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 id="2147483843" r:id="rId2"/>
  </p:sldMasterIdLst>
  <p:notesMasterIdLst>
    <p:notesMasterId r:id="rId15"/>
  </p:notesMasterIdLst>
  <p:handoutMasterIdLst>
    <p:handoutMasterId r:id="rId16"/>
  </p:handoutMasterIdLst>
  <p:sldIdLst>
    <p:sldId id="477" r:id="rId3"/>
    <p:sldId id="2767" r:id="rId4"/>
    <p:sldId id="528" r:id="rId5"/>
    <p:sldId id="2768" r:id="rId6"/>
    <p:sldId id="2772" r:id="rId7"/>
    <p:sldId id="479" r:id="rId8"/>
    <p:sldId id="2769" r:id="rId9"/>
    <p:sldId id="2770" r:id="rId10"/>
    <p:sldId id="2771" r:id="rId11"/>
    <p:sldId id="525" r:id="rId12"/>
    <p:sldId id="363" r:id="rId13"/>
    <p:sldId id="364" r:id="rId14"/>
  </p:sldIdLst>
  <p:sldSz cx="9144000" cy="6858000" type="screen4x3"/>
  <p:notesSz cx="6735763" cy="9866313"/>
  <p:embeddedFontLst>
    <p:embeddedFont>
      <p:font typeface="HGP教科書体" panose="020B0600070205080204" charset="-128"/>
      <p:regular r:id="rId17"/>
    </p:embeddedFont>
    <p:embeddedFont>
      <p:font typeface="Century Schoolbook" panose="02040604050505020304" pitchFamily="18" charset="0"/>
      <p:regular r:id="rId18"/>
      <p:bold r:id="rId19"/>
      <p:italic r:id="rId20"/>
      <p:boldItalic r:id="rId21"/>
    </p:embeddedFont>
    <p:embeddedFont>
      <p:font typeface="HG丸ｺﾞｼｯｸM-PRO" panose="020F0400000000000000" pitchFamily="50" charset="-128"/>
      <p:regular r:id="rId22"/>
    </p:embeddedFont>
    <p:embeddedFont>
      <p:font typeface="Trebuchet MS" panose="020B0603020202020204" pitchFamily="34" charset="0"/>
      <p:regular r:id="rId23"/>
      <p:bold r:id="rId24"/>
      <p:italic r:id="rId25"/>
      <p:boldItalic r:id="rId26"/>
    </p:embeddedFont>
    <p:embeddedFont>
      <p:font typeface="Wingdings 3" panose="05040102010807070707" pitchFamily="18" charset="2"/>
      <p:regular r:id="rId27"/>
    </p:embeddedFont>
    <p:embeddedFont>
      <p:font typeface="メイリオ" panose="020B0604030504040204" pitchFamily="50" charset="-128"/>
      <p:regular r:id="rId28"/>
      <p:bold r:id="rId29"/>
      <p:italic r:id="rId30"/>
      <p:boldItalic r:id="rId31"/>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6699"/>
    <a:srgbClr val="9FEDFF"/>
    <a:srgbClr val="FFFF99"/>
    <a:srgbClr val="FFFFCC"/>
    <a:srgbClr val="69E2FF"/>
    <a:srgbClr val="01109D"/>
    <a:srgbClr val="0113C3"/>
    <a:srgbClr val="0759BD"/>
    <a:srgbClr val="EBF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019" autoAdjust="0"/>
  </p:normalViewPr>
  <p:slideViewPr>
    <p:cSldViewPr snapToGrid="0">
      <p:cViewPr varScale="1">
        <p:scale>
          <a:sx n="49" d="100"/>
          <a:sy n="49" d="100"/>
        </p:scale>
        <p:origin x="2462"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413" cy="4937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2"/>
            <a:ext cx="2919412" cy="493712"/>
          </a:xfrm>
          <a:prstGeom prst="rect">
            <a:avLst/>
          </a:prstGeom>
        </p:spPr>
        <p:txBody>
          <a:bodyPr vert="horz" lIns="91440" tIns="45720" rIns="91440" bIns="45720" rtlCol="0"/>
          <a:lstStyle>
            <a:lvl1pPr algn="r">
              <a:defRPr sz="1200"/>
            </a:lvl1pPr>
          </a:lstStyle>
          <a:p>
            <a:fld id="{A9E8B4AD-9EA4-4229-A8FA-8579422D2DCF}" type="datetimeFigureOut">
              <a:rPr kumimoji="1" lang="ja-JP" altLang="en-US" smtClean="0"/>
              <a:t>2026/6/2</a:t>
            </a:fld>
            <a:endParaRPr kumimoji="1" lang="ja-JP" altLang="en-US"/>
          </a:p>
        </p:txBody>
      </p:sp>
      <p:sp>
        <p:nvSpPr>
          <p:cNvPr id="4" name="フッター プレースホルダー 3"/>
          <p:cNvSpPr>
            <a:spLocks noGrp="1"/>
          </p:cNvSpPr>
          <p:nvPr>
            <p:ph type="ftr" sz="quarter" idx="2"/>
          </p:nvPr>
        </p:nvSpPr>
        <p:spPr>
          <a:xfrm>
            <a:off x="1" y="9371014"/>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4"/>
            <a:ext cx="2919412" cy="493712"/>
          </a:xfrm>
          <a:prstGeom prst="rect">
            <a:avLst/>
          </a:prstGeom>
        </p:spPr>
        <p:txBody>
          <a:bodyPr vert="horz" lIns="91440" tIns="45720" rIns="91440" bIns="45720" rtlCol="0" anchor="b"/>
          <a:lstStyle>
            <a:lvl1pPr algn="r">
              <a:defRPr sz="1200"/>
            </a:lvl1pPr>
          </a:lstStyle>
          <a:p>
            <a:fld id="{BE825E00-DF41-41C7-B5F5-8E9076E0555A}" type="slidenum">
              <a:rPr kumimoji="1" lang="ja-JP" altLang="en-US" smtClean="0"/>
              <a:t>‹#›</a:t>
            </a:fld>
            <a:endParaRPr kumimoji="1" lang="ja-JP" altLang="en-US"/>
          </a:p>
        </p:txBody>
      </p:sp>
    </p:spTree>
    <p:extLst>
      <p:ext uri="{BB962C8B-B14F-4D97-AF65-F5344CB8AC3E}">
        <p14:creationId xmlns:p14="http://schemas.microsoft.com/office/powerpoint/2010/main" val="1752039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5374" y="0"/>
            <a:ext cx="2918831" cy="495029"/>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36CFA781-CCA7-4140-B6E1-CA3B97018419}" type="datetimeFigureOut">
              <a:rPr lang="ja-JP" altLang="en-US"/>
              <a:pPr>
                <a:defRPr/>
              </a:pPr>
              <a:t>2026/6/2</a:t>
            </a:fld>
            <a:endParaRPr lang="ja-JP" altLang="en-US"/>
          </a:p>
        </p:txBody>
      </p:sp>
      <p:sp>
        <p:nvSpPr>
          <p:cNvPr id="4" name="スライド イメージ プレースホルダー 3"/>
          <p:cNvSpPr>
            <a:spLocks noGrp="1" noRot="1" noChangeAspect="1"/>
          </p:cNvSpPr>
          <p:nvPr>
            <p:ph type="sldImg" idx="2"/>
          </p:nvPr>
        </p:nvSpPr>
        <p:spPr>
          <a:xfrm>
            <a:off x="1147763" y="1231900"/>
            <a:ext cx="4440237" cy="3330575"/>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E1AE2710-6272-4C33-A5A1-B189C3EA5735}" type="slidenum">
              <a:rPr lang="ja-JP" altLang="en-US"/>
              <a:pPr>
                <a:defRPr/>
              </a:pPr>
              <a:t>‹#›</a:t>
            </a:fld>
            <a:endParaRPr lang="ja-JP" altLang="en-US"/>
          </a:p>
        </p:txBody>
      </p:sp>
    </p:spTree>
    <p:extLst>
      <p:ext uri="{BB962C8B-B14F-4D97-AF65-F5344CB8AC3E}">
        <p14:creationId xmlns:p14="http://schemas.microsoft.com/office/powerpoint/2010/main" val="23007569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コメント要旨</a:t>
            </a:r>
            <a:r>
              <a:rPr kumimoji="1" lang="en-US" altLang="ja-JP" sz="900" dirty="0">
                <a:latin typeface="ＭＳ 明朝" panose="02020609040205080304" pitchFamily="17" charset="-128"/>
                <a:ea typeface="ＭＳ 明朝" panose="02020609040205080304" pitchFamily="17" charset="-128"/>
              </a:rPr>
              <a:t>】</a:t>
            </a:r>
          </a:p>
          <a:p>
            <a:r>
              <a:rPr kumimoji="1" lang="ja-JP" altLang="en-US" sz="900" dirty="0">
                <a:latin typeface="ＭＳ 明朝" panose="02020609040205080304" pitchFamily="17" charset="-128"/>
                <a:ea typeface="ＭＳ 明朝" panose="02020609040205080304" pitchFamily="17" charset="-128"/>
              </a:rPr>
              <a:t>中国税理士会から来ました税理士の〇〇です。</a:t>
            </a:r>
            <a:endParaRPr kumimoji="1" lang="en-US" altLang="ja-JP" sz="900" dirty="0">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sz="900" dirty="0">
                <a:latin typeface="ＭＳ 明朝" panose="02020609040205080304" pitchFamily="17" charset="-128"/>
                <a:ea typeface="ＭＳ 明朝" panose="02020609040205080304" pitchFamily="17" charset="-128"/>
              </a:rPr>
              <a:t>税理士は、みなさんが税金のことで困ったとき、分からないときに相談に応じたり、税金の計算をして税務署などに提出する書類を作成したりしています。実は、こういった税金の仕事は税理士だけができる仕事なのです。</a:t>
            </a:r>
            <a:endParaRPr kumimoji="1" lang="en-US" altLang="ja-JP" sz="900" dirty="0">
              <a:latin typeface="ＭＳ 明朝" panose="02020609040205080304" pitchFamily="17" charset="-128"/>
              <a:ea typeface="ＭＳ 明朝" panose="02020609040205080304" pitchFamily="17" charset="-128"/>
            </a:endParaRPr>
          </a:p>
          <a:p>
            <a:r>
              <a:rPr kumimoji="1" lang="ja-JP" altLang="en-US" sz="900" dirty="0">
                <a:latin typeface="ＭＳ 明朝" panose="02020609040205080304" pitchFamily="17" charset="-128"/>
                <a:ea typeface="ＭＳ 明朝" panose="02020609040205080304" pitchFamily="17" charset="-128"/>
              </a:rPr>
              <a:t>そういったことから、税理士は税と会計の専門家であり、税という面から社会への貢献度が高い職業と言えると思います。</a:t>
            </a:r>
            <a:endParaRPr kumimoji="1" lang="en-US" altLang="ja-JP" sz="900" dirty="0">
              <a:latin typeface="ＭＳ 明朝" panose="02020609040205080304" pitchFamily="17" charset="-128"/>
              <a:ea typeface="ＭＳ 明朝" panose="02020609040205080304" pitchFamily="17" charset="-128"/>
            </a:endParaRPr>
          </a:p>
          <a:p>
            <a:endParaRPr kumimoji="1" lang="en-US" altLang="ja-JP" sz="900" dirty="0">
              <a:latin typeface="ＭＳ 明朝" panose="02020609040205080304" pitchFamily="17" charset="-128"/>
              <a:ea typeface="ＭＳ 明朝" panose="02020609040205080304" pitchFamily="17" charset="-128"/>
            </a:endParaRPr>
          </a:p>
          <a:p>
            <a:r>
              <a:rPr kumimoji="1" lang="ja-JP" altLang="en-US" sz="900" dirty="0">
                <a:latin typeface="ＭＳ 明朝" panose="02020609040205080304" pitchFamily="17" charset="-128"/>
                <a:ea typeface="ＭＳ 明朝" panose="02020609040205080304" pitchFamily="17" charset="-128"/>
              </a:rPr>
              <a:t>今日は、「税金で　未来を変えてみよう！」　と題して、今社会に起きているいろんな課題について、皆さんの自由な発想で、こういう税金があったら、こんな課題を解決へと導けるのではないか、あるいは解決の糸口に繋がるのではないか、そういったことを考えていただけたら、と思っています。</a:t>
            </a:r>
            <a:endParaRPr kumimoji="1" lang="en-US" altLang="ja-JP" sz="900" dirty="0">
              <a:latin typeface="ＭＳ 明朝" panose="02020609040205080304" pitchFamily="17" charset="-128"/>
              <a:ea typeface="ＭＳ 明朝" panose="02020609040205080304" pitchFamily="17" charset="-128"/>
            </a:endParaRPr>
          </a:p>
          <a:p>
            <a:endParaRPr kumimoji="1" lang="en-US" altLang="ja-JP" sz="900" dirty="0">
              <a:latin typeface="ＭＳ 明朝" panose="02020609040205080304" pitchFamily="17" charset="-128"/>
              <a:ea typeface="ＭＳ 明朝" panose="02020609040205080304" pitchFamily="17" charset="-128"/>
            </a:endParaRPr>
          </a:p>
          <a:p>
            <a:endParaRPr kumimoji="1" lang="en-US" altLang="ja-JP" sz="900" dirty="0">
              <a:latin typeface="ＭＳ 明朝" panose="02020609040205080304" pitchFamily="17" charset="-128"/>
              <a:ea typeface="ＭＳ 明朝" panose="02020609040205080304" pitchFamily="17" charset="-128"/>
            </a:endParaRPr>
          </a:p>
          <a:p>
            <a:endParaRPr kumimoji="1" lang="ja-JP" altLang="en-US" sz="9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a:t>
            </a:fld>
            <a:endParaRPr lang="ja-JP" altLang="en-US"/>
          </a:p>
        </p:txBody>
      </p:sp>
    </p:spTree>
    <p:extLst>
      <p:ext uri="{BB962C8B-B14F-4D97-AF65-F5344CB8AC3E}">
        <p14:creationId xmlns:p14="http://schemas.microsoft.com/office/powerpoint/2010/main" val="409039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solidFill>
                  <a:schemeClr val="accent6">
                    <a:lumMod val="75000"/>
                  </a:schemeClr>
                </a:solidFill>
                <a:effectLst>
                  <a:outerShdw blurRad="38100" dist="38100" dir="2700000" algn="tl">
                    <a:srgbClr val="000000">
                      <a:alpha val="43137"/>
                    </a:srgbClr>
                  </a:outerShdw>
                </a:effectLst>
              </a:rPr>
              <a:t>※</a:t>
            </a:r>
            <a:r>
              <a:rPr kumimoji="1" lang="ja-JP" altLang="en-US" baseline="0" dirty="0">
                <a:solidFill>
                  <a:schemeClr val="accent6">
                    <a:lumMod val="75000"/>
                  </a:schemeClr>
                </a:solidFill>
                <a:effectLst>
                  <a:outerShdw blurRad="38100" dist="38100" dir="2700000" algn="tl">
                    <a:srgbClr val="000000">
                      <a:alpha val="43137"/>
                    </a:srgbClr>
                  </a:outerShdw>
                </a:effectLst>
              </a:rPr>
              <a:t>　ここからの進め方　</a:t>
            </a:r>
            <a:r>
              <a:rPr kumimoji="1" lang="en-US" altLang="ja-JP" baseline="0" dirty="0">
                <a:solidFill>
                  <a:schemeClr val="accent6">
                    <a:lumMod val="75000"/>
                  </a:schemeClr>
                </a:solidFill>
                <a:effectLst>
                  <a:outerShdw blurRad="38100" dist="38100" dir="2700000" algn="tl">
                    <a:srgbClr val="000000">
                      <a:alpha val="43137"/>
                    </a:srgbClr>
                  </a:outerShdw>
                </a:effectLst>
              </a:rPr>
              <a:t>※</a:t>
            </a:r>
          </a:p>
          <a:p>
            <a:r>
              <a:rPr kumimoji="1" lang="ja-JP" altLang="en-US" baseline="0" dirty="0">
                <a:solidFill>
                  <a:schemeClr val="accent6">
                    <a:lumMod val="75000"/>
                  </a:schemeClr>
                </a:solidFill>
              </a:rPr>
              <a:t>　　　　ここまで</a:t>
            </a:r>
            <a:r>
              <a:rPr kumimoji="1" lang="en-US" altLang="ja-JP" baseline="0" dirty="0">
                <a:solidFill>
                  <a:schemeClr val="accent6">
                    <a:lumMod val="75000"/>
                  </a:schemeClr>
                </a:solidFill>
              </a:rPr>
              <a:t>20</a:t>
            </a:r>
            <a:r>
              <a:rPr kumimoji="1" lang="ja-JP" altLang="en-US" baseline="0" dirty="0">
                <a:solidFill>
                  <a:schemeClr val="accent6">
                    <a:lumMod val="75000"/>
                  </a:schemeClr>
                </a:solidFill>
              </a:rPr>
              <a:t>分程度　で話を済ませます。</a:t>
            </a:r>
            <a:endParaRPr kumimoji="1" lang="en-US" altLang="ja-JP" baseline="0" dirty="0">
              <a:solidFill>
                <a:schemeClr val="accent6">
                  <a:lumMod val="75000"/>
                </a:schemeClr>
              </a:solidFill>
            </a:endParaRPr>
          </a:p>
          <a:p>
            <a:r>
              <a:rPr kumimoji="1" lang="ja-JP" altLang="en-US" baseline="0" dirty="0">
                <a:solidFill>
                  <a:schemeClr val="accent6">
                    <a:lumMod val="75000"/>
                  </a:schemeClr>
                </a:solidFill>
              </a:rPr>
              <a:t>　　　　ここからは、①から④についてグループ（</a:t>
            </a:r>
            <a:r>
              <a:rPr kumimoji="1" lang="en-US" altLang="ja-JP" baseline="0" dirty="0">
                <a:solidFill>
                  <a:schemeClr val="accent6">
                    <a:lumMod val="75000"/>
                  </a:schemeClr>
                </a:solidFill>
              </a:rPr>
              <a:t>4</a:t>
            </a:r>
            <a:r>
              <a:rPr kumimoji="1" lang="ja-JP" altLang="en-US" baseline="0" dirty="0">
                <a:solidFill>
                  <a:schemeClr val="accent6">
                    <a:lumMod val="75000"/>
                  </a:schemeClr>
                </a:solidFill>
              </a:rPr>
              <a:t>～６人ぐらい）で考えてもらい、その結果を発表してもらいます。</a:t>
            </a:r>
            <a:endParaRPr kumimoji="1" lang="en-US" altLang="ja-JP" baseline="0" dirty="0">
              <a:solidFill>
                <a:schemeClr val="accent6">
                  <a:lumMod val="75000"/>
                </a:schemeClr>
              </a:solidFill>
            </a:endParaRPr>
          </a:p>
          <a:p>
            <a:r>
              <a:rPr kumimoji="1" lang="ja-JP" altLang="en-US" baseline="0" dirty="0">
                <a:solidFill>
                  <a:schemeClr val="accent6">
                    <a:lumMod val="75000"/>
                  </a:schemeClr>
                </a:solidFill>
              </a:rPr>
              <a:t>　　　　このスライド画面を表示したままにします。</a:t>
            </a:r>
            <a:endParaRPr kumimoji="1" lang="en-US" altLang="ja-JP" baseline="0" dirty="0">
              <a:solidFill>
                <a:schemeClr val="accent6">
                  <a:lumMod val="75000"/>
                </a:schemeClr>
              </a:solidFill>
            </a:endParaRPr>
          </a:p>
          <a:p>
            <a:r>
              <a:rPr kumimoji="1" lang="ja-JP" altLang="en-US" baseline="0" dirty="0">
                <a:solidFill>
                  <a:schemeClr val="accent6">
                    <a:lumMod val="75000"/>
                  </a:schemeClr>
                </a:solidFill>
              </a:rPr>
              <a:t>　　　　事前に、考える時間を伝えておきます。その後発表してもらうので、代表者を決めておくように伝えます。</a:t>
            </a:r>
            <a:endParaRPr kumimoji="1" lang="en-US" altLang="ja-JP" baseline="0" dirty="0">
              <a:solidFill>
                <a:schemeClr val="accent6">
                  <a:lumMod val="75000"/>
                </a:schemeClr>
              </a:solidFill>
            </a:endParaRPr>
          </a:p>
          <a:p>
            <a:r>
              <a:rPr kumimoji="1" lang="ja-JP" altLang="en-US" baseline="0" dirty="0">
                <a:solidFill>
                  <a:schemeClr val="accent6">
                    <a:lumMod val="75000"/>
                  </a:schemeClr>
                </a:solidFill>
              </a:rPr>
              <a:t>　　　　　・グループ討議の時間　　</a:t>
            </a:r>
            <a:r>
              <a:rPr kumimoji="1" lang="en-US" altLang="ja-JP" baseline="0" dirty="0">
                <a:solidFill>
                  <a:schemeClr val="accent6">
                    <a:lumMod val="75000"/>
                  </a:schemeClr>
                </a:solidFill>
              </a:rPr>
              <a:t>15</a:t>
            </a:r>
            <a:r>
              <a:rPr kumimoji="1" lang="ja-JP" altLang="en-US" baseline="0" dirty="0">
                <a:solidFill>
                  <a:schemeClr val="accent6">
                    <a:lumMod val="75000"/>
                  </a:schemeClr>
                </a:solidFill>
              </a:rPr>
              <a:t>分程度</a:t>
            </a:r>
            <a:endParaRPr kumimoji="1" lang="en-US" altLang="ja-JP" baseline="0" dirty="0">
              <a:solidFill>
                <a:schemeClr val="accent6">
                  <a:lumMod val="75000"/>
                </a:schemeClr>
              </a:solidFill>
            </a:endParaRPr>
          </a:p>
          <a:p>
            <a:r>
              <a:rPr kumimoji="1" lang="ja-JP" altLang="en-US" baseline="0" dirty="0">
                <a:solidFill>
                  <a:schemeClr val="accent6">
                    <a:lumMod val="75000"/>
                  </a:schemeClr>
                </a:solidFill>
              </a:rPr>
              <a:t>　　　　　・発表の時間　　　　　　　</a:t>
            </a:r>
            <a:r>
              <a:rPr kumimoji="1" lang="en-US" altLang="ja-JP" baseline="0" dirty="0">
                <a:solidFill>
                  <a:schemeClr val="accent6">
                    <a:lumMod val="75000"/>
                  </a:schemeClr>
                </a:solidFill>
              </a:rPr>
              <a:t>10</a:t>
            </a:r>
            <a:r>
              <a:rPr kumimoji="1" lang="ja-JP" altLang="en-US" baseline="0" dirty="0">
                <a:solidFill>
                  <a:schemeClr val="accent6">
                    <a:lumMod val="75000"/>
                  </a:schemeClr>
                </a:solidFill>
              </a:rPr>
              <a:t>分前後　⇒　残り時間をみながら、全グループの発表にするかいくつかのグループに限定する。</a:t>
            </a:r>
            <a:endParaRPr kumimoji="1" lang="en-US" altLang="ja-JP" baseline="0" dirty="0">
              <a:solidFill>
                <a:schemeClr val="accent6">
                  <a:lumMod val="75000"/>
                </a:schemeClr>
              </a:solidFill>
            </a:endParaRPr>
          </a:p>
          <a:p>
            <a:endParaRPr kumimoji="1" lang="en-US" altLang="ja-JP" baseline="0" dirty="0">
              <a:solidFill>
                <a:schemeClr val="accent6">
                  <a:lumMod val="75000"/>
                </a:schemeClr>
              </a:solidFill>
            </a:endParaRPr>
          </a:p>
          <a:p>
            <a:r>
              <a:rPr kumimoji="1" lang="ja-JP" altLang="en-US" baseline="0" dirty="0">
                <a:solidFill>
                  <a:schemeClr val="accent6">
                    <a:lumMod val="75000"/>
                  </a:schemeClr>
                </a:solidFill>
              </a:rPr>
              <a:t>　　　　　⇒　グループ発表ごとに、簡単に復唱して着想の良さなど褒める言葉をかけてください。</a:t>
            </a:r>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10</a:t>
            </a:fld>
            <a:endParaRPr lang="ja-JP" altLang="en-US"/>
          </a:p>
        </p:txBody>
      </p:sp>
    </p:spTree>
    <p:extLst>
      <p:ext uri="{BB962C8B-B14F-4D97-AF65-F5344CB8AC3E}">
        <p14:creationId xmlns:p14="http://schemas.microsoft.com/office/powerpoint/2010/main" val="4058157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（ここで時間を調整してください：所要時間</a:t>
            </a:r>
            <a:r>
              <a:rPr lang="en-US" altLang="ja-JP" dirty="0"/>
              <a:t>5</a:t>
            </a:r>
            <a:r>
              <a:rPr lang="ja-JP" altLang="en-US" dirty="0"/>
              <a:t>分程度）</a:t>
            </a:r>
            <a:endParaRPr lang="en-US" altLang="ja-JP" dirty="0"/>
          </a:p>
          <a:p>
            <a:pPr eaLnBrk="1" hangingPunct="1">
              <a:spcBef>
                <a:spcPct val="0"/>
              </a:spcBef>
            </a:pPr>
            <a:r>
              <a:rPr lang="ja-JP" altLang="en-US" dirty="0"/>
              <a:t>〇つのグループに発言いただきましたが、色んな意見が出ました。</a:t>
            </a:r>
            <a:endParaRPr lang="en-US" altLang="ja-JP" dirty="0"/>
          </a:p>
          <a:p>
            <a:pPr eaLnBrk="1" hangingPunct="1">
              <a:spcBef>
                <a:spcPct val="0"/>
              </a:spcBef>
            </a:pPr>
            <a:r>
              <a:rPr lang="ja-JP" altLang="en-US" dirty="0"/>
              <a:t>どれも、この税金があれば日本は良くなるのではないか、と思いました。</a:t>
            </a:r>
            <a:endParaRPr lang="en-US" altLang="ja-JP" dirty="0"/>
          </a:p>
          <a:p>
            <a:pPr eaLnBrk="1" hangingPunct="1">
              <a:spcBef>
                <a:spcPct val="0"/>
              </a:spcBef>
            </a:pPr>
            <a:r>
              <a:rPr lang="ja-JP" altLang="en-US" dirty="0"/>
              <a:t>じゃあ、こういう新たな税金を作るのには、どうやって決めているのか？</a:t>
            </a:r>
            <a:endParaRPr lang="en-US" altLang="ja-JP" dirty="0"/>
          </a:p>
          <a:p>
            <a:pPr eaLnBrk="1" hangingPunct="1">
              <a:spcBef>
                <a:spcPct val="0"/>
              </a:spcBef>
            </a:pPr>
            <a:r>
              <a:rPr lang="ja-JP" altLang="en-US" dirty="0"/>
              <a:t>　現実の話として、日本ではどうしているのでしょうか？</a:t>
            </a:r>
            <a:endParaRPr lang="en-US" altLang="ja-JP" dirty="0"/>
          </a:p>
          <a:p>
            <a:pPr eaLnBrk="1" hangingPunct="1">
              <a:spcBef>
                <a:spcPct val="0"/>
              </a:spcBef>
            </a:pPr>
            <a:r>
              <a:rPr lang="ja-JP" altLang="en-US" dirty="0"/>
              <a:t>　スライドの中に、</a:t>
            </a:r>
            <a:r>
              <a:rPr lang="ja-JP" altLang="en-US" u="sng" dirty="0">
                <a:solidFill>
                  <a:srgbClr val="FF0000"/>
                </a:solidFill>
              </a:rPr>
              <a:t>「私たち」という言葉の上に、赤い字で「国民主権」という言葉が書いてあります。</a:t>
            </a:r>
            <a:endParaRPr lang="en-US" altLang="ja-JP" u="sng" dirty="0">
              <a:solidFill>
                <a:srgbClr val="FF0000"/>
              </a:solidFill>
            </a:endParaRPr>
          </a:p>
          <a:p>
            <a:pPr eaLnBrk="1" hangingPunct="1">
              <a:spcBef>
                <a:spcPct val="0"/>
              </a:spcBef>
            </a:pPr>
            <a:r>
              <a:rPr lang="ja-JP" altLang="en-US" u="sng" dirty="0">
                <a:solidFill>
                  <a:srgbClr val="FF0000"/>
                </a:solidFill>
              </a:rPr>
              <a:t>　国民が主権者であるということ、つまり国のあり方を決定する権利は、私たち国民にあるということです。</a:t>
            </a:r>
            <a:endParaRPr lang="en-US" altLang="ja-JP" u="sng" dirty="0">
              <a:solidFill>
                <a:srgbClr val="FF0000"/>
              </a:solidFill>
            </a:endParaRPr>
          </a:p>
          <a:p>
            <a:pPr eaLnBrk="1" hangingPunct="1">
              <a:spcBef>
                <a:spcPct val="0"/>
              </a:spcBef>
            </a:pPr>
            <a:r>
              <a:rPr lang="ja-JP" altLang="en-US" u="sng" dirty="0">
                <a:solidFill>
                  <a:srgbClr val="FF0000"/>
                </a:solidFill>
              </a:rPr>
              <a:t>　日本は、議会制民主主義の国ですから、私たちが選挙で選んだ国会議員が、国民の代表として、国会で話し合って、税の使い道や集め方を決めています。新しい税金を導入するかどうかもこうやって決められます。これは県や市といった地方自治体も同じです。</a:t>
            </a:r>
            <a:endParaRPr lang="en-US" altLang="ja-JP" u="sng" dirty="0">
              <a:solidFill>
                <a:srgbClr val="FF0000"/>
              </a:solidFill>
            </a:endParaRPr>
          </a:p>
          <a:p>
            <a:pPr eaLnBrk="1" hangingPunct="1">
              <a:spcBef>
                <a:spcPct val="0"/>
              </a:spcBef>
            </a:pPr>
            <a:r>
              <a:rPr lang="ja-JP" altLang="en-US" dirty="0"/>
              <a:t>　だから、「私たち」が賛同できる議員さんを選挙で選び、新たな税金を決め、その税金を集めて、その目的のために使ってもらうのが、日本の民主的なやり方になるわけです。</a:t>
            </a:r>
            <a:endParaRPr lang="en-US" altLang="ja-JP" dirty="0"/>
          </a:p>
          <a:p>
            <a:pPr eaLnBrk="1" hangingPunct="1">
              <a:spcBef>
                <a:spcPct val="0"/>
              </a:spcBef>
            </a:pPr>
            <a:r>
              <a:rPr lang="ja-JP" altLang="en-US" u="sng" dirty="0"/>
              <a:t>　皆さんも、あと〇年後、</a:t>
            </a:r>
            <a:r>
              <a:rPr lang="en-US" altLang="ja-JP" u="sng" dirty="0"/>
              <a:t>18</a:t>
            </a:r>
            <a:r>
              <a:rPr lang="ja-JP" altLang="en-US" u="sng" dirty="0"/>
              <a:t>歳になれば選挙権が与えられ、国会議員や地方議員を選ぶ選挙で投票することができるようになり、選挙を通じて、自分の意見を社会に届けることができるようになります。</a:t>
            </a:r>
            <a:endParaRPr lang="en-US" altLang="ja-JP" u="sng" dirty="0"/>
          </a:p>
          <a:p>
            <a:pPr eaLnBrk="1" hangingPunct="1">
              <a:spcBef>
                <a:spcPct val="0"/>
              </a:spcBef>
            </a:pPr>
            <a:r>
              <a:rPr lang="ja-JP" altLang="en-US" u="sng" dirty="0"/>
              <a:t>　こういった機会に知識や考えを徐々に身に付け、社会の一員として、また主権者として、積極的に社会に関わり、税金に関する政策について自分の意見を考える、そして述べる力を身につけてもらえればと思います。</a:t>
            </a:r>
            <a:endParaRPr lang="en-US" altLang="ja-JP" u="sng"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11</a:t>
            </a:fld>
            <a:endParaRPr lang="ja-JP" altLang="en-US"/>
          </a:p>
        </p:txBody>
      </p:sp>
    </p:spTree>
    <p:extLst>
      <p:ext uri="{BB962C8B-B14F-4D97-AF65-F5344CB8AC3E}">
        <p14:creationId xmlns:p14="http://schemas.microsoft.com/office/powerpoint/2010/main" val="869218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12</a:t>
            </a:fld>
            <a:endParaRPr lang="ja-JP" altLang="en-US"/>
          </a:p>
        </p:txBody>
      </p:sp>
    </p:spTree>
    <p:extLst>
      <p:ext uri="{BB962C8B-B14F-4D97-AF65-F5344CB8AC3E}">
        <p14:creationId xmlns:p14="http://schemas.microsoft.com/office/powerpoint/2010/main" val="246305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D946E-CDAE-CF62-45FC-8382CF370294}"/>
            </a:ext>
          </a:extLst>
        </p:cNvPr>
        <p:cNvGrpSpPr/>
        <p:nvPr/>
      </p:nvGrpSpPr>
      <p:grpSpPr>
        <a:xfrm>
          <a:off x="0" y="0"/>
          <a:ext cx="0" cy="0"/>
          <a:chOff x="0" y="0"/>
          <a:chExt cx="0" cy="0"/>
        </a:xfrm>
      </p:grpSpPr>
      <p:sp>
        <p:nvSpPr>
          <p:cNvPr id="28674" name="スライド イメージ プレースホルダ 1">
            <a:extLst>
              <a:ext uri="{FF2B5EF4-FFF2-40B4-BE49-F238E27FC236}">
                <a16:creationId xmlns:a16="http://schemas.microsoft.com/office/drawing/2014/main" id="{3E0A7281-6136-F28C-C91D-7705A2C70503}"/>
              </a:ext>
            </a:extLst>
          </p:cNvPr>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 2">
            <a:extLst>
              <a:ext uri="{FF2B5EF4-FFF2-40B4-BE49-F238E27FC236}">
                <a16:creationId xmlns:a16="http://schemas.microsoft.com/office/drawing/2014/main" id="{02D8D41B-A512-0FBB-51F9-A3C3B94A4E2C}"/>
              </a:ext>
            </a:extLst>
          </p:cNvPr>
          <p:cNvSpPr>
            <a:spLocks noGrp="1"/>
          </p:cNvSpPr>
          <p:nvPr>
            <p:ph type="body" idx="1"/>
          </p:nvPr>
        </p:nvSpPr>
        <p:spPr bwMode="auto">
          <a:xfrm>
            <a:off x="623888" y="3840163"/>
            <a:ext cx="5616575"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600"/>
              </a:spcBef>
            </a:pPr>
            <a:r>
              <a:rPr lang="en-US" altLang="ja-JP" sz="1100" dirty="0">
                <a:latin typeface="HG丸ｺﾞｼｯｸM-PRO" panose="020F0400000000000000" pitchFamily="34" charset="-128"/>
                <a:ea typeface="HG丸ｺﾞｼｯｸM-PRO" panose="020F0400000000000000" pitchFamily="34" charset="-128"/>
              </a:rPr>
              <a:t>【</a:t>
            </a:r>
            <a:r>
              <a:rPr lang="ja-JP" altLang="en-US" sz="1100" dirty="0">
                <a:latin typeface="HG丸ｺﾞｼｯｸM-PRO" panose="020F0400000000000000" pitchFamily="34" charset="-128"/>
                <a:ea typeface="HG丸ｺﾞｼｯｸM-PRO" panose="020F0400000000000000" pitchFamily="34" charset="-128"/>
              </a:rPr>
              <a:t>コメント要旨</a:t>
            </a:r>
            <a:r>
              <a:rPr lang="en-US" altLang="ja-JP" sz="1100" dirty="0">
                <a:latin typeface="HG丸ｺﾞｼｯｸM-PRO" panose="020F0400000000000000" pitchFamily="34" charset="-128"/>
                <a:ea typeface="HG丸ｺﾞｼｯｸM-PRO" panose="020F0400000000000000" pitchFamily="34" charset="-128"/>
              </a:rPr>
              <a:t>】</a:t>
            </a: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まず現在ある税金は、全部で</a:t>
            </a:r>
            <a:r>
              <a:rPr lang="en-US" altLang="ja-JP" sz="1100" dirty="0">
                <a:latin typeface="HG丸ｺﾞｼｯｸM-PRO" panose="020F0400000000000000" pitchFamily="34" charset="-128"/>
                <a:ea typeface="HG丸ｺﾞｼｯｸM-PRO" panose="020F0400000000000000" pitchFamily="34" charset="-128"/>
              </a:rPr>
              <a:t>50</a:t>
            </a:r>
            <a:r>
              <a:rPr lang="ja-JP" altLang="en-US" sz="1100" dirty="0">
                <a:latin typeface="HG丸ｺﾞｼｯｸM-PRO" panose="020F0400000000000000" pitchFamily="34" charset="-128"/>
                <a:ea typeface="HG丸ｺﾞｼｯｸM-PRO" panose="020F0400000000000000" pitchFamily="34" charset="-128"/>
              </a:rPr>
              <a:t>種類あります。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u="none" dirty="0">
                <a:latin typeface="HG丸ｺﾞｼｯｸM-PRO" panose="020F0400000000000000" pitchFamily="34" charset="-128"/>
                <a:ea typeface="HG丸ｺﾞｼｯｸM-PRO" panose="020F0400000000000000" pitchFamily="34" charset="-128"/>
              </a:rPr>
              <a:t>　大きな区分としては、縦の枠組みの「直接税」と「間接税」、横の枠組みで「国税」と「地方税」があります。</a:t>
            </a:r>
            <a:endParaRPr lang="en-US" altLang="ja-JP" sz="1100" u="none"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u="none" dirty="0">
                <a:latin typeface="HG丸ｺﾞｼｯｸM-PRO" panose="020F0400000000000000" pitchFamily="34" charset="-128"/>
                <a:ea typeface="HG丸ｺﾞｼｯｸM-PRO" panose="020F0400000000000000" pitchFamily="34" charset="-128"/>
              </a:rPr>
              <a:t>　良く知っている消費税は、「間接税」であり、「国税」と「地方税」の両方にあります。というのも消費税が</a:t>
            </a:r>
            <a:r>
              <a:rPr lang="en-US" altLang="ja-JP" sz="1100" u="none" dirty="0">
                <a:latin typeface="HG丸ｺﾞｼｯｸM-PRO" panose="020F0400000000000000" pitchFamily="34" charset="-128"/>
                <a:ea typeface="HG丸ｺﾞｼｯｸM-PRO" panose="020F0400000000000000" pitchFamily="34" charset="-128"/>
              </a:rPr>
              <a:t>10</a:t>
            </a:r>
            <a:r>
              <a:rPr lang="ja-JP" altLang="en-US" sz="1100" u="none" dirty="0">
                <a:latin typeface="HG丸ｺﾞｼｯｸM-PRO" panose="020F0400000000000000" pitchFamily="34" charset="-128"/>
                <a:ea typeface="HG丸ｺﾞｼｯｸM-PRO" panose="020F0400000000000000" pitchFamily="34" charset="-128"/>
              </a:rPr>
              <a:t>％なら、国に</a:t>
            </a:r>
            <a:r>
              <a:rPr lang="en-US" altLang="ja-JP" sz="1100" u="none" dirty="0">
                <a:latin typeface="HG丸ｺﾞｼｯｸM-PRO" panose="020F0400000000000000" pitchFamily="34" charset="-128"/>
                <a:ea typeface="HG丸ｺﾞｼｯｸM-PRO" panose="020F0400000000000000" pitchFamily="34" charset="-128"/>
              </a:rPr>
              <a:t>7.8</a:t>
            </a:r>
            <a:r>
              <a:rPr lang="ja-JP" altLang="en-US" sz="1100" u="none" dirty="0">
                <a:latin typeface="HG丸ｺﾞｼｯｸM-PRO" panose="020F0400000000000000" pitchFamily="34" charset="-128"/>
                <a:ea typeface="HG丸ｺﾞｼｯｸM-PRO" panose="020F0400000000000000" pitchFamily="34" charset="-128"/>
              </a:rPr>
              <a:t>％、地方に</a:t>
            </a:r>
            <a:r>
              <a:rPr lang="en-US" altLang="ja-JP" sz="1100" u="none" dirty="0">
                <a:latin typeface="HG丸ｺﾞｼｯｸM-PRO" panose="020F0400000000000000" pitchFamily="34" charset="-128"/>
                <a:ea typeface="HG丸ｺﾞｼｯｸM-PRO" panose="020F0400000000000000" pitchFamily="34" charset="-128"/>
              </a:rPr>
              <a:t>2.2</a:t>
            </a:r>
            <a:r>
              <a:rPr lang="ja-JP" altLang="en-US" sz="1100" u="none" dirty="0">
                <a:latin typeface="HG丸ｺﾞｼｯｸM-PRO" panose="020F0400000000000000" pitchFamily="34" charset="-128"/>
                <a:ea typeface="HG丸ｺﾞｼｯｸM-PRO" panose="020F0400000000000000" pitchFamily="34" charset="-128"/>
              </a:rPr>
              <a:t>％分がそれぞれ税収として入ってくるようになっています。</a:t>
            </a:r>
            <a:endParaRPr lang="en-US" altLang="ja-JP" sz="1100" u="none" dirty="0">
              <a:latin typeface="HG丸ｺﾞｼｯｸM-PRO" panose="020F0400000000000000" pitchFamily="34" charset="-128"/>
              <a:ea typeface="HG丸ｺﾞｼｯｸM-PRO" panose="020F0400000000000000" pitchFamily="34" charset="-128"/>
            </a:endParaRPr>
          </a:p>
          <a:p>
            <a:pPr>
              <a:spcBef>
                <a:spcPts val="600"/>
              </a:spcBef>
            </a:pPr>
            <a:endParaRPr lang="en-US" altLang="ja-JP" sz="1100" u="none"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u="none" dirty="0">
                <a:latin typeface="HG丸ｺﾞｼｯｸM-PRO" panose="020F0400000000000000" pitchFamily="34" charset="-128"/>
                <a:ea typeface="HG丸ｺﾞｼｯｸM-PRO" panose="020F0400000000000000" pitchFamily="34" charset="-128"/>
              </a:rPr>
              <a:t>　ところで、</a:t>
            </a:r>
            <a:r>
              <a:rPr lang="en-US" altLang="ja-JP" sz="1100" u="none" dirty="0">
                <a:latin typeface="HG丸ｺﾞｼｯｸM-PRO" panose="020F0400000000000000" pitchFamily="34" charset="-128"/>
                <a:ea typeface="HG丸ｺﾞｼｯｸM-PRO" panose="020F0400000000000000" pitchFamily="34" charset="-128"/>
              </a:rPr>
              <a:t>50</a:t>
            </a:r>
            <a:r>
              <a:rPr lang="ja-JP" altLang="en-US" sz="1100" u="none" dirty="0">
                <a:latin typeface="HG丸ｺﾞｼｯｸM-PRO" panose="020F0400000000000000" pitchFamily="34" charset="-128"/>
                <a:ea typeface="HG丸ｺﾞｼｯｸM-PRO" panose="020F0400000000000000" pitchFamily="34" charset="-128"/>
              </a:rPr>
              <a:t>種類・・・・こんなにも税金があるのか？　というイメージを持ちませんか？</a:t>
            </a:r>
            <a:endParaRPr lang="en-US" altLang="ja-JP" sz="1100" u="none"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u="none" dirty="0">
                <a:latin typeface="HG丸ｺﾞｼｯｸM-PRO" panose="020F0400000000000000" pitchFamily="34" charset="-128"/>
                <a:ea typeface="HG丸ｺﾞｼｯｸM-PRO" panose="020F0400000000000000" pitchFamily="34" charset="-128"/>
              </a:rPr>
              <a:t>　なぜこんなにもあるのか？　と。　</a:t>
            </a:r>
            <a:r>
              <a:rPr lang="en-US" altLang="ja-JP" sz="1100" u="none" dirty="0">
                <a:latin typeface="HG丸ｺﾞｼｯｸM-PRO" panose="020F0400000000000000" pitchFamily="34" charset="-128"/>
                <a:ea typeface="HG丸ｺﾞｼｯｸM-PRO" panose="020F0400000000000000" pitchFamily="34" charset="-128"/>
              </a:rPr>
              <a:t>1</a:t>
            </a:r>
            <a:r>
              <a:rPr lang="ja-JP" altLang="en-US" sz="1100" u="none" dirty="0">
                <a:latin typeface="HG丸ｺﾞｼｯｸM-PRO" panose="020F0400000000000000" pitchFamily="34" charset="-128"/>
                <a:ea typeface="HG丸ｺﾞｼｯｸM-PRO" panose="020F0400000000000000" pitchFamily="34" charset="-128"/>
              </a:rPr>
              <a:t>つ、せめて</a:t>
            </a:r>
            <a:r>
              <a:rPr lang="en-US" altLang="ja-JP" sz="1100" u="none" dirty="0">
                <a:latin typeface="HG丸ｺﾞｼｯｸM-PRO" panose="020F0400000000000000" pitchFamily="34" charset="-128"/>
                <a:ea typeface="HG丸ｺﾞｼｯｸM-PRO" panose="020F0400000000000000" pitchFamily="34" charset="-128"/>
              </a:rPr>
              <a:t>5</a:t>
            </a:r>
            <a:r>
              <a:rPr lang="ja-JP" altLang="en-US" sz="1100" u="none" dirty="0">
                <a:latin typeface="HG丸ｺﾞｼｯｸM-PRO" panose="020F0400000000000000" pitchFamily="34" charset="-128"/>
                <a:ea typeface="HG丸ｺﾞｼｯｸM-PRO" panose="020F0400000000000000" pitchFamily="34" charset="-128"/>
              </a:rPr>
              <a:t>つぐらいだったら、誰もが分かり易く理解できるのではないか、と思いませんか？</a:t>
            </a:r>
            <a:endParaRPr lang="en-US" altLang="ja-JP" sz="1100" u="none"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u="none" dirty="0">
                <a:latin typeface="HG丸ｺﾞｼｯｸM-PRO" panose="020F0400000000000000" pitchFamily="34" charset="-128"/>
                <a:ea typeface="HG丸ｺﾞｼｯｸM-PRO" panose="020F0400000000000000" pitchFamily="34" charset="-128"/>
              </a:rPr>
              <a:t>　それは、理由があるからです。　税金はいろんな理由、例えば、負担を公平にする、複数の税金で少しづつ集める、といったことを考えて作られているからです。</a:t>
            </a:r>
            <a:endParaRPr lang="en-US" altLang="ja-JP" sz="1100" u="none"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u="none" dirty="0">
                <a:latin typeface="HG丸ｺﾞｼｯｸM-PRO" panose="020F0400000000000000" pitchFamily="34" charset="-128"/>
                <a:ea typeface="HG丸ｺﾞｼｯｸM-PRO" panose="020F0400000000000000" pitchFamily="34" charset="-128"/>
              </a:rPr>
              <a:t>　ということは、場合によっては、もっと数があっても良いではないか！　と考えることもできるわけです。つまり、新しい税金です。</a:t>
            </a:r>
            <a:endParaRPr lang="en-US" altLang="ja-JP" sz="1100" u="none" dirty="0">
              <a:latin typeface="HG丸ｺﾞｼｯｸM-PRO" panose="020F0400000000000000" pitchFamily="34" charset="-128"/>
              <a:ea typeface="HG丸ｺﾞｼｯｸM-PRO" panose="020F0400000000000000" pitchFamily="34" charset="-128"/>
            </a:endParaRPr>
          </a:p>
          <a:p>
            <a:pPr>
              <a:spcBef>
                <a:spcPts val="600"/>
              </a:spcBef>
            </a:pPr>
            <a:endParaRPr lang="en-US" altLang="ja-JP" sz="1100" u="none"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ちなみに、税理士ではない一般の人は、この中の１つの税金だけでも、その手続きや申告等のやり方で苦労するのに、こんなに税金があったら・・・　相当大変だと思います。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でも、安心してください。こういった税に関する手続きを安心して支援してくれる専門家が、私たち税理士なのです。</a:t>
            </a:r>
            <a:endParaRPr lang="en-US" altLang="ja-JP" sz="1100" dirty="0">
              <a:latin typeface="HG丸ｺﾞｼｯｸM-PRO" panose="020F0400000000000000" pitchFamily="34" charset="-128"/>
              <a:ea typeface="HG丸ｺﾞｼｯｸM-PRO" panose="020F0400000000000000" pitchFamily="34" charset="-128"/>
            </a:endParaRPr>
          </a:p>
        </p:txBody>
      </p:sp>
      <p:sp>
        <p:nvSpPr>
          <p:cNvPr id="28676" name="スライド番号プレースホルダ 3">
            <a:extLst>
              <a:ext uri="{FF2B5EF4-FFF2-40B4-BE49-F238E27FC236}">
                <a16:creationId xmlns:a16="http://schemas.microsoft.com/office/drawing/2014/main" id="{D09513EC-9496-549C-BE43-E60202CE08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8025" indent="-26670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9220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5113"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485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20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92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64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36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8EBEF61-6FD4-4C5F-A596-4605AC375AE2}" type="slidenum">
              <a:rPr lang="en-US" altLang="ja-JP">
                <a:latin typeface="Times New Roman" panose="02020603050405020304" pitchFamily="18" charset="0"/>
              </a:rPr>
              <a:pPr>
                <a:spcBef>
                  <a:spcPct val="0"/>
                </a:spcBef>
              </a:pPr>
              <a:t>2</a:t>
            </a:fld>
            <a:endParaRPr lang="en-US" altLang="ja-JP">
              <a:latin typeface="Times New Roman" panose="02020603050405020304" pitchFamily="18" charset="0"/>
            </a:endParaRPr>
          </a:p>
        </p:txBody>
      </p:sp>
      <p:sp>
        <p:nvSpPr>
          <p:cNvPr id="2" name="日付プレースホルダー 1">
            <a:extLst>
              <a:ext uri="{FF2B5EF4-FFF2-40B4-BE49-F238E27FC236}">
                <a16:creationId xmlns:a16="http://schemas.microsoft.com/office/drawing/2014/main" id="{AE07D209-99BB-0D86-ED71-4CE5E0C91D53}"/>
              </a:ext>
            </a:extLst>
          </p:cNvPr>
          <p:cNvSpPr>
            <a:spLocks noGrp="1"/>
          </p:cNvSpPr>
          <p:nvPr>
            <p:ph type="dt" idx="1"/>
          </p:nvPr>
        </p:nvSpPr>
        <p:spPr/>
        <p:txBody>
          <a:bodyPr/>
          <a:lstStyle/>
          <a:p>
            <a:pPr>
              <a:defRPr/>
            </a:pPr>
            <a:fld id="{46F44C75-43AE-45D8-9B2D-C8FBCE763E4F}" type="datetime1">
              <a:rPr lang="ja-JP" altLang="en-US" smtClean="0"/>
              <a:t>2026/6/2</a:t>
            </a:fld>
            <a:endParaRPr lang="ja-JP" altLang="en-US"/>
          </a:p>
        </p:txBody>
      </p:sp>
    </p:spTree>
    <p:extLst>
      <p:ext uri="{BB962C8B-B14F-4D97-AF65-F5344CB8AC3E}">
        <p14:creationId xmlns:p14="http://schemas.microsoft.com/office/powerpoint/2010/main" val="393261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コメント要旨</a:t>
            </a:r>
            <a:r>
              <a:rPr kumimoji="1" lang="en-US" altLang="ja-JP" dirty="0"/>
              <a:t>】</a:t>
            </a:r>
          </a:p>
          <a:p>
            <a:r>
              <a:rPr kumimoji="1" lang="ja-JP" altLang="en-US" dirty="0"/>
              <a:t>新たな税金を考える場合、「税金の３大原則」を頭に入れて考える必要があります。</a:t>
            </a:r>
            <a:endParaRPr kumimoji="1" lang="en-US" altLang="ja-JP" dirty="0"/>
          </a:p>
          <a:p>
            <a:r>
              <a:rPr kumimoji="1" lang="ja-JP" altLang="en-US" dirty="0"/>
              <a:t>その１つが、「公平」です。</a:t>
            </a:r>
            <a:endParaRPr kumimoji="1" lang="en-US" altLang="ja-JP" dirty="0"/>
          </a:p>
          <a:p>
            <a:r>
              <a:rPr kumimoji="1" lang="ja-JP" altLang="en-US" dirty="0"/>
              <a:t>　公平には、経済的能力に応じた負担をする「応能負担」の考えと、サービスなどの受けた利益に応じて負担する「応益負担」の考えがあります。儲かっている人には多く、そうでない人には少なくか０にする「応能負担」、所得税や法人税が該当します。それに対し、医療や介護、子育てなどいろんなサービスを受ける財源と言われる消費税は、みんなで負担する応益負担と言われています。国民のみなさんが、一番強く感じるところが、この「公平」かもしれません。</a:t>
            </a:r>
            <a:endParaRPr kumimoji="1" lang="en-US" altLang="ja-JP" dirty="0"/>
          </a:p>
          <a:p>
            <a:r>
              <a:rPr kumimoji="1" lang="ja-JP" altLang="en-US" dirty="0"/>
              <a:t>２つ目が「中立」です。</a:t>
            </a:r>
            <a:endParaRPr kumimoji="1" lang="en-US" altLang="ja-JP" dirty="0"/>
          </a:p>
          <a:p>
            <a:r>
              <a:rPr kumimoji="1" lang="ja-JP" altLang="en-US" dirty="0"/>
              <a:t>　これは、民間の経済活動をできるだけ阻害しないようにすることです。特定の企業や事業に利益、或いは不利益を与えないようにすることです。過去、英国で「窓税」というのがあり、窓の数に課税することになったため、建物から窓が無くなった＝特定の業界に不利益になったばかりか国民が不衛生な環境に陥ったという事例があります。</a:t>
            </a:r>
            <a:endParaRPr kumimoji="1" lang="en-US" altLang="ja-JP" dirty="0"/>
          </a:p>
          <a:p>
            <a:r>
              <a:rPr kumimoji="1" lang="en-US" altLang="ja-JP" dirty="0"/>
              <a:t>3</a:t>
            </a:r>
            <a:r>
              <a:rPr kumimoji="1" lang="ja-JP" altLang="en-US" dirty="0"/>
              <a:t>つ目が「簡素」です。</a:t>
            </a:r>
            <a:endParaRPr kumimoji="1" lang="en-US" altLang="ja-JP" dirty="0"/>
          </a:p>
          <a:p>
            <a:r>
              <a:rPr kumimoji="1" lang="ja-JP" altLang="en-US" dirty="0"/>
              <a:t>　税金の仕組みをできるだけ簡素にし、国民がこれには税金がかかる、或いはかからないということが理解できることが大事です。</a:t>
            </a:r>
            <a:endParaRPr kumimoji="1"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3</a:t>
            </a:fld>
            <a:endParaRPr lang="ja-JP" altLang="en-US"/>
          </a:p>
        </p:txBody>
      </p:sp>
    </p:spTree>
    <p:extLst>
      <p:ext uri="{BB962C8B-B14F-4D97-AF65-F5344CB8AC3E}">
        <p14:creationId xmlns:p14="http://schemas.microsoft.com/office/powerpoint/2010/main" val="428752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E0339-95A2-4326-E43F-558105AF542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62AF17F-564E-F0C0-A0E8-7859460A14E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97BB477-65F6-285B-6FB0-B1108B315202}"/>
              </a:ext>
            </a:extLst>
          </p:cNvPr>
          <p:cNvSpPr>
            <a:spLocks noGrp="1"/>
          </p:cNvSpPr>
          <p:nvPr>
            <p:ph type="body" idx="1"/>
          </p:nvPr>
        </p:nvSpPr>
        <p:spPr/>
        <p:txBody>
          <a:bodyPr/>
          <a:lstStyle/>
          <a:p>
            <a:r>
              <a:rPr kumimoji="1" lang="en-US" altLang="ja-JP" dirty="0"/>
              <a:t>【</a:t>
            </a:r>
            <a:r>
              <a:rPr kumimoji="1" lang="ja-JP" altLang="en-US" dirty="0"/>
              <a:t>コメント要旨</a:t>
            </a:r>
            <a:r>
              <a:rPr kumimoji="1" lang="en-US" altLang="ja-JP" dirty="0"/>
              <a:t>】</a:t>
            </a:r>
          </a:p>
          <a:p>
            <a:r>
              <a:rPr kumimoji="1" lang="ja-JP" altLang="en-US" dirty="0"/>
              <a:t>では、みんなが良く知っている税金について、どういうふうになっているのか見てみましょう。</a:t>
            </a:r>
            <a:endParaRPr kumimoji="1" lang="en-US" altLang="ja-JP" dirty="0"/>
          </a:p>
          <a:p>
            <a:r>
              <a:rPr kumimoji="1" lang="ja-JP" altLang="en-US" dirty="0"/>
              <a:t>例えば、みんなから同じ金額を集める税金が消費税です。これは消費する金額が同じ人は、同じ金額を負担する税金です。社会保障などみんなが同じようにサービスを受けていることを前提に、みんなの負担が同じ金額になるよう、食材など同じ金額の買い物をしたら同じ額の税金を負担する仕組みなので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次に、特定の人だけが全額負担する、つまり土地や建物を持っているという利益を受けているわけだから、その人は固定資産税の負担してもらうわけです。ほかに、車を持っている人に自動車税、お酒を飲む人やたばこを吸う人に酒税、たばこ税など負担してもらうわけで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また、営利を求める会社には、利益に対して同じ率で税金を負担してもらうのが法人税。利益の違いを設ける必要が無い同じ率です。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そして、負担する経済能力に応じて集めるものとして所得税、相続税、贈与税などがあります。儲けのの多い少ないのほか家族構成によっても負担感が違います。また相続する財産の多さによって、多くもらう人には多めに、少ない人はそれなりに、税金を負担するような仕組みにしているわけです。</a:t>
            </a:r>
            <a:endParaRPr kumimoji="1" lang="en-US" altLang="ja-JP" dirty="0"/>
          </a:p>
          <a:p>
            <a:r>
              <a:rPr kumimoji="1" lang="ja-JP" altLang="en-US" dirty="0"/>
              <a:t>　これらの集め方は、それぞれある意味で公平なんですが、</a:t>
            </a:r>
            <a:r>
              <a:rPr kumimoji="1" lang="en-US" altLang="ja-JP" dirty="0"/>
              <a:t>1</a:t>
            </a:r>
            <a:r>
              <a:rPr kumimoji="1" lang="ja-JP" altLang="en-US" dirty="0"/>
              <a:t>種類の集め方だけにしてしまうと、より多くの人が公平だと感じるのは難しくなってしまいます。ですから、いろいろな税金、いろいろな集め方を組み合わせることで、できるだけ公平を実現する仕組みにしているんです。</a:t>
            </a:r>
            <a:endParaRPr kumimoji="1" lang="en-US" altLang="ja-JP" dirty="0"/>
          </a:p>
        </p:txBody>
      </p:sp>
      <p:sp>
        <p:nvSpPr>
          <p:cNvPr id="4" name="スライド番号プレースホルダー 3">
            <a:extLst>
              <a:ext uri="{FF2B5EF4-FFF2-40B4-BE49-F238E27FC236}">
                <a16:creationId xmlns:a16="http://schemas.microsoft.com/office/drawing/2014/main" id="{37A0A38F-2580-41A0-C3CA-44829EDDE6D7}"/>
              </a:ext>
            </a:extLst>
          </p:cNvPr>
          <p:cNvSpPr>
            <a:spLocks noGrp="1"/>
          </p:cNvSpPr>
          <p:nvPr>
            <p:ph type="sldNum" sz="quarter" idx="5"/>
          </p:nvPr>
        </p:nvSpPr>
        <p:spPr/>
        <p:txBody>
          <a:bodyPr/>
          <a:lstStyle/>
          <a:p>
            <a:pPr>
              <a:defRPr/>
            </a:pPr>
            <a:fld id="{E1AE2710-6272-4C33-A5A1-B189C3EA5735}" type="slidenum">
              <a:rPr lang="ja-JP" altLang="en-US" smtClean="0"/>
              <a:pPr>
                <a:defRPr/>
              </a:pPr>
              <a:t>4</a:t>
            </a:fld>
            <a:endParaRPr lang="ja-JP" altLang="en-US"/>
          </a:p>
        </p:txBody>
      </p:sp>
    </p:spTree>
    <p:extLst>
      <p:ext uri="{BB962C8B-B14F-4D97-AF65-F5344CB8AC3E}">
        <p14:creationId xmlns:p14="http://schemas.microsoft.com/office/powerpoint/2010/main" val="60648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コメント要旨</a:t>
            </a:r>
            <a:r>
              <a:rPr kumimoji="1" lang="en-US" altLang="ja-JP" dirty="0"/>
              <a:t>】</a:t>
            </a:r>
          </a:p>
          <a:p>
            <a:r>
              <a:rPr kumimoji="1" lang="ja-JP" altLang="en-US" dirty="0"/>
              <a:t>　今日本では、様々な社会問題が起きています。マスコミが取り上げたりネットに掲載されたりしているので、皆さんも聞いたことがあるのではないかと思います。</a:t>
            </a:r>
            <a:endParaRPr kumimoji="1" lang="en-US" altLang="ja-JP" dirty="0"/>
          </a:p>
          <a:p>
            <a:r>
              <a:rPr kumimoji="1" lang="ja-JP" altLang="en-US" dirty="0"/>
              <a:t>　例えば「インフラの老朽化」です。令和</a:t>
            </a:r>
            <a:r>
              <a:rPr kumimoji="1" lang="en-US" altLang="ja-JP" dirty="0"/>
              <a:t>6</a:t>
            </a:r>
            <a:r>
              <a:rPr kumimoji="1" lang="ja-JP" altLang="en-US" dirty="0"/>
              <a:t>年度の道路陥没箇所は、国交省発表によれば全国で</a:t>
            </a:r>
            <a:r>
              <a:rPr kumimoji="1" lang="en-US" altLang="ja-JP" dirty="0"/>
              <a:t>9,866</a:t>
            </a:r>
            <a:r>
              <a:rPr kumimoji="1" lang="ja-JP" altLang="en-US" dirty="0"/>
              <a:t>件、広島県は</a:t>
            </a:r>
            <a:r>
              <a:rPr kumimoji="1" lang="en-US" altLang="ja-JP" dirty="0"/>
              <a:t>4</a:t>
            </a:r>
            <a:r>
              <a:rPr kumimoji="1" lang="ja-JP" altLang="en-US" dirty="0"/>
              <a:t>番目に多い</a:t>
            </a:r>
            <a:r>
              <a:rPr kumimoji="1" lang="en-US" altLang="ja-JP" dirty="0"/>
              <a:t>498</a:t>
            </a:r>
            <a:r>
              <a:rPr kumimoji="1" lang="ja-JP" altLang="en-US" dirty="0"/>
              <a:t>カ所あったようです。そのほか目に見えるところでは、地震や豪雨による災害、いろんな物の値段の高騰など、すぐに解決できるものではないし、かといって放っておいて良くなるものでもないわけです。完全に解決できなくとも、何らかの対策をしなければいけないものばかりです。それも</a:t>
            </a:r>
            <a:r>
              <a:rPr kumimoji="1" lang="en-US" altLang="ja-JP" dirty="0"/>
              <a:t>1</a:t>
            </a:r>
            <a:r>
              <a:rPr kumimoji="1" lang="ja-JP" altLang="en-US" dirty="0"/>
              <a:t>個人や</a:t>
            </a:r>
            <a:r>
              <a:rPr kumimoji="1" lang="en-US" altLang="ja-JP" dirty="0"/>
              <a:t>1</a:t>
            </a:r>
            <a:r>
              <a:rPr kumimoji="1" lang="ja-JP" altLang="en-US" dirty="0"/>
              <a:t>会社でどうにかできるものではなく、国や地方自治体が動かないといけないものばかりです。ただその時にどうしても考えないといけないのは、財源です。材料といったモノ、そして人が動いく場合、どうしてもお金がかかるわけ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5</a:t>
            </a:fld>
            <a:endParaRPr lang="ja-JP" altLang="en-US"/>
          </a:p>
        </p:txBody>
      </p:sp>
    </p:spTree>
    <p:extLst>
      <p:ext uri="{BB962C8B-B14F-4D97-AF65-F5344CB8AC3E}">
        <p14:creationId xmlns:p14="http://schemas.microsoft.com/office/powerpoint/2010/main" val="24838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コメント要旨</a:t>
            </a:r>
            <a:r>
              <a:rPr kumimoji="1" lang="en-US" altLang="ja-JP" dirty="0"/>
              <a:t>】</a:t>
            </a:r>
          </a:p>
          <a:p>
            <a:r>
              <a:rPr kumimoji="1" lang="ja-JP" altLang="en-US" dirty="0"/>
              <a:t>　ちなみに、良く知っている消費税を例に説明してみると、導入された平成元年（</a:t>
            </a:r>
            <a:r>
              <a:rPr kumimoji="1" lang="en-US" altLang="ja-JP" dirty="0"/>
              <a:t>1989</a:t>
            </a:r>
            <a:r>
              <a:rPr kumimoji="1" lang="ja-JP" altLang="en-US" dirty="0"/>
              <a:t>年）は</a:t>
            </a:r>
            <a:r>
              <a:rPr kumimoji="1" lang="en-US" altLang="ja-JP" dirty="0"/>
              <a:t>3</a:t>
            </a:r>
            <a:r>
              <a:rPr kumimoji="1" lang="ja-JP" altLang="en-US" dirty="0"/>
              <a:t>％でした。なぜ現在の</a:t>
            </a:r>
            <a:r>
              <a:rPr kumimoji="1" lang="en-US" altLang="ja-JP" dirty="0"/>
              <a:t>10</a:t>
            </a:r>
            <a:r>
              <a:rPr kumimoji="1" lang="ja-JP" altLang="en-US" dirty="0"/>
              <a:t>％まで上げられたのか？　よく言われているのが、消費税１％あげれば約２兆円の税収ですが、このときは単に税収が足りないから消費税率を上げよう、という理由からだけではないのです。</a:t>
            </a:r>
            <a:endParaRPr kumimoji="1" lang="en-US" altLang="ja-JP" dirty="0"/>
          </a:p>
          <a:p>
            <a:r>
              <a:rPr kumimoji="1" lang="ja-JP" altLang="en-US" dirty="0"/>
              <a:t>　平成</a:t>
            </a:r>
            <a:r>
              <a:rPr kumimoji="1" lang="en-US" altLang="ja-JP" dirty="0"/>
              <a:t>26</a:t>
            </a:r>
            <a:r>
              <a:rPr kumimoji="1" lang="ja-JP" altLang="en-US" dirty="0"/>
              <a:t>年に、</a:t>
            </a:r>
            <a:r>
              <a:rPr kumimoji="1" lang="en-US" altLang="ja-JP" dirty="0"/>
              <a:t>5</a:t>
            </a:r>
            <a:r>
              <a:rPr kumimoji="1" lang="ja-JP" altLang="en-US" dirty="0"/>
              <a:t>％から</a:t>
            </a:r>
            <a:r>
              <a:rPr kumimoji="1" lang="en-US" altLang="ja-JP" dirty="0"/>
              <a:t>8</a:t>
            </a:r>
            <a:r>
              <a:rPr kumimoji="1" lang="ja-JP" altLang="en-US" dirty="0"/>
              <a:t>％に上げたときは、高齢化に伴う高齢者</a:t>
            </a:r>
            <a:r>
              <a:rPr kumimoji="1" lang="en-US" altLang="ja-JP" dirty="0"/>
              <a:t>3</a:t>
            </a:r>
            <a:r>
              <a:rPr kumimoji="1" lang="ja-JP" altLang="en-US" dirty="0"/>
              <a:t>経費を賄う福祉目的化を明確にしました。その後、</a:t>
            </a:r>
            <a:r>
              <a:rPr kumimoji="1" lang="en-US" altLang="ja-JP" dirty="0"/>
              <a:t>8</a:t>
            </a:r>
            <a:r>
              <a:rPr kumimoji="1" lang="ja-JP" altLang="en-US" dirty="0"/>
              <a:t>％から</a:t>
            </a:r>
            <a:r>
              <a:rPr kumimoji="1" lang="en-US" altLang="ja-JP" dirty="0"/>
              <a:t>10</a:t>
            </a:r>
            <a:r>
              <a:rPr kumimoji="1" lang="ja-JP" altLang="en-US" dirty="0"/>
              <a:t>％に上げたときは、社会保障</a:t>
            </a:r>
            <a:r>
              <a:rPr kumimoji="1" lang="en-US" altLang="ja-JP" dirty="0"/>
              <a:t>4</a:t>
            </a:r>
            <a:r>
              <a:rPr kumimoji="1" lang="ja-JP" altLang="en-US" dirty="0"/>
              <a:t>制度を賄うためとして財源化を明確にしました。</a:t>
            </a:r>
            <a:endParaRPr kumimoji="1" lang="en-US" altLang="ja-JP" dirty="0"/>
          </a:p>
          <a:p>
            <a:r>
              <a:rPr kumimoji="1" lang="ja-JP" altLang="en-US" dirty="0"/>
              <a:t>　消費税は、なぜ社会保障の財源に向いているのか、と言えば、景気の変動による税収の増減が少なく、毎年安定した収入が得られるという理由からです。</a:t>
            </a:r>
            <a:endParaRPr kumimoji="1"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6</a:t>
            </a:fld>
            <a:endParaRPr lang="ja-JP" altLang="en-US"/>
          </a:p>
        </p:txBody>
      </p:sp>
    </p:spTree>
    <p:extLst>
      <p:ext uri="{BB962C8B-B14F-4D97-AF65-F5344CB8AC3E}">
        <p14:creationId xmlns:p14="http://schemas.microsoft.com/office/powerpoint/2010/main" val="1776569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AB7D2-9834-3BD1-AEAB-E5F36CEF137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2D41603-30A7-AC34-87EC-45189E2F3C1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8EB9DEF-966D-72F4-20D9-1F0273BE7CDF}"/>
              </a:ext>
            </a:extLst>
          </p:cNvPr>
          <p:cNvSpPr>
            <a:spLocks noGrp="1"/>
          </p:cNvSpPr>
          <p:nvPr>
            <p:ph type="body" idx="1"/>
          </p:nvPr>
        </p:nvSpPr>
        <p:spPr/>
        <p:txBody>
          <a:bodyPr>
            <a:normAutofit fontScale="92500" lnSpcReduction="20000"/>
          </a:bodyPr>
          <a:lstStyle/>
          <a:p>
            <a:r>
              <a:rPr kumimoji="1" lang="en-US" altLang="ja-JP" dirty="0"/>
              <a:t>【</a:t>
            </a:r>
            <a:r>
              <a:rPr kumimoji="1" lang="ja-JP" altLang="en-US" dirty="0"/>
              <a:t>コメント要旨</a:t>
            </a:r>
            <a:r>
              <a:rPr kumimoji="1" lang="en-US" altLang="ja-JP" dirty="0"/>
              <a:t>】</a:t>
            </a:r>
          </a:p>
          <a:p>
            <a:r>
              <a:rPr kumimoji="1" lang="ja-JP" altLang="en-US" dirty="0"/>
              <a:t>　実は消費税以外にも、その時代に応じたいろんな税金がありました。</a:t>
            </a:r>
            <a:endParaRPr kumimoji="1" lang="en-US" altLang="ja-JP" dirty="0"/>
          </a:p>
          <a:p>
            <a:r>
              <a:rPr kumimoji="1" lang="ja-JP" altLang="en-US" dirty="0"/>
              <a:t>　では、こういう税金はあったのか、なかったのか　クイズです。</a:t>
            </a:r>
            <a:endParaRPr kumimoji="1" lang="en-US" altLang="ja-JP" dirty="0"/>
          </a:p>
          <a:p>
            <a:r>
              <a:rPr kumimoji="1" lang="ja-JP" altLang="en-US" dirty="0"/>
              <a:t>　①　外国にポテトチップス税はあったが、ソーダ税というのはあったでしょうか、無かったのでしょうか？</a:t>
            </a:r>
            <a:endParaRPr kumimoji="1" lang="en-US" altLang="ja-JP" dirty="0"/>
          </a:p>
          <a:p>
            <a:r>
              <a:rPr kumimoji="1" lang="ja-JP" altLang="en-US" dirty="0"/>
              <a:t>　（答え）</a:t>
            </a:r>
            <a:endParaRPr kumimoji="1" lang="en-US" altLang="ja-JP" dirty="0"/>
          </a:p>
          <a:p>
            <a:r>
              <a:rPr kumimoji="1" lang="ja-JP" altLang="en-US" dirty="0"/>
              <a:t>　　　ハンガリーにポテトチップス税があったそうです。これは当時ハンガリーでは成人の</a:t>
            </a:r>
            <a:r>
              <a:rPr kumimoji="1" lang="en-US" altLang="ja-JP" dirty="0"/>
              <a:t>4</a:t>
            </a:r>
            <a:r>
              <a:rPr kumimoji="1" lang="ja-JP" altLang="en-US" dirty="0"/>
              <a:t>人に</a:t>
            </a:r>
            <a:r>
              <a:rPr kumimoji="1" lang="en-US" altLang="ja-JP" dirty="0"/>
              <a:t>1</a:t>
            </a:r>
            <a:r>
              <a:rPr kumimoji="1" lang="ja-JP" altLang="en-US" dirty="0"/>
              <a:t>にが肥満であったため、肥満防止のために導入されました。また、アメリカやフランスでは、糖分の入った炭酸飲料にソーダ税を掛けていたようです。　なお、今もあるのかは皆さんネットなどで確認してみてください。</a:t>
            </a:r>
            <a:endParaRPr kumimoji="1" lang="en-US" altLang="ja-JP" dirty="0"/>
          </a:p>
          <a:p>
            <a:r>
              <a:rPr kumimoji="1" lang="ja-JP" altLang="en-US" dirty="0"/>
              <a:t>　</a:t>
            </a:r>
            <a:endParaRPr kumimoji="1" lang="en-US" altLang="ja-JP" dirty="0"/>
          </a:p>
          <a:p>
            <a:r>
              <a:rPr kumimoji="1" lang="ja-JP" altLang="en-US" dirty="0"/>
              <a:t>　②　では日本で、「犬税」はあったが、「猫税」はない。　これは〇か</a:t>
            </a:r>
            <a:r>
              <a:rPr kumimoji="1" lang="en-US" altLang="ja-JP" dirty="0"/>
              <a:t>×</a:t>
            </a:r>
            <a:r>
              <a:rPr kumimoji="1" lang="ja-JP" altLang="en-US" dirty="0"/>
              <a:t>かどっちでしょう？</a:t>
            </a:r>
            <a:endParaRPr kumimoji="1" lang="en-US" altLang="ja-JP" dirty="0"/>
          </a:p>
          <a:p>
            <a:r>
              <a:rPr kumimoji="1" lang="ja-JP" altLang="en-US" dirty="0"/>
              <a:t>　（答え）</a:t>
            </a:r>
            <a:endParaRPr kumimoji="1" lang="en-US" altLang="ja-JP" dirty="0"/>
          </a:p>
          <a:p>
            <a:r>
              <a:rPr kumimoji="1" lang="ja-JP" altLang="en-US" dirty="0"/>
              <a:t>　　　明治から昭和</a:t>
            </a:r>
            <a:r>
              <a:rPr kumimoji="1" lang="en-US" altLang="ja-JP" dirty="0"/>
              <a:t>50</a:t>
            </a:r>
            <a:r>
              <a:rPr kumimoji="1" lang="ja-JP" altLang="en-US" dirty="0"/>
              <a:t>年ごろまで、各都道府県で犬税をかけていました。理由の一つがフンの放置対策と言われています。だから「猫税」は今のところ、無いようです。</a:t>
            </a:r>
            <a:endParaRPr kumimoji="1" lang="en-US" altLang="ja-JP" dirty="0"/>
          </a:p>
          <a:p>
            <a:endParaRPr kumimoji="1" lang="en-US" altLang="ja-JP" dirty="0"/>
          </a:p>
          <a:p>
            <a:r>
              <a:rPr kumimoji="1" lang="ja-JP" altLang="en-US" dirty="0"/>
              <a:t>　こういったあまり耳にしないような税金も、その時代の必要性から作られ、起きている問題に対応するためのお金を集めていたんですね。</a:t>
            </a:r>
            <a:endParaRPr kumimoji="1" lang="en-US" altLang="ja-JP" dirty="0"/>
          </a:p>
          <a:p>
            <a:r>
              <a:rPr kumimoji="1" lang="ja-JP" altLang="en-US" dirty="0"/>
              <a:t>　最近、広島県でも新しい税金が導入されましたが、知っていますか？</a:t>
            </a:r>
            <a:endParaRPr kumimoji="1" lang="en-US" altLang="ja-JP" dirty="0"/>
          </a:p>
          <a:p>
            <a:r>
              <a:rPr kumimoji="1" lang="ja-JP" altLang="en-US" dirty="0"/>
              <a:t>　「宮島訪問税」です。　フェリー代に</a:t>
            </a:r>
            <a:r>
              <a:rPr kumimoji="1" lang="en-US" altLang="ja-JP" dirty="0"/>
              <a:t>100</a:t>
            </a:r>
            <a:r>
              <a:rPr kumimoji="1" lang="ja-JP" altLang="en-US" dirty="0"/>
              <a:t>円加算されて払う仕組みです。</a:t>
            </a:r>
            <a:endParaRPr kumimoji="1" lang="en-US" altLang="ja-JP" dirty="0"/>
          </a:p>
          <a:p>
            <a:r>
              <a:rPr kumimoji="1" lang="ja-JP" altLang="en-US" dirty="0"/>
              <a:t>　これで集まったお金は、宮島のトイレとかゴミ処理とか言った環境整備に使われているそうです。</a:t>
            </a:r>
            <a:endParaRPr kumimoji="1"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93D9EA48-D099-3AA0-29DA-FE2C570745D0}"/>
              </a:ext>
            </a:extLst>
          </p:cNvPr>
          <p:cNvSpPr>
            <a:spLocks noGrp="1"/>
          </p:cNvSpPr>
          <p:nvPr>
            <p:ph type="sldNum" sz="quarter" idx="5"/>
          </p:nvPr>
        </p:nvSpPr>
        <p:spPr/>
        <p:txBody>
          <a:bodyPr/>
          <a:lstStyle/>
          <a:p>
            <a:pPr>
              <a:defRPr/>
            </a:pPr>
            <a:fld id="{36A7CD8C-77A9-4931-B2AA-01BE09145233}" type="slidenum">
              <a:rPr lang="ja-JP" altLang="en-US" smtClean="0"/>
              <a:pPr>
                <a:defRPr/>
              </a:pPr>
              <a:t>7</a:t>
            </a:fld>
            <a:endParaRPr lang="ja-JP" altLang="en-US"/>
          </a:p>
        </p:txBody>
      </p:sp>
    </p:spTree>
    <p:extLst>
      <p:ext uri="{BB962C8B-B14F-4D97-AF65-F5344CB8AC3E}">
        <p14:creationId xmlns:p14="http://schemas.microsoft.com/office/powerpoint/2010/main" val="263747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6F406-DA7B-A3D9-2E03-8A56EF01EB4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4CE1E9D-ED85-BAE7-6934-07C93E85A6A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5C06049-0C63-F896-84B3-1A432FA57185}"/>
              </a:ext>
            </a:extLst>
          </p:cNvPr>
          <p:cNvSpPr>
            <a:spLocks noGrp="1"/>
          </p:cNvSpPr>
          <p:nvPr>
            <p:ph type="body" idx="1"/>
          </p:nvPr>
        </p:nvSpPr>
        <p:spPr/>
        <p:txBody>
          <a:bodyPr>
            <a:normAutofit lnSpcReduction="10000"/>
          </a:bodyPr>
          <a:lstStyle/>
          <a:p>
            <a:r>
              <a:rPr kumimoji="1" lang="en-US" altLang="ja-JP" sz="1200" dirty="0"/>
              <a:t>【</a:t>
            </a:r>
            <a:r>
              <a:rPr kumimoji="1" lang="ja-JP" altLang="en-US" sz="1200" dirty="0"/>
              <a:t>コメント要旨</a:t>
            </a:r>
            <a:r>
              <a:rPr kumimoji="1" lang="en-US" altLang="ja-JP" sz="1200" dirty="0"/>
              <a:t>】</a:t>
            </a:r>
          </a:p>
          <a:p>
            <a:r>
              <a:rPr kumimoji="1" lang="ja-JP" altLang="en-US" sz="1200" dirty="0"/>
              <a:t>「新しい税金」というのは、昔にもあったり、外国でもあったりします。</a:t>
            </a:r>
            <a:endParaRPr kumimoji="1" lang="en-US" altLang="ja-JP" sz="1200" dirty="0"/>
          </a:p>
          <a:p>
            <a:r>
              <a:rPr kumimoji="1" lang="ja-JP" altLang="en-US" sz="1200" dirty="0"/>
              <a:t>　明治から昭和にかけて、地方税として先ほどの「犬税」がありました。昭和の初めにはギャンブル性の強い麻雀とか花札、トランプなどに税金が課されていました。</a:t>
            </a:r>
            <a:endParaRPr kumimoji="1" lang="en-US" altLang="ja-JP" sz="1200" dirty="0"/>
          </a:p>
          <a:p>
            <a:r>
              <a:rPr kumimoji="1" lang="ja-JP" altLang="en-US" sz="1200" dirty="0"/>
              <a:t>外国では、昔ブルガリアで少子化対策として「独身税」、ロシアではヒゲぼうぼうの人が整えないと「ヒゲ税」を課していたり、ハンガリーでは肥満防止のために、先ほどの「ポテトチップ税」とかがあったようです。</a:t>
            </a:r>
            <a:endParaRPr kumimoji="1" lang="en-US" altLang="ja-JP" sz="1200" dirty="0"/>
          </a:p>
          <a:p>
            <a:endParaRPr kumimoji="1" lang="en-US" altLang="ja-JP" sz="1200" dirty="0"/>
          </a:p>
          <a:p>
            <a:r>
              <a:rPr kumimoji="1" lang="ja-JP" altLang="en-US" sz="1200" dirty="0"/>
              <a:t>新しい税金として日本では、県単位で、広島県では</a:t>
            </a:r>
            <a:r>
              <a:rPr kumimoji="1" lang="en-US" altLang="ja-JP" sz="1200" dirty="0"/>
              <a:t>2023</a:t>
            </a:r>
            <a:r>
              <a:rPr kumimoji="1" lang="ja-JP" altLang="en-US" sz="1200" dirty="0"/>
              <a:t>年</a:t>
            </a:r>
            <a:r>
              <a:rPr kumimoji="1" lang="en-US" altLang="ja-JP" sz="1200" dirty="0"/>
              <a:t>10</a:t>
            </a:r>
            <a:r>
              <a:rPr kumimoji="1" lang="ja-JP" altLang="en-US" sz="1200" dirty="0"/>
              <a:t>月から「宮島訪問税」が導入されています。</a:t>
            </a:r>
            <a:endParaRPr kumimoji="1" lang="en-US" altLang="ja-JP" sz="1200" dirty="0"/>
          </a:p>
          <a:p>
            <a:r>
              <a:rPr kumimoji="1" lang="ja-JP" altLang="en-US" sz="1200" dirty="0"/>
              <a:t>また、今地方税として増えてきたのが「宿泊税」です。広島県も今年</a:t>
            </a:r>
            <a:r>
              <a:rPr kumimoji="1" lang="en-US" altLang="ja-JP" sz="1200" dirty="0"/>
              <a:t>4</a:t>
            </a:r>
            <a:r>
              <a:rPr kumimoji="1" lang="ja-JP" altLang="en-US" sz="1200" dirty="0"/>
              <a:t>月から</a:t>
            </a:r>
            <a:r>
              <a:rPr kumimoji="1" lang="en-US" altLang="ja-JP" sz="1200" dirty="0"/>
              <a:t>1</a:t>
            </a:r>
            <a:r>
              <a:rPr kumimoji="1" lang="ja-JP" altLang="en-US" sz="1200" dirty="0"/>
              <a:t>泊</a:t>
            </a:r>
            <a:r>
              <a:rPr kumimoji="1" lang="en-US" altLang="ja-JP" sz="1200" dirty="0"/>
              <a:t>1</a:t>
            </a:r>
            <a:r>
              <a:rPr kumimoji="1" lang="ja-JP" altLang="en-US" sz="1200" dirty="0"/>
              <a:t>人</a:t>
            </a:r>
            <a:r>
              <a:rPr kumimoji="1" lang="en-US" altLang="ja-JP" sz="1200" dirty="0"/>
              <a:t>200</a:t>
            </a:r>
            <a:r>
              <a:rPr kumimoji="1" lang="ja-JP" altLang="en-US" sz="1200" dirty="0"/>
              <a:t>円の課税が始まりました。</a:t>
            </a:r>
            <a:endParaRPr kumimoji="1" lang="en-US" altLang="ja-JP" sz="1200" dirty="0"/>
          </a:p>
          <a:p>
            <a:r>
              <a:rPr kumimoji="1" lang="ja-JP" altLang="en-US" sz="1200" dirty="0"/>
              <a:t>また、東京都豊島区では、「ワンルームマンション税」がすでに導入されています。　これは、あまりにも単身者が増えるためバランス是正を目的として導入されました（マンションの建築主に、</a:t>
            </a:r>
            <a:r>
              <a:rPr kumimoji="1" lang="en-US" altLang="ja-JP" sz="1200" dirty="0"/>
              <a:t>1</a:t>
            </a:r>
            <a:r>
              <a:rPr kumimoji="1" lang="ja-JP" altLang="en-US" sz="1200" dirty="0"/>
              <a:t>部屋</a:t>
            </a:r>
            <a:r>
              <a:rPr kumimoji="1" lang="en-US" altLang="ja-JP" sz="1200" dirty="0"/>
              <a:t>29</a:t>
            </a:r>
            <a:r>
              <a:rPr kumimoji="1" lang="ja-JP" altLang="en-US" sz="1200" dirty="0"/>
              <a:t>㎡以下が</a:t>
            </a:r>
            <a:r>
              <a:rPr kumimoji="1" lang="en-US" altLang="ja-JP" sz="1200" dirty="0"/>
              <a:t>9</a:t>
            </a:r>
            <a:r>
              <a:rPr kumimoji="1" lang="ja-JP" altLang="en-US" sz="1200" dirty="0"/>
              <a:t>室以上ある場合に、</a:t>
            </a:r>
            <a:r>
              <a:rPr kumimoji="1" lang="en-US" altLang="ja-JP" sz="1200" dirty="0"/>
              <a:t>50</a:t>
            </a:r>
            <a:r>
              <a:rPr kumimoji="1" lang="ja-JP" altLang="en-US" sz="1200" dirty="0"/>
              <a:t>万円を納めてもらうもの）</a:t>
            </a:r>
            <a:endParaRPr kumimoji="1" lang="en-US" altLang="ja-JP" sz="1200" dirty="0"/>
          </a:p>
          <a:p>
            <a:r>
              <a:rPr kumimoji="1" lang="ja-JP" altLang="en-US" sz="1200" dirty="0"/>
              <a:t>　「産業廃棄物税」は三重県などで複数の県で導入されています。</a:t>
            </a:r>
            <a:endParaRPr kumimoji="1" lang="en-US" altLang="ja-JP" sz="1200" dirty="0"/>
          </a:p>
          <a:p>
            <a:r>
              <a:rPr kumimoji="1" lang="ja-JP" altLang="en-US" sz="1200" dirty="0"/>
              <a:t>　こういった自治体が独自で課税する税金は、「法定外目的税」といい、法律ではなく条例で、ある目的のために課税する税金です。</a:t>
            </a:r>
            <a:endParaRPr kumimoji="1" lang="en-US" altLang="ja-JP" sz="1200" dirty="0"/>
          </a:p>
          <a:p>
            <a:endParaRPr kumimoji="1" lang="en-US" altLang="ja-JP" sz="1200" dirty="0"/>
          </a:p>
        </p:txBody>
      </p:sp>
      <p:sp>
        <p:nvSpPr>
          <p:cNvPr id="4" name="スライド番号プレースホルダー 3">
            <a:extLst>
              <a:ext uri="{FF2B5EF4-FFF2-40B4-BE49-F238E27FC236}">
                <a16:creationId xmlns:a16="http://schemas.microsoft.com/office/drawing/2014/main" id="{61585271-BDF5-3991-E02C-0D3B4E8B7215}"/>
              </a:ext>
            </a:extLst>
          </p:cNvPr>
          <p:cNvSpPr>
            <a:spLocks noGrp="1"/>
          </p:cNvSpPr>
          <p:nvPr>
            <p:ph type="sldNum" sz="quarter" idx="5"/>
          </p:nvPr>
        </p:nvSpPr>
        <p:spPr/>
        <p:txBody>
          <a:bodyPr/>
          <a:lstStyle/>
          <a:p>
            <a:pPr>
              <a:defRPr/>
            </a:pPr>
            <a:fld id="{36A7CD8C-77A9-4931-B2AA-01BE09145233}" type="slidenum">
              <a:rPr lang="ja-JP" altLang="en-US" smtClean="0"/>
              <a:pPr>
                <a:defRPr/>
              </a:pPr>
              <a:t>8</a:t>
            </a:fld>
            <a:endParaRPr lang="ja-JP" altLang="en-US"/>
          </a:p>
        </p:txBody>
      </p:sp>
    </p:spTree>
    <p:extLst>
      <p:ext uri="{BB962C8B-B14F-4D97-AF65-F5344CB8AC3E}">
        <p14:creationId xmlns:p14="http://schemas.microsoft.com/office/powerpoint/2010/main" val="227532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コメント要旨</a:t>
            </a:r>
            <a:r>
              <a:rPr kumimoji="1" lang="en-US" altLang="ja-JP" dirty="0"/>
              <a:t>】</a:t>
            </a:r>
          </a:p>
          <a:p>
            <a:r>
              <a:rPr kumimoji="1" lang="ja-JP" altLang="en-US" dirty="0"/>
              <a:t>ここで、大学生が現在起きている社会問題の解決の一助として考えた「新たな税」を簡単に５つ紹介します。</a:t>
            </a:r>
            <a:endParaRPr kumimoji="1" lang="en-US" altLang="ja-JP" dirty="0"/>
          </a:p>
          <a:p>
            <a:endParaRPr kumimoji="1" lang="en-US" altLang="ja-JP" dirty="0"/>
          </a:p>
          <a:p>
            <a:r>
              <a:rPr kumimoji="1" lang="ja-JP" altLang="en-US" dirty="0"/>
              <a:t>①ステップアップたばこ税</a:t>
            </a:r>
            <a:endParaRPr kumimoji="1" lang="en-US" altLang="ja-JP" dirty="0"/>
          </a:p>
          <a:p>
            <a:r>
              <a:rPr kumimoji="1" lang="ja-JP" altLang="en-US" dirty="0"/>
              <a:t>　　現在でもたばこには、国・地方税・消費税とたばこ特別税（旧国鉄時代の負債の返済財源）の</a:t>
            </a:r>
            <a:r>
              <a:rPr kumimoji="1" lang="en-US" altLang="ja-JP" dirty="0"/>
              <a:t>4</a:t>
            </a:r>
            <a:r>
              <a:rPr kumimoji="1" lang="ja-JP" altLang="en-US" dirty="0"/>
              <a:t>つがかかっており、１本あたり</a:t>
            </a:r>
            <a:r>
              <a:rPr kumimoji="1" lang="en-US" altLang="ja-JP" dirty="0"/>
              <a:t>62</a:t>
            </a:r>
            <a:r>
              <a:rPr kumimoji="1" lang="ja-JP" altLang="en-US" dirty="0"/>
              <a:t>％が税金部分になっています。そんなにかかっているならイヤだ、と思う人はタバコを止めれば良いだけのことです。このステップアップたばこ税は、喫煙者にたばこをやめさせるように、まずは紙巻きたばこに高率な税金を課し、喫煙者が加熱式タバコに流れたら今度は加熱式タバコに高率な税金を課します。すると電子式タバコに流れていくので最後にここに高率な税率を課すことで、徐々に軽いタバコに誘導し最後はあきらめがつくように促すというものです。</a:t>
            </a:r>
            <a:endParaRPr kumimoji="1" lang="en-US" altLang="ja-JP" dirty="0"/>
          </a:p>
          <a:p>
            <a:endParaRPr kumimoji="1" lang="en-US" altLang="ja-JP" dirty="0"/>
          </a:p>
          <a:p>
            <a:r>
              <a:rPr kumimoji="1" lang="ja-JP" altLang="en-US" dirty="0"/>
              <a:t>②お菓子税</a:t>
            </a:r>
            <a:endParaRPr kumimoji="1" lang="en-US" altLang="ja-JP" dirty="0"/>
          </a:p>
          <a:p>
            <a:r>
              <a:rPr kumimoji="1" lang="ja-JP" altLang="en-US" dirty="0"/>
              <a:t>　ハンガリーに合ったポテトチップス税と同じ感じですが、消費者だけでなくメーカーの美味しく売れさえすれば良いという発想を変えさせるために、脂質というものに着目し、脂質の低いお菓子を作ればメーカーの負担は無くなりますから、企業努力を促すというものです。</a:t>
            </a:r>
            <a:endParaRPr kumimoji="1" lang="en-US" altLang="ja-JP" dirty="0"/>
          </a:p>
          <a:p>
            <a:endParaRPr kumimoji="1" lang="en-US" altLang="ja-JP" dirty="0"/>
          </a:p>
          <a:p>
            <a:r>
              <a:rPr kumimoji="1" lang="ja-JP" altLang="en-US" dirty="0"/>
              <a:t>③空き家税</a:t>
            </a:r>
            <a:endParaRPr kumimoji="1" lang="en-US" altLang="ja-JP" dirty="0"/>
          </a:p>
          <a:p>
            <a:r>
              <a:rPr kumimoji="1" lang="ja-JP" altLang="en-US" dirty="0"/>
              <a:t>　各地に空き家が目立ってきています、空き家は放置しておくと近所の環境に悪影響を及ぼすばかりか、倒壊や火災（放火や動植物による混線）で、多くの方に多大な迷惑を変えることが起きたりします。そこで国民全体で、解体やリフォーム費を捻出し、たちまち被害が起きないように対応するものです。当然、その後所有者への金銭請求もあるとは思いますが、取り敢えずの費用補てんという意味があるものです。</a:t>
            </a:r>
            <a:endParaRPr kumimoji="1" lang="en-US" altLang="ja-JP" dirty="0"/>
          </a:p>
          <a:p>
            <a:endParaRPr kumimoji="1" lang="en-US" altLang="ja-JP" dirty="0"/>
          </a:p>
          <a:p>
            <a:r>
              <a:rPr kumimoji="1" lang="ja-JP" altLang="en-US" dirty="0"/>
              <a:t>④電子ゴミ税</a:t>
            </a:r>
            <a:endParaRPr kumimoji="1" lang="en-US" altLang="ja-JP" dirty="0"/>
          </a:p>
          <a:p>
            <a:r>
              <a:rPr kumimoji="1" lang="ja-JP" altLang="en-US" dirty="0"/>
              <a:t>　　スマホや充電バッテリー、タブレットや</a:t>
            </a:r>
            <a:r>
              <a:rPr kumimoji="1" lang="en-US" altLang="ja-JP" dirty="0"/>
              <a:t>PC</a:t>
            </a:r>
            <a:r>
              <a:rPr kumimoji="1" lang="ja-JP" altLang="en-US" dirty="0"/>
              <a:t>など電子部品が巷にあふれています。捨てればゴミですが、回収すればリサイクルも可能です。現状は、各自治体が税金等で処分をしていますが、一部は発展途上国へ輸出して環境問題を引き起こしているのも事実です。メーカーに回収義務を徹底するために、メーカーに税金を課し、積極的に回収する企業には減税措置をすることで、回収率を高めるものです。</a:t>
            </a:r>
            <a:endParaRPr kumimoji="1" lang="en-US" altLang="ja-JP" dirty="0"/>
          </a:p>
          <a:p>
            <a:endParaRPr kumimoji="1" lang="en-US" altLang="ja-JP" dirty="0"/>
          </a:p>
          <a:p>
            <a:r>
              <a:rPr kumimoji="1" lang="ja-JP" altLang="en-US" dirty="0"/>
              <a:t>⑤</a:t>
            </a:r>
            <a:r>
              <a:rPr kumimoji="1" lang="en-US" altLang="ja-JP" dirty="0"/>
              <a:t>AI</a:t>
            </a:r>
            <a:r>
              <a:rPr kumimoji="1" lang="ja-JP" altLang="en-US" dirty="0"/>
              <a:t>税</a:t>
            </a:r>
            <a:endParaRPr kumimoji="1" lang="en-US" altLang="ja-JP" dirty="0"/>
          </a:p>
          <a:p>
            <a:r>
              <a:rPr kumimoji="1" lang="ja-JP" altLang="en-US" dirty="0"/>
              <a:t>　　今言われていることの一つに、</a:t>
            </a:r>
            <a:r>
              <a:rPr kumimoji="1" lang="en-US" altLang="ja-JP" dirty="0"/>
              <a:t>AI</a:t>
            </a:r>
            <a:r>
              <a:rPr kumimoji="1" lang="ja-JP" altLang="en-US" dirty="0"/>
              <a:t>が進めばいくつかの職が失われる（＝失業する）。かといって</a:t>
            </a:r>
            <a:r>
              <a:rPr kumimoji="1" lang="en-US" altLang="ja-JP" dirty="0"/>
              <a:t>AI</a:t>
            </a:r>
            <a:r>
              <a:rPr kumimoji="1" lang="ja-JP" altLang="en-US" dirty="0"/>
              <a:t>の急進を止めることもできません。それならばと</a:t>
            </a:r>
            <a:r>
              <a:rPr kumimoji="1" lang="en-US" altLang="ja-JP" dirty="0"/>
              <a:t>AI</a:t>
            </a:r>
            <a:r>
              <a:rPr kumimoji="1" lang="ja-JP" altLang="en-US" dirty="0"/>
              <a:t>と言われる機器に一律の税金を課し、その税金を失業された方のスキルアップや再就職支援のために使う、というものです。</a:t>
            </a:r>
            <a:endParaRPr kumimoji="1"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9</a:t>
            </a:fld>
            <a:endParaRPr lang="ja-JP" altLang="en-US"/>
          </a:p>
        </p:txBody>
      </p:sp>
    </p:spTree>
    <p:extLst>
      <p:ext uri="{BB962C8B-B14F-4D97-AF65-F5344CB8AC3E}">
        <p14:creationId xmlns:p14="http://schemas.microsoft.com/office/powerpoint/2010/main" val="3821695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C23CB59-CA7B-4AAE-8C7C-71ED0BCD5BC1}" type="datetimeFigureOut">
              <a:rPr lang="ja-JP" altLang="en-US"/>
              <a:pPr>
                <a:defRPr/>
              </a:pPr>
              <a:t>2026/6/2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76646C1-970C-46AD-8E1C-E1ACE120016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A6188A-C556-425F-BC77-F10DC1073A82}" type="datetimeFigureOut">
              <a:rPr lang="ja-JP" altLang="en-US"/>
              <a:pPr>
                <a:defRPr/>
              </a:pPr>
              <a:t>2026/6/2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19AADE9-9541-4C09-A669-8E491998EB65}"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D8BC5D0-E749-43F6-B7E2-D5CD7DC0A4D0}" type="datetimeFigureOut">
              <a:rPr lang="ja-JP" altLang="en-US"/>
              <a:pPr>
                <a:defRPr/>
              </a:pPr>
              <a:t>2026/6/2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5DD302-3F3A-4AF6-885D-2F117FF7CFC5}"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2026/6/2</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4083849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2026/6/2</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936130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E7ECED"/>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2026/6/2</a:t>
            </a:fld>
            <a:endParaRPr kumimoji="1" lang="ja-JP" altLang="en-US" sz="900" b="0" i="0" u="none" strike="noStrike" kern="1200" cap="none" spc="0" normalizeH="0" baseline="0" noProof="0">
              <a:ln>
                <a:noFill/>
              </a:ln>
              <a:solidFill>
                <a:srgbClr val="E7ECED"/>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E7ECED"/>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912560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2026/6/2</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034689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2026/6/2</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206812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2026/6/2</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574655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2026/6/2</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162145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2026/6/2</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80716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79C3D51-DA02-4672-9294-6502CA2C5EA7}" type="datetimeFigureOut">
              <a:rPr lang="ja-JP" altLang="en-US"/>
              <a:pPr>
                <a:defRPr/>
              </a:pPr>
              <a:t>2026/6/2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2FBC0F-F7D9-4B49-BFA3-59CB92D299F8}"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2026/6/2</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140341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2026/6/2</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2178125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2026/6/2</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Tree>
    <p:extLst>
      <p:ext uri="{BB962C8B-B14F-4D97-AF65-F5344CB8AC3E}">
        <p14:creationId xmlns:p14="http://schemas.microsoft.com/office/powerpoint/2010/main" val="2800673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2026/6/2</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1445635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2026/6/2</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Tree>
    <p:extLst>
      <p:ext uri="{BB962C8B-B14F-4D97-AF65-F5344CB8AC3E}">
        <p14:creationId xmlns:p14="http://schemas.microsoft.com/office/powerpoint/2010/main" val="201643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2026/6/2</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3616668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2026/6/2</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303011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2026/6/2</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52483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F938858-1928-4F52-B152-422B94AA3955}" type="datetimeFigureOut">
              <a:rPr lang="ja-JP" altLang="en-US"/>
              <a:pPr>
                <a:defRPr/>
              </a:pPr>
              <a:t>2026/6/2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EB1904-C29F-40E6-8280-484D72D16C27}"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E4CCEC3-E057-4F61-85A3-9A5A8B459B6C}" type="datetimeFigureOut">
              <a:rPr lang="ja-JP" altLang="en-US"/>
              <a:pPr>
                <a:defRPr/>
              </a:pPr>
              <a:t>2026/6/2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3588D3A-7F90-4A8C-95CD-59F33237BECF}"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5786548-072B-4221-860D-32C25C9B459F}" type="datetimeFigureOut">
              <a:rPr lang="ja-JP" altLang="en-US"/>
              <a:pPr>
                <a:defRPr/>
              </a:pPr>
              <a:t>2026/6/2</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F8C9070-7F12-4109-B079-E93C36E612CE}"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875530-0D0E-4627-A8F9-78396C80D80C}" type="datetimeFigureOut">
              <a:rPr lang="ja-JP" altLang="en-US"/>
              <a:pPr>
                <a:defRPr/>
              </a:pPr>
              <a:t>2026/6/2</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07B74B2-A7DF-4D33-980D-7BA34BBD1C69}"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CE8B011-AA27-4404-9B36-E70503431DB2}" type="datetimeFigureOut">
              <a:rPr lang="ja-JP" altLang="en-US"/>
              <a:pPr>
                <a:defRPr/>
              </a:pPr>
              <a:t>2026/6/2</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1105BC6-9D8B-4CE5-8127-09514BAA41F2}"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3924FE-7C95-48C6-81D8-2DB541C73E37}" type="datetimeFigureOut">
              <a:rPr lang="ja-JP" altLang="en-US"/>
              <a:pPr>
                <a:defRPr/>
              </a:pPr>
              <a:t>2026/6/2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67C49-B632-4D6D-9C81-C50D76C3EB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2F928A0-C025-4EAF-A85F-444F2DE31398}" type="datetimeFigureOut">
              <a:rPr lang="ja-JP" altLang="en-US"/>
              <a:pPr>
                <a:defRPr/>
              </a:pPr>
              <a:t>2026/6/2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8FBD9EE-0C0D-451F-BDBD-4D8E577D8EE9}"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103590D5-1D7A-4B0C-8941-8E21B37965B9}" type="datetimeFigureOut">
              <a:rPr lang="ja-JP" altLang="en-US"/>
              <a:pPr>
                <a:defRPr/>
              </a:pPr>
              <a:t>2026/6/2</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5FFE354A-4E69-4D5B-9EBE-8C33D2B6640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3590D5-1D7A-4B0C-8941-8E21B37965B9}" type="datetimeFigureOut">
              <a:rPr kumimoji="1" lang="ja-JP" altLang="en-US" sz="900" b="0" i="0" u="none" strike="noStrike" kern="1200" cap="none" spc="0" normalizeH="0" baseline="0" noProof="0" smtClean="0">
                <a:ln>
                  <a:noFill/>
                </a:ln>
                <a:solidFill>
                  <a:prstClr val="black">
                    <a:lumMod val="50000"/>
                    <a:lumOff val="50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2026/6/2</a:t>
            </a:fld>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FE354A-4E69-4D5B-9EBE-8C33D2B6640A}"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94057825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takahashi\Desktop\図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945" y="101948"/>
            <a:ext cx="1649211" cy="450022"/>
          </a:xfrm>
          <a:prstGeom prst="rect">
            <a:avLst/>
          </a:prstGeom>
          <a:gradFill flip="none" rotWithShape="1">
            <a:gsLst>
              <a:gs pos="6000">
                <a:schemeClr val="accent1">
                  <a:lumMod val="5000"/>
                  <a:lumOff val="95000"/>
                  <a:alpha val="56000"/>
                </a:schemeClr>
              </a:gs>
              <a:gs pos="54000">
                <a:schemeClr val="accent1">
                  <a:lumMod val="45000"/>
                  <a:lumOff val="55000"/>
                  <a:alpha val="72000"/>
                </a:schemeClr>
              </a:gs>
              <a:gs pos="62000">
                <a:schemeClr val="accent1">
                  <a:lumMod val="45000"/>
                  <a:lumOff val="55000"/>
                  <a:alpha val="72000"/>
                </a:schemeClr>
              </a:gs>
              <a:gs pos="93000">
                <a:schemeClr val="accent1">
                  <a:lumMod val="30000"/>
                  <a:lumOff val="70000"/>
                  <a:alpha val="0"/>
                </a:schemeClr>
              </a:gs>
            </a:gsLst>
            <a:lin ang="8400000" scaled="0"/>
            <a:tileRect/>
          </a:gradFill>
        </p:spPr>
      </p:pic>
      <p:sp>
        <p:nvSpPr>
          <p:cNvPr id="2" name="正方形/長方形 1">
            <a:extLst>
              <a:ext uri="{FF2B5EF4-FFF2-40B4-BE49-F238E27FC236}">
                <a16:creationId xmlns:a16="http://schemas.microsoft.com/office/drawing/2014/main" id="{9DAF0D44-0DC3-FD58-35E7-0F3C7998E918}"/>
              </a:ext>
            </a:extLst>
          </p:cNvPr>
          <p:cNvSpPr/>
          <p:nvPr/>
        </p:nvSpPr>
        <p:spPr>
          <a:xfrm>
            <a:off x="184184" y="2052936"/>
            <a:ext cx="8031366" cy="2123658"/>
          </a:xfrm>
          <a:prstGeom prst="rect">
            <a:avLst/>
          </a:prstGeom>
          <a:noFill/>
        </p:spPr>
        <p:txBody>
          <a:bodyPr wrap="none" lIns="91440" tIns="45720" rIns="91440" bIns="45720">
            <a:spAutoFit/>
          </a:bodyPr>
          <a:lstStyle/>
          <a:p>
            <a:r>
              <a:rPr lang="ja-JP" altLang="en-U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ja-JP" altLang="en-US" sz="6600" b="1" cap="none" spc="0" dirty="0">
                <a:ln w="9525">
                  <a:solidFill>
                    <a:schemeClr val="bg1"/>
                  </a:solidFill>
                  <a:prstDash val="solid"/>
                </a:ln>
                <a:solidFill>
                  <a:schemeClr val="accent4">
                    <a:lumMod val="75000"/>
                  </a:schemeClr>
                </a:solidFill>
                <a:effectLst>
                  <a:outerShdw blurRad="12700" dist="38100" dir="2700000" algn="tl" rotWithShape="0">
                    <a:schemeClr val="accent5">
                      <a:lumMod val="60000"/>
                      <a:lumOff val="40000"/>
                    </a:schemeClr>
                  </a:outerShdw>
                </a:effectLst>
              </a:rPr>
              <a:t>税金で</a:t>
            </a:r>
            <a:endParaRPr lang="en-US" altLang="ja-JP" sz="6600" b="1" cap="none" spc="0" dirty="0">
              <a:ln w="9525">
                <a:solidFill>
                  <a:schemeClr val="bg1"/>
                </a:solidFill>
                <a:prstDash val="solid"/>
              </a:ln>
              <a:solidFill>
                <a:schemeClr val="accent4">
                  <a:lumMod val="75000"/>
                </a:schemeClr>
              </a:solidFill>
              <a:effectLst>
                <a:outerShdw blurRad="12700" dist="38100" dir="2700000" algn="tl" rotWithShape="0">
                  <a:schemeClr val="accent5">
                    <a:lumMod val="60000"/>
                    <a:lumOff val="40000"/>
                  </a:schemeClr>
                </a:outerShdw>
              </a:effectLst>
            </a:endParaRPr>
          </a:p>
          <a:p>
            <a:pPr algn="ctr"/>
            <a:r>
              <a:rPr lang="ja-JP" altLang="en-US" sz="6600" b="1" dirty="0">
                <a:ln w="9525">
                  <a:solidFill>
                    <a:schemeClr val="bg1"/>
                  </a:solidFill>
                  <a:prstDash val="solid"/>
                </a:ln>
                <a:solidFill>
                  <a:schemeClr val="accent4">
                    <a:lumMod val="75000"/>
                  </a:schemeClr>
                </a:solidFill>
                <a:effectLst>
                  <a:outerShdw blurRad="12700" dist="38100" dir="2700000" algn="tl" rotWithShape="0">
                    <a:schemeClr val="accent5">
                      <a:lumMod val="60000"/>
                      <a:lumOff val="40000"/>
                    </a:schemeClr>
                  </a:outerShdw>
                </a:effectLst>
              </a:rPr>
              <a:t>未来を変えてみよう！</a:t>
            </a:r>
            <a:endParaRPr lang="ja-JP" altLang="en-US" sz="6600" b="1" cap="none" spc="0" dirty="0">
              <a:ln w="9525">
                <a:solidFill>
                  <a:schemeClr val="bg1"/>
                </a:solidFill>
                <a:prstDash val="solid"/>
              </a:ln>
              <a:solidFill>
                <a:schemeClr val="accent4">
                  <a:lumMod val="75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62459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72CBDAC-02D2-4468-A1E6-C033036BEDC4}"/>
              </a:ext>
            </a:extLst>
          </p:cNvPr>
          <p:cNvSpPr/>
          <p:nvPr/>
        </p:nvSpPr>
        <p:spPr>
          <a:xfrm>
            <a:off x="1268022" y="829792"/>
            <a:ext cx="6324178" cy="1323439"/>
          </a:xfrm>
          <a:prstGeom prst="rect">
            <a:avLst/>
          </a:prstGeom>
          <a:ln/>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8000" b="1" cap="none" spc="0" dirty="0">
                <a:ln/>
                <a:solidFill>
                  <a:schemeClr val="bg1">
                    <a:lumMod val="95000"/>
                  </a:schemeClr>
                </a:solidFill>
                <a:effectLst/>
              </a:rPr>
              <a:t>Thinking Time</a:t>
            </a:r>
            <a:endParaRPr lang="ja-JP" altLang="en-US" sz="8000" b="1" cap="none" spc="0" dirty="0">
              <a:ln/>
              <a:solidFill>
                <a:schemeClr val="bg1">
                  <a:lumMod val="95000"/>
                </a:schemeClr>
              </a:solidFill>
              <a:effectLst/>
            </a:endParaRPr>
          </a:p>
        </p:txBody>
      </p:sp>
      <p:sp>
        <p:nvSpPr>
          <p:cNvPr id="2" name="テキスト ボックス 1">
            <a:extLst>
              <a:ext uri="{FF2B5EF4-FFF2-40B4-BE49-F238E27FC236}">
                <a16:creationId xmlns:a16="http://schemas.microsoft.com/office/drawing/2014/main" id="{7DD0C31D-6DC0-EDC0-B3C9-EEDC523D874D}"/>
              </a:ext>
            </a:extLst>
          </p:cNvPr>
          <p:cNvSpPr txBox="1"/>
          <p:nvPr/>
        </p:nvSpPr>
        <p:spPr>
          <a:xfrm>
            <a:off x="1544807" y="2981220"/>
            <a:ext cx="7019385" cy="3046988"/>
          </a:xfrm>
          <a:prstGeom prst="rect">
            <a:avLst/>
          </a:prstGeom>
          <a:noFill/>
          <a:ln>
            <a:solidFill>
              <a:schemeClr val="accent5">
                <a:shade val="95000"/>
                <a:satMod val="105000"/>
              </a:schemeClr>
            </a:solidFill>
          </a:ln>
        </p:spPr>
        <p:txBody>
          <a:bodyPr wrap="square" rtlCol="0">
            <a:spAutoFit/>
          </a:bodyPr>
          <a:lstStyle/>
          <a:p>
            <a:r>
              <a:rPr kumimoji="1" lang="ja-JP" altLang="en-US" sz="2400" dirty="0"/>
              <a:t>　税は、公平中立簡素であれば、時代に合った税金を作ることが</a:t>
            </a:r>
            <a:r>
              <a:rPr lang="ja-JP" altLang="en-US" sz="2400" dirty="0"/>
              <a:t>できま</a:t>
            </a:r>
            <a:r>
              <a:rPr kumimoji="1" lang="ja-JP" altLang="en-US" sz="2400" dirty="0"/>
              <a:t>す。</a:t>
            </a:r>
            <a:endParaRPr kumimoji="1" lang="en-US" altLang="ja-JP" sz="2400" dirty="0"/>
          </a:p>
          <a:p>
            <a:r>
              <a:rPr lang="ja-JP" altLang="en-US" sz="2400" dirty="0"/>
              <a:t>　さて、みなさんはどんな税金を考えますか？</a:t>
            </a:r>
            <a:endParaRPr lang="en-US" altLang="ja-JP" sz="2400" dirty="0"/>
          </a:p>
          <a:p>
            <a:r>
              <a:rPr kumimoji="1" lang="ja-JP" altLang="en-US" sz="2400" b="1" dirty="0">
                <a:latin typeface="+mn-ea"/>
                <a:ea typeface="+mn-ea"/>
              </a:rPr>
              <a:t>①　税金の名称</a:t>
            </a:r>
            <a:endParaRPr kumimoji="1" lang="en-US" altLang="ja-JP" sz="2400" b="1" dirty="0">
              <a:latin typeface="+mn-ea"/>
              <a:ea typeface="+mn-ea"/>
            </a:endParaRPr>
          </a:p>
          <a:p>
            <a:r>
              <a:rPr lang="ja-JP" altLang="en-US" sz="2400" b="1" dirty="0">
                <a:latin typeface="+mn-ea"/>
                <a:ea typeface="+mn-ea"/>
              </a:rPr>
              <a:t>②　何のために</a:t>
            </a:r>
            <a:endParaRPr lang="en-US" altLang="ja-JP" sz="2400" b="1" dirty="0">
              <a:latin typeface="+mn-ea"/>
              <a:ea typeface="+mn-ea"/>
            </a:endParaRPr>
          </a:p>
          <a:p>
            <a:r>
              <a:rPr lang="ja-JP" altLang="en-US" sz="2400" b="1" dirty="0">
                <a:latin typeface="+mn-ea"/>
                <a:ea typeface="+mn-ea"/>
              </a:rPr>
              <a:t>③　誰がどのくらい（何に何％の率）負担するのか？</a:t>
            </a:r>
            <a:endParaRPr lang="en-US" altLang="ja-JP" sz="2400" b="1" dirty="0">
              <a:latin typeface="+mn-ea"/>
              <a:ea typeface="+mn-ea"/>
            </a:endParaRPr>
          </a:p>
          <a:p>
            <a:r>
              <a:rPr lang="ja-JP" altLang="en-US" sz="2400" b="1" dirty="0">
                <a:latin typeface="+mn-ea"/>
                <a:ea typeface="+mn-ea"/>
              </a:rPr>
              <a:t>④　危惧されるデメリットはあるのか？</a:t>
            </a:r>
            <a:endParaRPr lang="en-US" altLang="ja-JP" sz="2400" b="1" dirty="0">
              <a:latin typeface="+mn-ea"/>
              <a:ea typeface="+mn-ea"/>
            </a:endParaRPr>
          </a:p>
          <a:p>
            <a:r>
              <a:rPr lang="ja-JP" altLang="en-US" sz="2400" dirty="0"/>
              <a:t>　グループで考えてみましょう。</a:t>
            </a:r>
            <a:endParaRPr lang="en-US" altLang="ja-JP" sz="2400" dirty="0"/>
          </a:p>
        </p:txBody>
      </p:sp>
      <p:pic>
        <p:nvPicPr>
          <p:cNvPr id="5" name="図 4">
            <a:extLst>
              <a:ext uri="{FF2B5EF4-FFF2-40B4-BE49-F238E27FC236}">
                <a16:creationId xmlns:a16="http://schemas.microsoft.com/office/drawing/2014/main" id="{3FD3F372-CCB7-309B-9640-76AC029105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119" y="4517136"/>
            <a:ext cx="1002792" cy="1792224"/>
          </a:xfrm>
          <a:prstGeom prst="rect">
            <a:avLst/>
          </a:prstGeom>
        </p:spPr>
      </p:pic>
    </p:spTree>
    <p:extLst>
      <p:ext uri="{BB962C8B-B14F-4D97-AF65-F5344CB8AC3E}">
        <p14:creationId xmlns:p14="http://schemas.microsoft.com/office/powerpoint/2010/main" val="274198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325612" y="5751359"/>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rgbClr val="FF0000"/>
                </a:solidFill>
              </a:rPr>
              <a:t>税の集め方</a:t>
            </a:r>
          </a:p>
        </p:txBody>
      </p:sp>
      <p:sp>
        <p:nvSpPr>
          <p:cNvPr id="19" name="正方形/長方形 18"/>
          <p:cNvSpPr/>
          <p:nvPr/>
        </p:nvSpPr>
        <p:spPr>
          <a:xfrm>
            <a:off x="1844665" y="5743711"/>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rgbClr val="FF0000"/>
                </a:solidFill>
              </a:rPr>
              <a:t>税の使い道</a:t>
            </a:r>
          </a:p>
        </p:txBody>
      </p:sp>
      <p:sp>
        <p:nvSpPr>
          <p:cNvPr id="20" name="正方形/長方形 19"/>
          <p:cNvSpPr/>
          <p:nvPr/>
        </p:nvSpPr>
        <p:spPr>
          <a:xfrm>
            <a:off x="4325612" y="6246584"/>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chemeClr val="tx1"/>
                </a:solidFill>
              </a:rPr>
              <a:t>みんなが出し合う</a:t>
            </a:r>
          </a:p>
        </p:txBody>
      </p:sp>
      <p:grpSp>
        <p:nvGrpSpPr>
          <p:cNvPr id="58" name="グループ化 57"/>
          <p:cNvGrpSpPr/>
          <p:nvPr/>
        </p:nvGrpSpPr>
        <p:grpSpPr>
          <a:xfrm>
            <a:off x="331777" y="2713072"/>
            <a:ext cx="3566422" cy="2870770"/>
            <a:chOff x="331777" y="2713072"/>
            <a:chExt cx="3566422" cy="2870770"/>
          </a:xfrm>
        </p:grpSpPr>
        <p:grpSp>
          <p:nvGrpSpPr>
            <p:cNvPr id="6" name="グループ化 5"/>
            <p:cNvGrpSpPr/>
            <p:nvPr/>
          </p:nvGrpSpPr>
          <p:grpSpPr>
            <a:xfrm>
              <a:off x="331777" y="2713072"/>
              <a:ext cx="3566422" cy="2870770"/>
              <a:chOff x="-307047" y="2687273"/>
              <a:chExt cx="3566422" cy="2870770"/>
            </a:xfrm>
          </p:grpSpPr>
          <p:cxnSp>
            <p:nvCxnSpPr>
              <p:cNvPr id="24" name="カギ線コネクタ 23"/>
              <p:cNvCxnSpPr>
                <a:endCxn id="22" idx="1"/>
              </p:cNvCxnSpPr>
              <p:nvPr/>
            </p:nvCxnSpPr>
            <p:spPr>
              <a:xfrm rot="5400000" flipH="1" flipV="1">
                <a:off x="748652" y="3047320"/>
                <a:ext cx="2870770" cy="2150676"/>
              </a:xfrm>
              <a:prstGeom prst="bentConnector2">
                <a:avLst/>
              </a:prstGeom>
              <a:ln w="50800">
                <a:tailEnd type="arrow"/>
              </a:ln>
            </p:spPr>
            <p:style>
              <a:lnRef idx="1">
                <a:schemeClr val="dk1"/>
              </a:lnRef>
              <a:fillRef idx="0">
                <a:schemeClr val="dk1"/>
              </a:fillRef>
              <a:effectRef idx="0">
                <a:schemeClr val="dk1"/>
              </a:effectRef>
              <a:fontRef idx="minor">
                <a:schemeClr val="tx1"/>
              </a:fontRef>
            </p:style>
          </p:cxnSp>
          <p:sp>
            <p:nvSpPr>
              <p:cNvPr id="27" name="正方形/長方形 26"/>
              <p:cNvSpPr/>
              <p:nvPr/>
            </p:nvSpPr>
            <p:spPr>
              <a:xfrm>
                <a:off x="-307047" y="4089951"/>
                <a:ext cx="2852124" cy="689130"/>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700" dirty="0">
                    <a:solidFill>
                      <a:schemeClr val="tx1"/>
                    </a:solidFill>
                  </a:rPr>
                  <a:t>公平に集められているかな？</a:t>
                </a:r>
                <a:endParaRPr kumimoji="1" lang="en-US" altLang="ja-JP" sz="1700" dirty="0">
                  <a:solidFill>
                    <a:schemeClr val="tx1"/>
                  </a:solidFill>
                </a:endParaRPr>
              </a:p>
              <a:p>
                <a:pPr algn="ctr"/>
                <a:r>
                  <a:rPr kumimoji="1" lang="ja-JP" altLang="en-US" dirty="0">
                    <a:solidFill>
                      <a:schemeClr val="tx1"/>
                    </a:solidFill>
                  </a:rPr>
                  <a:t>有効に使われているかな？</a:t>
                </a:r>
              </a:p>
            </p:txBody>
          </p:sp>
        </p:grpSp>
        <p:sp>
          <p:nvSpPr>
            <p:cNvPr id="57" name="正方形/長方形 56"/>
            <p:cNvSpPr/>
            <p:nvPr/>
          </p:nvSpPr>
          <p:spPr>
            <a:xfrm>
              <a:off x="955992" y="3613734"/>
              <a:ext cx="1596570" cy="435396"/>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dirty="0">
                  <a:solidFill>
                    <a:schemeClr val="tx1"/>
                  </a:solidFill>
                </a:rPr>
                <a:t>関心・意見</a:t>
              </a:r>
              <a:endParaRPr kumimoji="1" lang="ja-JP" altLang="en-US" sz="2400" dirty="0">
                <a:solidFill>
                  <a:schemeClr val="tx1"/>
                </a:solidFill>
              </a:endParaRPr>
            </a:p>
          </p:txBody>
        </p:sp>
      </p:grpSp>
      <p:sp>
        <p:nvSpPr>
          <p:cNvPr id="21" name="角丸四角形 20"/>
          <p:cNvSpPr/>
          <p:nvPr/>
        </p:nvSpPr>
        <p:spPr>
          <a:xfrm>
            <a:off x="504497" y="5583840"/>
            <a:ext cx="8261131" cy="1172571"/>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8" name="グループ化 7"/>
          <p:cNvGrpSpPr/>
          <p:nvPr/>
        </p:nvGrpSpPr>
        <p:grpSpPr>
          <a:xfrm>
            <a:off x="3754444" y="1954730"/>
            <a:ext cx="4839466" cy="4481305"/>
            <a:chOff x="3246804" y="2459216"/>
            <a:chExt cx="4839466" cy="4481305"/>
          </a:xfrm>
        </p:grpSpPr>
        <p:sp>
          <p:nvSpPr>
            <p:cNvPr id="28" name="正方形/長方形 27"/>
            <p:cNvSpPr/>
            <p:nvPr/>
          </p:nvSpPr>
          <p:spPr>
            <a:xfrm>
              <a:off x="3246804" y="2459216"/>
              <a:ext cx="1656184" cy="43204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rgbClr val="FF0000"/>
                  </a:solidFill>
                </a:rPr>
                <a:t>国民主権</a:t>
              </a:r>
            </a:p>
          </p:txBody>
        </p:sp>
        <p:sp>
          <p:nvSpPr>
            <p:cNvPr id="35" name="正方形/長方形 34"/>
            <p:cNvSpPr/>
            <p:nvPr/>
          </p:nvSpPr>
          <p:spPr>
            <a:xfrm>
              <a:off x="5988530" y="6508473"/>
              <a:ext cx="2097740"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solidFill>
                    <a:schemeClr val="tx1"/>
                  </a:solidFill>
                </a:rPr>
                <a:t>申告納税制度</a:t>
              </a:r>
            </a:p>
          </p:txBody>
        </p:sp>
      </p:grpSp>
      <p:grpSp>
        <p:nvGrpSpPr>
          <p:cNvPr id="43" name="グループ化 42"/>
          <p:cNvGrpSpPr/>
          <p:nvPr/>
        </p:nvGrpSpPr>
        <p:grpSpPr>
          <a:xfrm>
            <a:off x="6858846" y="4477828"/>
            <a:ext cx="1883259" cy="915807"/>
            <a:chOff x="6616245" y="4619071"/>
            <a:chExt cx="1883259" cy="915807"/>
          </a:xfrm>
        </p:grpSpPr>
        <p:sp>
          <p:nvSpPr>
            <p:cNvPr id="44" name="正方形/長方形 43"/>
            <p:cNvSpPr/>
            <p:nvPr/>
          </p:nvSpPr>
          <p:spPr>
            <a:xfrm>
              <a:off x="6616245" y="4619071"/>
              <a:ext cx="1883259" cy="43204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chemeClr val="tx1"/>
                  </a:solidFill>
                </a:rPr>
                <a:t>租税法律主義</a:t>
              </a:r>
            </a:p>
          </p:txBody>
        </p:sp>
        <p:sp>
          <p:nvSpPr>
            <p:cNvPr id="45" name="正方形/長方形 44"/>
            <p:cNvSpPr/>
            <p:nvPr/>
          </p:nvSpPr>
          <p:spPr>
            <a:xfrm>
              <a:off x="6616245" y="5103348"/>
              <a:ext cx="1883259" cy="43153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solidFill>
                    <a:schemeClr val="tx1"/>
                  </a:solidFill>
                </a:rPr>
                <a:t>納税の義務</a:t>
              </a:r>
            </a:p>
          </p:txBody>
        </p:sp>
      </p:grpSp>
      <p:grpSp>
        <p:nvGrpSpPr>
          <p:cNvPr id="36" name="グループ化 35"/>
          <p:cNvGrpSpPr/>
          <p:nvPr/>
        </p:nvGrpSpPr>
        <p:grpSpPr>
          <a:xfrm>
            <a:off x="1390731" y="1378970"/>
            <a:ext cx="5993177" cy="1009807"/>
            <a:chOff x="791550" y="1304235"/>
            <a:chExt cx="5993177" cy="1009807"/>
          </a:xfrm>
        </p:grpSpPr>
        <p:sp>
          <p:nvSpPr>
            <p:cNvPr id="37" name="正方形/長方形 36"/>
            <p:cNvSpPr/>
            <p:nvPr/>
          </p:nvSpPr>
          <p:spPr>
            <a:xfrm>
              <a:off x="5128543" y="1880108"/>
              <a:ext cx="1656184"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solidFill>
                    <a:schemeClr val="tx1"/>
                  </a:solidFill>
                </a:rPr>
                <a:t>平和主義</a:t>
              </a:r>
            </a:p>
          </p:txBody>
        </p:sp>
        <p:sp>
          <p:nvSpPr>
            <p:cNvPr id="38" name="正方形/長方形 37"/>
            <p:cNvSpPr/>
            <p:nvPr/>
          </p:nvSpPr>
          <p:spPr>
            <a:xfrm>
              <a:off x="791550" y="1881994"/>
              <a:ext cx="2016224"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solidFill>
                    <a:schemeClr val="tx1"/>
                  </a:solidFill>
                </a:rPr>
                <a:t>基本的人権の尊重</a:t>
              </a:r>
            </a:p>
          </p:txBody>
        </p:sp>
        <p:sp>
          <p:nvSpPr>
            <p:cNvPr id="39" name="正方形/長方形 38"/>
            <p:cNvSpPr/>
            <p:nvPr/>
          </p:nvSpPr>
          <p:spPr>
            <a:xfrm>
              <a:off x="2966583" y="1304235"/>
              <a:ext cx="2021419"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solidFill>
                    <a:schemeClr val="tx1"/>
                  </a:solidFill>
                </a:rPr>
                <a:t>日本国憲法</a:t>
              </a:r>
              <a:endParaRPr kumimoji="1" lang="ja-JP" altLang="en-US" sz="2800" dirty="0">
                <a:solidFill>
                  <a:schemeClr val="tx1"/>
                </a:solidFill>
              </a:endParaRPr>
            </a:p>
          </p:txBody>
        </p:sp>
      </p:grpSp>
      <p:grpSp>
        <p:nvGrpSpPr>
          <p:cNvPr id="3" name="グループ化 2"/>
          <p:cNvGrpSpPr/>
          <p:nvPr/>
        </p:nvGrpSpPr>
        <p:grpSpPr>
          <a:xfrm>
            <a:off x="3475789" y="3907876"/>
            <a:ext cx="2172351" cy="1843482"/>
            <a:chOff x="2974279" y="3844404"/>
            <a:chExt cx="2172351" cy="1843482"/>
          </a:xfrm>
        </p:grpSpPr>
        <p:cxnSp>
          <p:nvCxnSpPr>
            <p:cNvPr id="30" name="直線矢印コネクタ 29"/>
            <p:cNvCxnSpPr/>
            <p:nvPr/>
          </p:nvCxnSpPr>
          <p:spPr>
            <a:xfrm flipH="1">
              <a:off x="2974279" y="4358370"/>
              <a:ext cx="711865" cy="1311709"/>
            </a:xfrm>
            <a:prstGeom prst="straightConnector1">
              <a:avLst/>
            </a:prstGeom>
            <a:ln w="50800">
              <a:tailEnd type="arrow"/>
            </a:ln>
            <a:effectLst/>
          </p:spPr>
          <p:style>
            <a:lnRef idx="3">
              <a:schemeClr val="dk1"/>
            </a:lnRef>
            <a:fillRef idx="0">
              <a:schemeClr val="dk1"/>
            </a:fillRef>
            <a:effectRef idx="2">
              <a:schemeClr val="dk1"/>
            </a:effectRef>
            <a:fontRef idx="minor">
              <a:schemeClr val="tx1"/>
            </a:fontRef>
          </p:style>
        </p:cxnSp>
        <p:cxnSp>
          <p:nvCxnSpPr>
            <p:cNvPr id="33" name="直線矢印コネクタ 32"/>
            <p:cNvCxnSpPr/>
            <p:nvPr/>
          </p:nvCxnSpPr>
          <p:spPr>
            <a:xfrm>
              <a:off x="4541309" y="4358370"/>
              <a:ext cx="605321" cy="1329516"/>
            </a:xfrm>
            <a:prstGeom prst="straightConnector1">
              <a:avLst/>
            </a:prstGeom>
            <a:ln w="50800">
              <a:tailEnd type="arrow"/>
            </a:ln>
            <a:effectLst/>
          </p:spPr>
          <p:style>
            <a:lnRef idx="3">
              <a:schemeClr val="dk1"/>
            </a:lnRef>
            <a:fillRef idx="0">
              <a:schemeClr val="dk1"/>
            </a:fillRef>
            <a:effectRef idx="2">
              <a:schemeClr val="dk1"/>
            </a:effectRef>
            <a:fontRef idx="minor">
              <a:schemeClr val="tx1"/>
            </a:fontRef>
          </p:style>
        </p:cxnSp>
        <p:sp>
          <p:nvSpPr>
            <p:cNvPr id="23" name="角丸四角形 22"/>
            <p:cNvSpPr/>
            <p:nvPr/>
          </p:nvSpPr>
          <p:spPr>
            <a:xfrm>
              <a:off x="3397313" y="3844404"/>
              <a:ext cx="1368152" cy="504056"/>
            </a:xfrm>
            <a:prstGeom prst="roundRect">
              <a:avLst/>
            </a:prstGeom>
            <a:solidFill>
              <a:schemeClr val="accent5">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a:t>国　会</a:t>
              </a:r>
            </a:p>
          </p:txBody>
        </p:sp>
      </p:grpSp>
      <p:grpSp>
        <p:nvGrpSpPr>
          <p:cNvPr id="4" name="グループ化 3"/>
          <p:cNvGrpSpPr/>
          <p:nvPr/>
        </p:nvGrpSpPr>
        <p:grpSpPr>
          <a:xfrm>
            <a:off x="4112649" y="2975260"/>
            <a:ext cx="951326" cy="902136"/>
            <a:chOff x="3601796" y="2739069"/>
            <a:chExt cx="951326" cy="902136"/>
          </a:xfrm>
        </p:grpSpPr>
        <p:cxnSp>
          <p:nvCxnSpPr>
            <p:cNvPr id="29" name="直線矢印コネクタ 28"/>
            <p:cNvCxnSpPr>
              <a:stCxn id="22" idx="2"/>
              <a:endCxn id="23" idx="0"/>
            </p:cNvCxnSpPr>
            <p:nvPr/>
          </p:nvCxnSpPr>
          <p:spPr>
            <a:xfrm>
              <a:off x="4071422" y="2739069"/>
              <a:ext cx="624" cy="902136"/>
            </a:xfrm>
            <a:prstGeom prst="straightConnector1">
              <a:avLst/>
            </a:prstGeom>
            <a:ln w="50800">
              <a:tailEnd type="arrow"/>
            </a:ln>
          </p:spPr>
          <p:style>
            <a:lnRef idx="3">
              <a:schemeClr val="dk1"/>
            </a:lnRef>
            <a:fillRef idx="0">
              <a:schemeClr val="dk1"/>
            </a:fillRef>
            <a:effectRef idx="2">
              <a:schemeClr val="dk1"/>
            </a:effectRef>
            <a:fontRef idx="minor">
              <a:schemeClr val="tx1"/>
            </a:fontRef>
          </p:style>
        </p:cxnSp>
        <p:sp>
          <p:nvSpPr>
            <p:cNvPr id="12" name="正方形/長方形 11"/>
            <p:cNvSpPr/>
            <p:nvPr/>
          </p:nvSpPr>
          <p:spPr>
            <a:xfrm>
              <a:off x="3601796" y="2888873"/>
              <a:ext cx="951326" cy="40532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solidFill>
                    <a:srgbClr val="009E1E"/>
                  </a:solidFill>
                </a:rPr>
                <a:t>選挙</a:t>
              </a:r>
            </a:p>
          </p:txBody>
        </p:sp>
      </p:grpSp>
      <p:sp>
        <p:nvSpPr>
          <p:cNvPr id="14" name="正方形/長方形 13"/>
          <p:cNvSpPr/>
          <p:nvPr/>
        </p:nvSpPr>
        <p:spPr>
          <a:xfrm>
            <a:off x="4932821" y="4719708"/>
            <a:ext cx="1867917" cy="432048"/>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solidFill>
                  <a:schemeClr val="tx1"/>
                </a:solidFill>
              </a:rPr>
              <a:t>ルール</a:t>
            </a:r>
            <a:r>
              <a:rPr kumimoji="1" lang="ja-JP" altLang="en-US" sz="2000" dirty="0">
                <a:solidFill>
                  <a:schemeClr val="tx1"/>
                </a:solidFill>
              </a:rPr>
              <a:t>（法律）</a:t>
            </a:r>
          </a:p>
        </p:txBody>
      </p:sp>
      <p:sp>
        <p:nvSpPr>
          <p:cNvPr id="22" name="角丸四角形 21"/>
          <p:cNvSpPr/>
          <p:nvPr/>
        </p:nvSpPr>
        <p:spPr>
          <a:xfrm>
            <a:off x="3898199" y="2461044"/>
            <a:ext cx="1368152" cy="504056"/>
          </a:xfrm>
          <a:prstGeom prst="roundRect">
            <a:avLst/>
          </a:prstGeom>
          <a:solidFill>
            <a:schemeClr val="accent5">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a:t>私たち</a:t>
            </a:r>
          </a:p>
        </p:txBody>
      </p:sp>
      <p:sp>
        <p:nvSpPr>
          <p:cNvPr id="8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税を通して民主主義を考える</a:t>
            </a:r>
          </a:p>
        </p:txBody>
      </p:sp>
    </p:spTree>
    <p:extLst>
      <p:ext uri="{BB962C8B-B14F-4D97-AF65-F5344CB8AC3E}">
        <p14:creationId xmlns:p14="http://schemas.microsoft.com/office/powerpoint/2010/main" val="4081078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22" presetClass="entr" presetSubtype="4"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11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800"/>
                                        <p:tgtEl>
                                          <p:spTgt spid="8"/>
                                        </p:tgtEl>
                                      </p:cBhvr>
                                    </p:animEffect>
                                  </p:childTnLst>
                                </p:cTn>
                              </p:par>
                            </p:childTnLst>
                          </p:cTn>
                        </p:par>
                        <p:par>
                          <p:cTn id="45" fill="hold">
                            <p:stCondLst>
                              <p:cond delay="800"/>
                            </p:stCondLst>
                            <p:childTnLst>
                              <p:par>
                                <p:cTn id="46" presetID="16" presetClass="entr" presetSubtype="21" fill="hold" grpId="0" nodeType="after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barn(inVertical)">
                                      <p:cBhvr>
                                        <p:cTn id="48" dur="500"/>
                                        <p:tgtEl>
                                          <p:spTgt spid="8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14" grpId="0" animBg="1"/>
      <p:bldP spid="22" grpId="0" animBg="1"/>
      <p:bldP spid="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63880" y="487680"/>
            <a:ext cx="4053840" cy="3977640"/>
          </a:xfrm>
          <a:prstGeom prst="roundRect">
            <a:avLst>
              <a:gd name="adj" fmla="val 3415"/>
            </a:avLst>
          </a:prstGeom>
          <a:gradFill flip="none" rotWithShape="1">
            <a:gsLst>
              <a:gs pos="0">
                <a:schemeClr val="bg1"/>
              </a:gs>
              <a:gs pos="100000">
                <a:schemeClr val="accent3">
                  <a:lumMod val="20000"/>
                  <a:lumOff val="80000"/>
                </a:schemeClr>
              </a:gs>
              <a:gs pos="95000">
                <a:schemeClr val="bg1"/>
              </a:gs>
            </a:gsLst>
            <a:path path="rect">
              <a:fillToRect l="50000" t="50000" r="50000" b="50000"/>
            </a:path>
            <a:tileRect/>
          </a:gradFill>
          <a:ln>
            <a:noFill/>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5" name="テキスト ボックス 4"/>
          <p:cNvSpPr txBox="1">
            <a:spLocks noChangeArrowheads="1"/>
          </p:cNvSpPr>
          <p:nvPr/>
        </p:nvSpPr>
        <p:spPr bwMode="auto">
          <a:xfrm>
            <a:off x="788905" y="3590662"/>
            <a:ext cx="3591191" cy="584775"/>
          </a:xfrm>
          <a:prstGeom prst="rect">
            <a:avLst/>
          </a:prstGeom>
          <a:noFill/>
          <a:ln>
            <a:noFill/>
          </a:ln>
        </p:spPr>
        <p:txBody>
          <a:bodyPr wrap="square">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P教科書体" pitchFamily="18" charset="-128"/>
                <a:ea typeface="HGP教科書体" pitchFamily="18" charset="-128"/>
                <a:cs typeface="+mn-cs"/>
              </a:rPr>
              <a:t>信頼の税理士バッジ</a:t>
            </a:r>
          </a:p>
        </p:txBody>
      </p:sp>
      <p:grpSp>
        <p:nvGrpSpPr>
          <p:cNvPr id="8" name="グループ化 7"/>
          <p:cNvGrpSpPr/>
          <p:nvPr/>
        </p:nvGrpSpPr>
        <p:grpSpPr>
          <a:xfrm>
            <a:off x="3757675" y="899161"/>
            <a:ext cx="5172070" cy="5646498"/>
            <a:chOff x="8503310" y="2997276"/>
            <a:chExt cx="3520199" cy="3671152"/>
          </a:xfrm>
        </p:grpSpPr>
        <p:pic>
          <p:nvPicPr>
            <p:cNvPr id="10" name="Picture 2" descr="C:\Users\takahashi\Desktop\job_seijika_young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613" y="2997276"/>
              <a:ext cx="2006896"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takahashi\Desktop\sales_eigyou_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3310" y="2997276"/>
              <a:ext cx="2684020"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5"/>
            <a:stretch>
              <a:fillRect/>
            </a:stretch>
          </p:blipFill>
          <p:spPr>
            <a:xfrm>
              <a:off x="11134810" y="4309035"/>
              <a:ext cx="95766" cy="93624"/>
            </a:xfrm>
            <a:prstGeom prst="rect">
              <a:avLst/>
            </a:prstGeom>
          </p:spPr>
        </p:pic>
        <p:pic>
          <p:nvPicPr>
            <p:cNvPr id="13" name="図 12"/>
            <p:cNvPicPr>
              <a:picLocks noChangeAspect="1"/>
            </p:cNvPicPr>
            <p:nvPr/>
          </p:nvPicPr>
          <p:blipFill>
            <a:blip r:embed="rId5"/>
            <a:stretch>
              <a:fillRect/>
            </a:stretch>
          </p:blipFill>
          <p:spPr>
            <a:xfrm>
              <a:off x="9988718" y="4236530"/>
              <a:ext cx="95766" cy="93624"/>
            </a:xfrm>
            <a:prstGeom prst="rect">
              <a:avLst/>
            </a:prstGeom>
          </p:spPr>
        </p:pic>
      </p:grpSp>
      <p:pic>
        <p:nvPicPr>
          <p:cNvPr id="15" name="Picture 23" descr="税理士バッジ（透明）サイズ小"/>
          <p:cNvPicPr>
            <a:picLocks noChangeAspect="1" noChangeArrowheads="1"/>
          </p:cNvPicPr>
          <p:nvPr/>
        </p:nvPicPr>
        <p:blipFill>
          <a:blip r:embed="rId6"/>
          <a:srcRect/>
          <a:stretch>
            <a:fillRect/>
          </a:stretch>
        </p:blipFill>
        <p:spPr bwMode="auto">
          <a:xfrm>
            <a:off x="1345456" y="899161"/>
            <a:ext cx="2478087" cy="2451100"/>
          </a:xfrm>
          <a:prstGeom prst="roundRect">
            <a:avLst>
              <a:gd name="adj" fmla="val 50000"/>
            </a:avLst>
          </a:prstGeom>
          <a:solidFill>
            <a:srgbClr val="FFFFFF">
              <a:shade val="85000"/>
            </a:srgbClr>
          </a:solidFill>
          <a:ln>
            <a:noFill/>
          </a:ln>
          <a:effectLst/>
        </p:spPr>
      </p:pic>
    </p:spTree>
    <p:extLst>
      <p:ext uri="{BB962C8B-B14F-4D97-AF65-F5344CB8AC3E}">
        <p14:creationId xmlns:p14="http://schemas.microsoft.com/office/powerpoint/2010/main" val="297619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1945F-73D2-FBCA-5AE6-34B591D185EB}"/>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A72B19B-998E-DAF7-886B-38D3500342AE}"/>
              </a:ext>
            </a:extLst>
          </p:cNvPr>
          <p:cNvSpPr/>
          <p:nvPr/>
        </p:nvSpPr>
        <p:spPr>
          <a:xfrm>
            <a:off x="35496" y="188640"/>
            <a:ext cx="9036496" cy="707886"/>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税金の現在の種類</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17" name="角丸四角形 16">
            <a:extLst>
              <a:ext uri="{FF2B5EF4-FFF2-40B4-BE49-F238E27FC236}">
                <a16:creationId xmlns:a16="http://schemas.microsoft.com/office/drawing/2014/main" id="{0766042F-8898-DDAF-DC30-27F34268A981}"/>
              </a:ext>
            </a:extLst>
          </p:cNvPr>
          <p:cNvSpPr/>
          <p:nvPr/>
        </p:nvSpPr>
        <p:spPr>
          <a:xfrm>
            <a:off x="2714625" y="3411538"/>
            <a:ext cx="6121400" cy="1152525"/>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県民税、事業税、　　　　 地方消費税、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自動車税、鉱区税等　　　 県たばこ税等</a:t>
            </a:r>
          </a:p>
        </p:txBody>
      </p:sp>
      <p:sp>
        <p:nvSpPr>
          <p:cNvPr id="18" name="角丸四角形 17">
            <a:extLst>
              <a:ext uri="{FF2B5EF4-FFF2-40B4-BE49-F238E27FC236}">
                <a16:creationId xmlns:a16="http://schemas.microsoft.com/office/drawing/2014/main" id="{9B615ED0-3098-5305-7E19-80046D7E8AD9}"/>
              </a:ext>
            </a:extLst>
          </p:cNvPr>
          <p:cNvSpPr/>
          <p:nvPr/>
        </p:nvSpPr>
        <p:spPr>
          <a:xfrm>
            <a:off x="2714625" y="4635500"/>
            <a:ext cx="6121400" cy="1152525"/>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市町村民税、固定資産税、市町村たばこ税、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軽自動車税等　　　　　　 入湯税等</a:t>
            </a:r>
          </a:p>
        </p:txBody>
      </p:sp>
      <p:sp>
        <p:nvSpPr>
          <p:cNvPr id="26" name="正方形/長方形 25">
            <a:extLst>
              <a:ext uri="{FF2B5EF4-FFF2-40B4-BE49-F238E27FC236}">
                <a16:creationId xmlns:a16="http://schemas.microsoft.com/office/drawing/2014/main" id="{1703D287-1ACF-6ADB-12F2-46002884DBBC}"/>
              </a:ext>
            </a:extLst>
          </p:cNvPr>
          <p:cNvSpPr/>
          <p:nvPr/>
        </p:nvSpPr>
        <p:spPr>
          <a:xfrm>
            <a:off x="2124075" y="5949950"/>
            <a:ext cx="48958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b="1" spc="200" dirty="0">
                <a:solidFill>
                  <a:schemeClr val="tx1"/>
                </a:solidFill>
                <a:latin typeface="メイリオ" panose="020B0604030504040204" pitchFamily="50" charset="-128"/>
                <a:ea typeface="メイリオ" panose="020B0604030504040204" pitchFamily="50" charset="-128"/>
              </a:rPr>
              <a:t>合計　約</a:t>
            </a:r>
            <a:r>
              <a:rPr lang="en-US" altLang="ja-JP" sz="3200" b="1" spc="200" dirty="0">
                <a:solidFill>
                  <a:schemeClr val="tx1"/>
                </a:solidFill>
                <a:latin typeface="メイリオ" panose="020B0604030504040204" pitchFamily="50" charset="-128"/>
                <a:ea typeface="メイリオ" panose="020B0604030504040204" pitchFamily="50" charset="-128"/>
              </a:rPr>
              <a:t>50</a:t>
            </a:r>
            <a:r>
              <a:rPr lang="ja-JP" altLang="en-US" sz="3200" b="1" spc="200" dirty="0">
                <a:solidFill>
                  <a:schemeClr val="tx1"/>
                </a:solidFill>
                <a:latin typeface="メイリオ" panose="020B0604030504040204" pitchFamily="50" charset="-128"/>
                <a:ea typeface="メイリオ" panose="020B0604030504040204" pitchFamily="50" charset="-128"/>
              </a:rPr>
              <a:t>種類</a:t>
            </a:r>
          </a:p>
        </p:txBody>
      </p:sp>
      <p:sp>
        <p:nvSpPr>
          <p:cNvPr id="21" name="正方形/長方形 20">
            <a:extLst>
              <a:ext uri="{FF2B5EF4-FFF2-40B4-BE49-F238E27FC236}">
                <a16:creationId xmlns:a16="http://schemas.microsoft.com/office/drawing/2014/main" id="{B93F932A-ABA3-E37A-5061-ADA729962F15}"/>
              </a:ext>
            </a:extLst>
          </p:cNvPr>
          <p:cNvSpPr/>
          <p:nvPr/>
        </p:nvSpPr>
        <p:spPr>
          <a:xfrm>
            <a:off x="544513" y="2613025"/>
            <a:ext cx="1870075"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bg1"/>
                </a:solidFill>
                <a:latin typeface="メイリオ" panose="020B0604030504040204" pitchFamily="50" charset="-128"/>
                <a:ea typeface="メイリオ" panose="020B0604030504040204" pitchFamily="50" charset="-128"/>
              </a:rPr>
              <a:t>（</a:t>
            </a:r>
            <a:r>
              <a:rPr lang="en-US" altLang="ja-JP" sz="2400" b="1" spc="100" dirty="0">
                <a:solidFill>
                  <a:schemeClr val="bg1"/>
                </a:solidFill>
                <a:latin typeface="メイリオ" panose="020B0604030504040204" pitchFamily="50" charset="-128"/>
                <a:ea typeface="メイリオ" panose="020B0604030504040204" pitchFamily="50" charset="-128"/>
              </a:rPr>
              <a:t>24</a:t>
            </a:r>
            <a:r>
              <a:rPr lang="ja-JP" altLang="en-US" sz="2400" b="1" spc="100" dirty="0">
                <a:solidFill>
                  <a:schemeClr val="bg1"/>
                </a:solidFill>
                <a:latin typeface="メイリオ" panose="020B0604030504040204" pitchFamily="50" charset="-128"/>
                <a:ea typeface="メイリオ" panose="020B0604030504040204" pitchFamily="50" charset="-128"/>
              </a:rPr>
              <a:t>種類</a:t>
            </a:r>
            <a:r>
              <a:rPr lang="ja-JP" altLang="en-US" sz="2400" b="1" dirty="0">
                <a:solidFill>
                  <a:schemeClr val="bg1"/>
                </a:solidFill>
                <a:latin typeface="メイリオ" panose="020B0604030504040204" pitchFamily="50" charset="-128"/>
                <a:ea typeface="メイリオ" panose="020B0604030504040204" pitchFamily="50" charset="-128"/>
              </a:rPr>
              <a:t>）</a:t>
            </a:r>
          </a:p>
        </p:txBody>
      </p:sp>
      <p:sp>
        <p:nvSpPr>
          <p:cNvPr id="20" name="角丸四角形 19">
            <a:extLst>
              <a:ext uri="{FF2B5EF4-FFF2-40B4-BE49-F238E27FC236}">
                <a16:creationId xmlns:a16="http://schemas.microsoft.com/office/drawing/2014/main" id="{2F04742F-0C5D-0DCD-E6DE-852FB85185B8}"/>
              </a:ext>
            </a:extLst>
          </p:cNvPr>
          <p:cNvSpPr/>
          <p:nvPr/>
        </p:nvSpPr>
        <p:spPr>
          <a:xfrm>
            <a:off x="5897563" y="1233488"/>
            <a:ext cx="2952750" cy="4572000"/>
          </a:xfrm>
          <a:prstGeom prst="roundRect">
            <a:avLst>
              <a:gd name="adj" fmla="val 2000"/>
            </a:avLst>
          </a:prstGeom>
          <a:solidFill>
            <a:srgbClr val="0070C0">
              <a:alpha val="30000"/>
            </a:srgbClr>
          </a:solidFill>
          <a:ln w="571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3200" b="1" dirty="0">
                <a:solidFill>
                  <a:schemeClr val="tx1"/>
                </a:solidFill>
                <a:latin typeface="HG丸ｺﾞｼｯｸM-PRO" pitchFamily="50" charset="-128"/>
                <a:ea typeface="HG丸ｺﾞｼｯｸM-PRO" pitchFamily="50" charset="-128"/>
              </a:rPr>
              <a:t>間接税</a:t>
            </a:r>
          </a:p>
        </p:txBody>
      </p:sp>
      <p:sp>
        <p:nvSpPr>
          <p:cNvPr id="19" name="角丸四角形 18">
            <a:extLst>
              <a:ext uri="{FF2B5EF4-FFF2-40B4-BE49-F238E27FC236}">
                <a16:creationId xmlns:a16="http://schemas.microsoft.com/office/drawing/2014/main" id="{29212C2E-C7EE-2A4E-0BCD-A235E769C042}"/>
              </a:ext>
            </a:extLst>
          </p:cNvPr>
          <p:cNvSpPr/>
          <p:nvPr/>
        </p:nvSpPr>
        <p:spPr>
          <a:xfrm>
            <a:off x="2663032" y="1215078"/>
            <a:ext cx="3167062" cy="4572000"/>
          </a:xfrm>
          <a:prstGeom prst="roundRect">
            <a:avLst>
              <a:gd name="adj" fmla="val 2000"/>
            </a:avLst>
          </a:prstGeom>
          <a:solidFill>
            <a:srgbClr val="FF3300">
              <a:alpha val="20000"/>
            </a:srgbClr>
          </a:solidFill>
          <a:ln w="57150">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3200" b="1" dirty="0">
                <a:solidFill>
                  <a:schemeClr val="tx1"/>
                </a:solidFill>
                <a:latin typeface="HG丸ｺﾞｼｯｸM-PRO" pitchFamily="50" charset="-128"/>
                <a:ea typeface="HG丸ｺﾞｼｯｸM-PRO" pitchFamily="50" charset="-128"/>
              </a:rPr>
              <a:t>直接税</a:t>
            </a:r>
          </a:p>
        </p:txBody>
      </p:sp>
      <p:sp>
        <p:nvSpPr>
          <p:cNvPr id="11" name="角丸四角形 10">
            <a:extLst>
              <a:ext uri="{FF2B5EF4-FFF2-40B4-BE49-F238E27FC236}">
                <a16:creationId xmlns:a16="http://schemas.microsoft.com/office/drawing/2014/main" id="{0F60F784-69AA-0C5D-EAFE-B61432AB6711}"/>
              </a:ext>
            </a:extLst>
          </p:cNvPr>
          <p:cNvSpPr/>
          <p:nvPr/>
        </p:nvSpPr>
        <p:spPr>
          <a:xfrm>
            <a:off x="363538" y="1857375"/>
            <a:ext cx="2232025" cy="1439863"/>
          </a:xfrm>
          <a:prstGeom prst="roundRect">
            <a:avLst>
              <a:gd name="adj" fmla="val 8997"/>
            </a:avLst>
          </a:prstGeom>
          <a:solidFill>
            <a:srgbClr val="008000"/>
          </a:solid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3200" b="1" dirty="0">
                <a:solidFill>
                  <a:schemeClr val="bg1"/>
                </a:solidFill>
                <a:latin typeface="メイリオ" panose="020B0604030504040204" pitchFamily="50" charset="-128"/>
                <a:ea typeface="メイリオ" panose="020B0604030504040204" pitchFamily="50" charset="-128"/>
              </a:rPr>
              <a:t>国　税</a:t>
            </a:r>
            <a:endParaRPr lang="en-US" altLang="ja-JP" sz="3200"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2400"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5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3" name="角丸四角形 12">
            <a:extLst>
              <a:ext uri="{FF2B5EF4-FFF2-40B4-BE49-F238E27FC236}">
                <a16:creationId xmlns:a16="http://schemas.microsoft.com/office/drawing/2014/main" id="{96051DF1-0323-6DFC-FE4C-E45D5780F306}"/>
              </a:ext>
            </a:extLst>
          </p:cNvPr>
          <p:cNvSpPr/>
          <p:nvPr/>
        </p:nvSpPr>
        <p:spPr>
          <a:xfrm>
            <a:off x="2714625" y="1857375"/>
            <a:ext cx="6121400" cy="1439863"/>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所得税、復興特別所得税、消費税、酒税、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法人税、復興特別法人税、たばこ税、揮発油税、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相続税、贈与税等　　　　 印紙税等</a:t>
            </a:r>
          </a:p>
        </p:txBody>
      </p:sp>
      <p:sp>
        <p:nvSpPr>
          <p:cNvPr id="14" name="角丸四角形 13">
            <a:extLst>
              <a:ext uri="{FF2B5EF4-FFF2-40B4-BE49-F238E27FC236}">
                <a16:creationId xmlns:a16="http://schemas.microsoft.com/office/drawing/2014/main" id="{151CA46F-EDBB-97B6-E2B5-005C8378B4A6}"/>
              </a:ext>
            </a:extLst>
          </p:cNvPr>
          <p:cNvSpPr/>
          <p:nvPr/>
        </p:nvSpPr>
        <p:spPr>
          <a:xfrm>
            <a:off x="1047750" y="3411538"/>
            <a:ext cx="1547813" cy="1152525"/>
          </a:xfrm>
          <a:prstGeom prst="roundRect">
            <a:avLst>
              <a:gd name="adj" fmla="val 7080"/>
            </a:avLst>
          </a:prstGeom>
          <a:solidFill>
            <a:srgbClr val="FF0000"/>
          </a:solidFill>
          <a:ln w="571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bg1"/>
                </a:solidFill>
                <a:latin typeface="メイリオ" panose="020B0604030504040204" pitchFamily="50" charset="-128"/>
                <a:ea typeface="メイリオ" panose="020B0604030504040204" pitchFamily="50" charset="-128"/>
              </a:rPr>
              <a:t>県 税</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0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5" name="角丸四角形 14">
            <a:extLst>
              <a:ext uri="{FF2B5EF4-FFF2-40B4-BE49-F238E27FC236}">
                <a16:creationId xmlns:a16="http://schemas.microsoft.com/office/drawing/2014/main" id="{8B802799-39E4-86C1-0ED0-D27C54E8D18C}"/>
              </a:ext>
            </a:extLst>
          </p:cNvPr>
          <p:cNvSpPr/>
          <p:nvPr/>
        </p:nvSpPr>
        <p:spPr>
          <a:xfrm>
            <a:off x="1047750" y="4635500"/>
            <a:ext cx="1547813" cy="1152525"/>
          </a:xfrm>
          <a:prstGeom prst="roundRect">
            <a:avLst>
              <a:gd name="adj" fmla="val 5778"/>
            </a:avLst>
          </a:prstGeom>
          <a:solidFill>
            <a:srgbClr val="C00000"/>
          </a:solidFill>
          <a:ln w="5715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bg1"/>
                </a:solidFill>
                <a:latin typeface="メイリオ" panose="020B0604030504040204" pitchFamily="50" charset="-128"/>
                <a:ea typeface="メイリオ" panose="020B0604030504040204" pitchFamily="50" charset="-128"/>
              </a:rPr>
              <a:t>市町村税</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5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6" name="角丸四角形 15">
            <a:extLst>
              <a:ext uri="{FF2B5EF4-FFF2-40B4-BE49-F238E27FC236}">
                <a16:creationId xmlns:a16="http://schemas.microsoft.com/office/drawing/2014/main" id="{2E85AC77-34C6-D077-A70B-9C3AB760A98F}"/>
              </a:ext>
            </a:extLst>
          </p:cNvPr>
          <p:cNvSpPr/>
          <p:nvPr/>
        </p:nvSpPr>
        <p:spPr>
          <a:xfrm>
            <a:off x="354013" y="3425825"/>
            <a:ext cx="611187" cy="2376488"/>
          </a:xfrm>
          <a:prstGeom prst="roundRect">
            <a:avLst>
              <a:gd name="adj" fmla="val 12284"/>
            </a:avLst>
          </a:prstGeom>
          <a:solidFill>
            <a:srgbClr val="0070C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hangingPunct="1">
              <a:defRPr/>
            </a:pPr>
            <a:r>
              <a:rPr lang="ja-JP" altLang="en-US" sz="3200" b="1" dirty="0">
                <a:solidFill>
                  <a:schemeClr val="bg1"/>
                </a:solidFill>
                <a:latin typeface="メイリオ" panose="020B0604030504040204" pitchFamily="50" charset="-128"/>
                <a:ea typeface="メイリオ" panose="020B0604030504040204" pitchFamily="50" charset="-128"/>
              </a:rPr>
              <a:t>地方税</a:t>
            </a:r>
          </a:p>
        </p:txBody>
      </p:sp>
      <p:sp>
        <p:nvSpPr>
          <p:cNvPr id="22" name="正方形/長方形 21">
            <a:extLst>
              <a:ext uri="{FF2B5EF4-FFF2-40B4-BE49-F238E27FC236}">
                <a16:creationId xmlns:a16="http://schemas.microsoft.com/office/drawing/2014/main" id="{5F3EE7D8-D5AE-34F5-3297-110B06DB2B21}"/>
              </a:ext>
            </a:extLst>
          </p:cNvPr>
          <p:cNvSpPr/>
          <p:nvPr/>
        </p:nvSpPr>
        <p:spPr>
          <a:xfrm>
            <a:off x="830263" y="4002088"/>
            <a:ext cx="20320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a:t>
            </a:r>
            <a:r>
              <a:rPr lang="ja-JP" altLang="en-US" b="1" spc="100" dirty="0">
                <a:solidFill>
                  <a:schemeClr val="bg1"/>
                </a:solidFill>
                <a:latin typeface="メイリオ" panose="020B0604030504040204" pitchFamily="50" charset="-128"/>
                <a:ea typeface="メイリオ" panose="020B0604030504040204" pitchFamily="50" charset="-128"/>
              </a:rPr>
              <a:t>約</a:t>
            </a:r>
            <a:r>
              <a:rPr lang="en-US" altLang="ja-JP" b="1" spc="100" dirty="0">
                <a:solidFill>
                  <a:schemeClr val="bg1"/>
                </a:solidFill>
                <a:latin typeface="メイリオ" panose="020B0604030504040204" pitchFamily="50" charset="-128"/>
                <a:ea typeface="メイリオ" panose="020B0604030504040204" pitchFamily="50" charset="-128"/>
              </a:rPr>
              <a:t>16</a:t>
            </a:r>
            <a:r>
              <a:rPr lang="ja-JP" altLang="en-US" b="1" spc="100" dirty="0">
                <a:solidFill>
                  <a:schemeClr val="bg1"/>
                </a:solidFill>
                <a:latin typeface="メイリオ" panose="020B0604030504040204" pitchFamily="50" charset="-128"/>
                <a:ea typeface="メイリオ" panose="020B0604030504040204" pitchFamily="50" charset="-128"/>
              </a:rPr>
              <a:t>種類</a:t>
            </a:r>
            <a:r>
              <a:rPr lang="ja-JP" altLang="en-US" b="1" dirty="0">
                <a:solidFill>
                  <a:schemeClr val="bg1"/>
                </a:solidFill>
                <a:latin typeface="メイリオ" panose="020B0604030504040204" pitchFamily="50" charset="-128"/>
                <a:ea typeface="メイリオ" panose="020B0604030504040204" pitchFamily="50" charset="-128"/>
              </a:rPr>
              <a:t>）</a:t>
            </a:r>
          </a:p>
        </p:txBody>
      </p:sp>
      <p:sp>
        <p:nvSpPr>
          <p:cNvPr id="23" name="正方形/長方形 22">
            <a:extLst>
              <a:ext uri="{FF2B5EF4-FFF2-40B4-BE49-F238E27FC236}">
                <a16:creationId xmlns:a16="http://schemas.microsoft.com/office/drawing/2014/main" id="{E06AB7BF-94F0-3DE1-389D-DF5F36EC3AC8}"/>
              </a:ext>
            </a:extLst>
          </p:cNvPr>
          <p:cNvSpPr/>
          <p:nvPr/>
        </p:nvSpPr>
        <p:spPr>
          <a:xfrm>
            <a:off x="785813" y="5211763"/>
            <a:ext cx="2030412"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a:t>
            </a:r>
            <a:r>
              <a:rPr lang="ja-JP" altLang="en-US" b="1" spc="100" dirty="0">
                <a:solidFill>
                  <a:schemeClr val="bg1"/>
                </a:solidFill>
                <a:latin typeface="メイリオ" panose="020B0604030504040204" pitchFamily="50" charset="-128"/>
                <a:ea typeface="メイリオ" panose="020B0604030504040204" pitchFamily="50" charset="-128"/>
              </a:rPr>
              <a:t>約</a:t>
            </a:r>
            <a:r>
              <a:rPr lang="en-US" altLang="ja-JP" b="1" spc="100" dirty="0">
                <a:solidFill>
                  <a:schemeClr val="bg1"/>
                </a:solidFill>
                <a:latin typeface="メイリオ" panose="020B0604030504040204" pitchFamily="50" charset="-128"/>
                <a:ea typeface="メイリオ" panose="020B0604030504040204" pitchFamily="50" charset="-128"/>
              </a:rPr>
              <a:t>13</a:t>
            </a:r>
            <a:r>
              <a:rPr lang="ja-JP" altLang="en-US" b="1" spc="100" dirty="0">
                <a:solidFill>
                  <a:schemeClr val="bg1"/>
                </a:solidFill>
                <a:latin typeface="メイリオ" panose="020B0604030504040204" pitchFamily="50" charset="-128"/>
                <a:ea typeface="メイリオ" panose="020B0604030504040204" pitchFamily="50" charset="-128"/>
              </a:rPr>
              <a:t>種類</a:t>
            </a:r>
            <a:r>
              <a:rPr lang="ja-JP" altLang="en-US" b="1" dirty="0">
                <a:solidFill>
                  <a:schemeClr val="bg1"/>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26871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CBC9EED-E463-CC03-8929-B3EAAF4B97A1}"/>
              </a:ext>
            </a:extLst>
          </p:cNvPr>
          <p:cNvSpPr/>
          <p:nvPr/>
        </p:nvSpPr>
        <p:spPr>
          <a:xfrm>
            <a:off x="-148590" y="333568"/>
            <a:ext cx="9108504" cy="707886"/>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　税金の</a:t>
            </a:r>
            <a:r>
              <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3</a:t>
            </a: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大原則　</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楕円 2">
            <a:extLst>
              <a:ext uri="{FF2B5EF4-FFF2-40B4-BE49-F238E27FC236}">
                <a16:creationId xmlns:a16="http://schemas.microsoft.com/office/drawing/2014/main" id="{A1602077-7B16-4232-9854-D654AED120F5}"/>
              </a:ext>
            </a:extLst>
          </p:cNvPr>
          <p:cNvSpPr/>
          <p:nvPr/>
        </p:nvSpPr>
        <p:spPr>
          <a:xfrm>
            <a:off x="388619" y="1384354"/>
            <a:ext cx="3291841" cy="3039056"/>
          </a:xfrm>
          <a:prstGeom prst="ellipse">
            <a:avLst/>
          </a:prstGeom>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kumimoji="1" lang="ja-JP" altLang="en-US" sz="4400" dirty="0">
                <a:latin typeface="HG丸ｺﾞｼｯｸM-PRO" panose="020F0600000000000000" pitchFamily="50" charset="-128"/>
                <a:ea typeface="HG丸ｺﾞｼｯｸM-PRO" panose="020F0600000000000000" pitchFamily="50" charset="-128"/>
              </a:rPr>
              <a:t>公平</a:t>
            </a:r>
            <a:endParaRPr kumimoji="1" lang="en-US" altLang="ja-JP" sz="4400" dirty="0">
              <a:latin typeface="HG丸ｺﾞｼｯｸM-PRO" panose="020F0600000000000000" pitchFamily="50" charset="-128"/>
              <a:ea typeface="HG丸ｺﾞｼｯｸM-PRO" panose="020F0600000000000000" pitchFamily="50" charset="-128"/>
            </a:endParaRPr>
          </a:p>
          <a:p>
            <a:pPr algn="ctr"/>
            <a:r>
              <a:rPr kumimoji="1" lang="ja-JP" altLang="en-US" sz="2800" dirty="0">
                <a:latin typeface="HG丸ｺﾞｼｯｸM-PRO" panose="020F0600000000000000" pitchFamily="50" charset="-128"/>
                <a:ea typeface="HG丸ｺﾞｼｯｸM-PRO" panose="020F0600000000000000" pitchFamily="50" charset="-128"/>
              </a:rPr>
              <a:t>▶応能負担</a:t>
            </a:r>
            <a:endParaRPr lang="en-US" altLang="ja-JP" sz="2800" dirty="0">
              <a:latin typeface="HG丸ｺﾞｼｯｸM-PRO" panose="020F0600000000000000" pitchFamily="50" charset="-128"/>
              <a:ea typeface="HG丸ｺﾞｼｯｸM-PRO" panose="020F0600000000000000" pitchFamily="50" charset="-128"/>
            </a:endParaRPr>
          </a:p>
          <a:p>
            <a:pPr algn="ctr"/>
            <a:r>
              <a:rPr lang="ja-JP" altLang="en-US" sz="2800" dirty="0">
                <a:latin typeface="HG丸ｺﾞｼｯｸM-PRO" panose="020F0600000000000000" pitchFamily="50" charset="-128"/>
                <a:ea typeface="HG丸ｺﾞｼｯｸM-PRO" panose="020F0600000000000000" pitchFamily="50" charset="-128"/>
              </a:rPr>
              <a:t>と</a:t>
            </a:r>
            <a:r>
              <a:rPr kumimoji="1" lang="ja-JP" altLang="en-US" sz="2800" dirty="0">
                <a:latin typeface="HG丸ｺﾞｼｯｸM-PRO" panose="020F0600000000000000" pitchFamily="50" charset="-128"/>
                <a:ea typeface="HG丸ｺﾞｼｯｸM-PRO" panose="020F0600000000000000" pitchFamily="50" charset="-128"/>
              </a:rPr>
              <a:t>応益負担</a:t>
            </a:r>
            <a:endParaRPr kumimoji="1" lang="en-US" altLang="ja-JP" sz="2800" dirty="0">
              <a:latin typeface="HG丸ｺﾞｼｯｸM-PRO" panose="020F0600000000000000" pitchFamily="50" charset="-128"/>
              <a:ea typeface="HG丸ｺﾞｼｯｸM-PRO" panose="020F0600000000000000" pitchFamily="50" charset="-128"/>
            </a:endParaRPr>
          </a:p>
          <a:p>
            <a:pPr algn="ctr"/>
            <a:r>
              <a:rPr lang="ja-JP" altLang="en-US" sz="2800" dirty="0">
                <a:latin typeface="HG丸ｺﾞｼｯｸM-PRO" panose="020F0600000000000000" pitchFamily="50" charset="-128"/>
                <a:ea typeface="HG丸ｺﾞｼｯｸM-PRO" panose="020F0600000000000000" pitchFamily="50" charset="-128"/>
              </a:rPr>
              <a:t>の考え方</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6" name="楕円 5">
            <a:extLst>
              <a:ext uri="{FF2B5EF4-FFF2-40B4-BE49-F238E27FC236}">
                <a16:creationId xmlns:a16="http://schemas.microsoft.com/office/drawing/2014/main" id="{260B64D5-3906-CDAC-0EEA-32DFCC0CF057}"/>
              </a:ext>
            </a:extLst>
          </p:cNvPr>
          <p:cNvSpPr/>
          <p:nvPr/>
        </p:nvSpPr>
        <p:spPr>
          <a:xfrm>
            <a:off x="2917253" y="3646170"/>
            <a:ext cx="3449257" cy="3039056"/>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t"/>
          <a:lstStyle/>
          <a:p>
            <a:pPr algn="ctr"/>
            <a:r>
              <a:rPr kumimoji="1" lang="ja-JP" altLang="en-US" sz="4400" dirty="0">
                <a:latin typeface="HG丸ｺﾞｼｯｸM-PRO" panose="020F0600000000000000" pitchFamily="50" charset="-128"/>
                <a:ea typeface="HG丸ｺﾞｼｯｸM-PRO" panose="020F0600000000000000" pitchFamily="50" charset="-128"/>
              </a:rPr>
              <a:t>中立</a:t>
            </a:r>
            <a:endParaRPr kumimoji="1" lang="en-US" altLang="ja-JP" sz="4400" dirty="0">
              <a:latin typeface="HG丸ｺﾞｼｯｸM-PRO" panose="020F0600000000000000" pitchFamily="50" charset="-128"/>
              <a:ea typeface="HG丸ｺﾞｼｯｸM-PRO" panose="020F0600000000000000" pitchFamily="50" charset="-128"/>
            </a:endParaRPr>
          </a:p>
          <a:p>
            <a:pPr algn="ctr"/>
            <a:r>
              <a:rPr lang="ja-JP" altLang="en-US" sz="2800" dirty="0">
                <a:latin typeface="HG丸ｺﾞｼｯｸM-PRO" panose="020F0600000000000000" pitchFamily="50" charset="-128"/>
                <a:ea typeface="HG丸ｺﾞｼｯｸM-PRO" panose="020F0600000000000000" pitchFamily="50" charset="-128"/>
              </a:rPr>
              <a:t>▶市場経済に大きな影響を与えない税</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7" name="楕円 6">
            <a:extLst>
              <a:ext uri="{FF2B5EF4-FFF2-40B4-BE49-F238E27FC236}">
                <a16:creationId xmlns:a16="http://schemas.microsoft.com/office/drawing/2014/main" id="{37E4A3DE-68BA-79FA-EAA3-BC338C8616FC}"/>
              </a:ext>
            </a:extLst>
          </p:cNvPr>
          <p:cNvSpPr/>
          <p:nvPr/>
        </p:nvSpPr>
        <p:spPr>
          <a:xfrm>
            <a:off x="5669281" y="1384354"/>
            <a:ext cx="3086100" cy="2856176"/>
          </a:xfrm>
          <a:prstGeom prst="ellipse">
            <a:avLst/>
          </a:prstGeom>
        </p:spPr>
        <p:style>
          <a:lnRef idx="1">
            <a:schemeClr val="accent6"/>
          </a:lnRef>
          <a:fillRef idx="2">
            <a:schemeClr val="accent6"/>
          </a:fillRef>
          <a:effectRef idx="1">
            <a:schemeClr val="accent6"/>
          </a:effectRef>
          <a:fontRef idx="minor">
            <a:schemeClr val="dk1"/>
          </a:fontRef>
        </p:style>
        <p:txBody>
          <a:bodyPr lIns="0" tIns="0" rIns="0" bIns="0" rtlCol="0" anchor="t"/>
          <a:lstStyle/>
          <a:p>
            <a:pPr algn="ctr"/>
            <a:r>
              <a:rPr kumimoji="1" lang="ja-JP" altLang="en-US" sz="4400" dirty="0">
                <a:latin typeface="HG丸ｺﾞｼｯｸM-PRO" panose="020F0600000000000000" pitchFamily="50" charset="-128"/>
                <a:ea typeface="HG丸ｺﾞｼｯｸM-PRO" panose="020F0600000000000000" pitchFamily="50" charset="-128"/>
              </a:rPr>
              <a:t>簡素</a:t>
            </a:r>
            <a:endParaRPr kumimoji="1" lang="en-US" altLang="ja-JP" sz="4400"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▶税金がかかるかかからないか、いくらかかるかが分かる</a:t>
            </a:r>
            <a:endParaRPr lang="en-US" altLang="ja-JP"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26088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94190-A511-C203-8693-9C53B731590D}"/>
            </a:ext>
          </a:extLst>
        </p:cNvPr>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FAF80B31-EFD6-E23B-3558-3776F9779390}"/>
              </a:ext>
            </a:extLst>
          </p:cNvPr>
          <p:cNvGrpSpPr/>
          <p:nvPr/>
        </p:nvGrpSpPr>
        <p:grpSpPr>
          <a:xfrm>
            <a:off x="355599" y="1247346"/>
            <a:ext cx="8432800" cy="5350800"/>
            <a:chOff x="355599" y="1266396"/>
            <a:chExt cx="8432800" cy="5350800"/>
          </a:xfrm>
          <a:solidFill>
            <a:srgbClr val="0070C0"/>
          </a:solidFill>
        </p:grpSpPr>
        <p:grpSp>
          <p:nvGrpSpPr>
            <p:cNvPr id="5" name="グループ化 4">
              <a:extLst>
                <a:ext uri="{FF2B5EF4-FFF2-40B4-BE49-F238E27FC236}">
                  <a16:creationId xmlns:a16="http://schemas.microsoft.com/office/drawing/2014/main" id="{F72C004A-65A0-1F10-79CB-3B7E2B6022BD}"/>
                </a:ext>
              </a:extLst>
            </p:cNvPr>
            <p:cNvGrpSpPr/>
            <p:nvPr/>
          </p:nvGrpSpPr>
          <p:grpSpPr>
            <a:xfrm>
              <a:off x="355599" y="1266396"/>
              <a:ext cx="8432800" cy="5350800"/>
              <a:chOff x="355599" y="1266396"/>
              <a:chExt cx="8432800" cy="5350800"/>
            </a:xfrm>
            <a:grpFill/>
          </p:grpSpPr>
          <p:sp>
            <p:nvSpPr>
              <p:cNvPr id="4" name="角丸四角形 3">
                <a:extLst>
                  <a:ext uri="{FF2B5EF4-FFF2-40B4-BE49-F238E27FC236}">
                    <a16:creationId xmlns:a16="http://schemas.microsoft.com/office/drawing/2014/main" id="{6CAE9C86-4D87-A43E-0AC2-515043627FEB}"/>
                  </a:ext>
                </a:extLst>
              </p:cNvPr>
              <p:cNvSpPr/>
              <p:nvPr/>
            </p:nvSpPr>
            <p:spPr>
              <a:xfrm>
                <a:off x="355599" y="1266396"/>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みんなから同じ金額を集める</a:t>
                </a:r>
              </a:p>
            </p:txBody>
          </p:sp>
          <p:sp>
            <p:nvSpPr>
              <p:cNvPr id="26" name="角丸四角形 25">
                <a:extLst>
                  <a:ext uri="{FF2B5EF4-FFF2-40B4-BE49-F238E27FC236}">
                    <a16:creationId xmlns:a16="http://schemas.microsoft.com/office/drawing/2014/main" id="{951A778F-BFD1-2963-73DA-609C30384C6C}"/>
                  </a:ext>
                </a:extLst>
              </p:cNvPr>
              <p:cNvSpPr/>
              <p:nvPr/>
            </p:nvSpPr>
            <p:spPr>
              <a:xfrm>
                <a:off x="355599" y="2612834"/>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特定の人が全額負担</a:t>
                </a:r>
              </a:p>
            </p:txBody>
          </p:sp>
          <p:sp>
            <p:nvSpPr>
              <p:cNvPr id="27" name="角丸四角形 26">
                <a:extLst>
                  <a:ext uri="{FF2B5EF4-FFF2-40B4-BE49-F238E27FC236}">
                    <a16:creationId xmlns:a16="http://schemas.microsoft.com/office/drawing/2014/main" id="{7FC9AA05-534F-DA45-A268-705E1205F376}"/>
                  </a:ext>
                </a:extLst>
              </p:cNvPr>
              <p:cNvSpPr/>
              <p:nvPr/>
            </p:nvSpPr>
            <p:spPr>
              <a:xfrm>
                <a:off x="355599" y="3966550"/>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同じ率で集める</a:t>
                </a:r>
              </a:p>
            </p:txBody>
          </p:sp>
          <p:sp>
            <p:nvSpPr>
              <p:cNvPr id="28" name="角丸四角形 27">
                <a:extLst>
                  <a:ext uri="{FF2B5EF4-FFF2-40B4-BE49-F238E27FC236}">
                    <a16:creationId xmlns:a16="http://schemas.microsoft.com/office/drawing/2014/main" id="{F86FD38A-B570-E3A4-118E-1F8C41200423}"/>
                  </a:ext>
                </a:extLst>
              </p:cNvPr>
              <p:cNvSpPr/>
              <p:nvPr/>
            </p:nvSpPr>
            <p:spPr>
              <a:xfrm>
                <a:off x="355599" y="5312988"/>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負担する能力に応じて集める</a:t>
                </a:r>
              </a:p>
            </p:txBody>
          </p:sp>
        </p:grpSp>
        <p:cxnSp>
          <p:nvCxnSpPr>
            <p:cNvPr id="11" name="直線コネクタ 10">
              <a:extLst>
                <a:ext uri="{FF2B5EF4-FFF2-40B4-BE49-F238E27FC236}">
                  <a16:creationId xmlns:a16="http://schemas.microsoft.com/office/drawing/2014/main" id="{FC792821-5896-615B-CA66-EA700F6918C8}"/>
                </a:ext>
              </a:extLst>
            </p:cNvPr>
            <p:cNvCxnSpPr/>
            <p:nvPr/>
          </p:nvCxnSpPr>
          <p:spPr>
            <a:xfrm>
              <a:off x="355599" y="1608463"/>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1A29B21F-8648-6382-404E-94FA0B7DEB95}"/>
                </a:ext>
              </a:extLst>
            </p:cNvPr>
            <p:cNvCxnSpPr/>
            <p:nvPr/>
          </p:nvCxnSpPr>
          <p:spPr>
            <a:xfrm>
              <a:off x="355599" y="2955160"/>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3A537963-F426-0C02-B47D-A6F9C3B51795}"/>
                </a:ext>
              </a:extLst>
            </p:cNvPr>
            <p:cNvCxnSpPr/>
            <p:nvPr/>
          </p:nvCxnSpPr>
          <p:spPr>
            <a:xfrm>
              <a:off x="355599" y="4308973"/>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CAF49BEA-8213-5F24-25B9-48E62234EF91}"/>
                </a:ext>
              </a:extLst>
            </p:cNvPr>
            <p:cNvCxnSpPr/>
            <p:nvPr/>
          </p:nvCxnSpPr>
          <p:spPr>
            <a:xfrm>
              <a:off x="355599" y="5655785"/>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タイトル 1">
            <a:extLst>
              <a:ext uri="{FF2B5EF4-FFF2-40B4-BE49-F238E27FC236}">
                <a16:creationId xmlns:a16="http://schemas.microsoft.com/office/drawing/2014/main" id="{77FFCF54-3921-B13A-D569-4F14B234D51E}"/>
              </a:ext>
            </a:extLst>
          </p:cNvPr>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000"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日本はどのように集めているのかな？</a:t>
            </a:r>
          </a:p>
        </p:txBody>
      </p:sp>
      <p:grpSp>
        <p:nvGrpSpPr>
          <p:cNvPr id="8" name="グループ化 7">
            <a:extLst>
              <a:ext uri="{FF2B5EF4-FFF2-40B4-BE49-F238E27FC236}">
                <a16:creationId xmlns:a16="http://schemas.microsoft.com/office/drawing/2014/main" id="{6848A7BD-E805-7935-752E-BFCBC61F10C1}"/>
              </a:ext>
            </a:extLst>
          </p:cNvPr>
          <p:cNvGrpSpPr/>
          <p:nvPr/>
        </p:nvGrpSpPr>
        <p:grpSpPr>
          <a:xfrm>
            <a:off x="569211" y="1769623"/>
            <a:ext cx="1887550" cy="689550"/>
            <a:chOff x="6672555" y="1789246"/>
            <a:chExt cx="1887550" cy="689550"/>
          </a:xfrm>
        </p:grpSpPr>
        <p:sp>
          <p:nvSpPr>
            <p:cNvPr id="34" name="1 つの角を切り取った四角形 33">
              <a:extLst>
                <a:ext uri="{FF2B5EF4-FFF2-40B4-BE49-F238E27FC236}">
                  <a16:creationId xmlns:a16="http://schemas.microsoft.com/office/drawing/2014/main" id="{89A2ED2F-2805-945F-AD37-9E78FF36287D}"/>
                </a:ext>
              </a:extLst>
            </p:cNvPr>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しょう</a:t>
              </a:r>
              <a:r>
                <a:rPr kumimoji="1" lang="ja-JP" altLang="en-US" sz="1100" dirty="0" err="1">
                  <a:latin typeface="HG丸ｺﾞｼｯｸM-PRO" panose="020F0600000000000000" pitchFamily="50" charset="-128"/>
                  <a:ea typeface="HG丸ｺﾞｼｯｸM-PRO" panose="020F0600000000000000" pitchFamily="50" charset="-128"/>
                </a:rPr>
                <a:t>ひぜい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消費税</a:t>
              </a:r>
            </a:p>
          </p:txBody>
        </p:sp>
        <p:pic>
          <p:nvPicPr>
            <p:cNvPr id="1026" name="Picture 2" descr="\\oa-serv1\public\業務３課\04租税教育推進部\07テキスト・副読本等\01租税教育講義用テキスト\2019年度版\shopping_cart_woman.png">
              <a:extLst>
                <a:ext uri="{FF2B5EF4-FFF2-40B4-BE49-F238E27FC236}">
                  <a16:creationId xmlns:a16="http://schemas.microsoft.com/office/drawing/2014/main" id="{2E76462E-1333-83D3-F034-20A9BD3E5D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4848" y="1819129"/>
              <a:ext cx="626683" cy="6596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グループ化 36">
            <a:extLst>
              <a:ext uri="{FF2B5EF4-FFF2-40B4-BE49-F238E27FC236}">
                <a16:creationId xmlns:a16="http://schemas.microsoft.com/office/drawing/2014/main" id="{FCE57675-1702-41F0-6BBA-C8D41EC28246}"/>
              </a:ext>
            </a:extLst>
          </p:cNvPr>
          <p:cNvGrpSpPr/>
          <p:nvPr/>
        </p:nvGrpSpPr>
        <p:grpSpPr>
          <a:xfrm>
            <a:off x="569211" y="3112562"/>
            <a:ext cx="1887550" cy="688832"/>
            <a:chOff x="6672555" y="1789964"/>
            <a:chExt cx="1887550" cy="688832"/>
          </a:xfrm>
        </p:grpSpPr>
        <p:sp>
          <p:nvSpPr>
            <p:cNvPr id="38" name="1 つの角を切り取った四角形 37">
              <a:extLst>
                <a:ext uri="{FF2B5EF4-FFF2-40B4-BE49-F238E27FC236}">
                  <a16:creationId xmlns:a16="http://schemas.microsoft.com/office/drawing/2014/main" id="{5A6223E7-7EEE-97E7-A2DB-97F69377238D}"/>
                </a:ext>
              </a:extLst>
            </p:cNvPr>
            <p:cNvSpPr/>
            <p:nvPr/>
          </p:nvSpPr>
          <p:spPr>
            <a:xfrm>
              <a:off x="6672555" y="1789964"/>
              <a:ext cx="1887550" cy="68883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こて</a:t>
              </a:r>
              <a:r>
                <a:rPr lang="ja-JP" altLang="en-US" sz="1100" dirty="0">
                  <a:latin typeface="HG丸ｺﾞｼｯｸM-PRO" panose="020F0600000000000000" pitchFamily="50" charset="-128"/>
                  <a:ea typeface="HG丸ｺﾞｼｯｸM-PRO" panose="020F0600000000000000" pitchFamily="50" charset="-128"/>
                </a:rPr>
                <a:t>いしさん</a:t>
              </a:r>
              <a:r>
                <a:rPr kumimoji="1" lang="ja-JP" altLang="en-US" sz="1100" dirty="0">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固定資産税</a:t>
              </a:r>
            </a:p>
          </p:txBody>
        </p:sp>
        <p:pic>
          <p:nvPicPr>
            <p:cNvPr id="39" name="Picture 2">
              <a:extLst>
                <a:ext uri="{FF2B5EF4-FFF2-40B4-BE49-F238E27FC236}">
                  <a16:creationId xmlns:a16="http://schemas.microsoft.com/office/drawing/2014/main" id="{E2B821A1-97F0-4E4F-45FF-4D0242D1B0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85247" y="1922717"/>
              <a:ext cx="432173" cy="481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グループ化 39">
            <a:extLst>
              <a:ext uri="{FF2B5EF4-FFF2-40B4-BE49-F238E27FC236}">
                <a16:creationId xmlns:a16="http://schemas.microsoft.com/office/drawing/2014/main" id="{5320A421-55B1-7964-15FE-6113B5573B61}"/>
              </a:ext>
            </a:extLst>
          </p:cNvPr>
          <p:cNvGrpSpPr/>
          <p:nvPr/>
        </p:nvGrpSpPr>
        <p:grpSpPr>
          <a:xfrm>
            <a:off x="2612172" y="3112562"/>
            <a:ext cx="1887550" cy="688831"/>
            <a:chOff x="6672555" y="1789964"/>
            <a:chExt cx="1887550" cy="688831"/>
          </a:xfrm>
        </p:grpSpPr>
        <p:sp>
          <p:nvSpPr>
            <p:cNvPr id="41" name="1 つの角を切り取った四角形 40">
              <a:extLst>
                <a:ext uri="{FF2B5EF4-FFF2-40B4-BE49-F238E27FC236}">
                  <a16:creationId xmlns:a16="http://schemas.microsoft.com/office/drawing/2014/main" id="{E5F0C80B-9B48-1145-58D7-497E3CED2AD1}"/>
                </a:ext>
              </a:extLst>
            </p:cNvPr>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じどう</a:t>
              </a:r>
              <a:r>
                <a:rPr lang="ja-JP" altLang="en-US" sz="1100" dirty="0" err="1">
                  <a:latin typeface="HG丸ｺﾞｼｯｸM-PRO" panose="020F0600000000000000" pitchFamily="50" charset="-128"/>
                  <a:ea typeface="HG丸ｺﾞｼｯｸM-PRO" panose="020F0600000000000000" pitchFamily="50" charset="-128"/>
                </a:rPr>
                <a:t>しゃ</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自動車</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42" name="Picture 2">
              <a:extLst>
                <a:ext uri="{FF2B5EF4-FFF2-40B4-BE49-F238E27FC236}">
                  <a16:creationId xmlns:a16="http://schemas.microsoft.com/office/drawing/2014/main" id="{8D433CB3-C05C-335B-E8B0-334E7B47C3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820167" y="1979868"/>
              <a:ext cx="700237" cy="4621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グループ化 42">
            <a:extLst>
              <a:ext uri="{FF2B5EF4-FFF2-40B4-BE49-F238E27FC236}">
                <a16:creationId xmlns:a16="http://schemas.microsoft.com/office/drawing/2014/main" id="{1CFC3787-A5CF-A2FF-725E-183AF2DAB268}"/>
              </a:ext>
            </a:extLst>
          </p:cNvPr>
          <p:cNvGrpSpPr/>
          <p:nvPr/>
        </p:nvGrpSpPr>
        <p:grpSpPr>
          <a:xfrm>
            <a:off x="6679086" y="3112562"/>
            <a:ext cx="1887550" cy="688831"/>
            <a:chOff x="6672555" y="1789964"/>
            <a:chExt cx="1887550" cy="688831"/>
          </a:xfrm>
        </p:grpSpPr>
        <p:sp>
          <p:nvSpPr>
            <p:cNvPr id="44" name="1 つの角を切り取った四角形 43">
              <a:extLst>
                <a:ext uri="{FF2B5EF4-FFF2-40B4-BE49-F238E27FC236}">
                  <a16:creationId xmlns:a16="http://schemas.microsoft.com/office/drawing/2014/main" id="{5AE1F6C6-7F84-4DFD-89B0-2BDDF41DA3FA}"/>
                </a:ext>
              </a:extLst>
            </p:cNvPr>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たばこ</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45" name="Picture 2">
              <a:extLst>
                <a:ext uri="{FF2B5EF4-FFF2-40B4-BE49-F238E27FC236}">
                  <a16:creationId xmlns:a16="http://schemas.microsoft.com/office/drawing/2014/main" id="{FCDFDC70-EA1F-905B-4180-5CD14700648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904489" y="1899669"/>
              <a:ext cx="510223" cy="510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グループ化 8">
            <a:extLst>
              <a:ext uri="{FF2B5EF4-FFF2-40B4-BE49-F238E27FC236}">
                <a16:creationId xmlns:a16="http://schemas.microsoft.com/office/drawing/2014/main" id="{B46ACBDE-47B3-BBA6-5E3F-06C9CFB75D64}"/>
              </a:ext>
            </a:extLst>
          </p:cNvPr>
          <p:cNvGrpSpPr/>
          <p:nvPr/>
        </p:nvGrpSpPr>
        <p:grpSpPr>
          <a:xfrm>
            <a:off x="4640812" y="3111167"/>
            <a:ext cx="1887550" cy="681802"/>
            <a:chOff x="6990209" y="3139214"/>
            <a:chExt cx="1887550" cy="681802"/>
          </a:xfrm>
        </p:grpSpPr>
        <p:sp>
          <p:nvSpPr>
            <p:cNvPr id="47" name="1 つの角を切り取った四角形 46">
              <a:extLst>
                <a:ext uri="{FF2B5EF4-FFF2-40B4-BE49-F238E27FC236}">
                  <a16:creationId xmlns:a16="http://schemas.microsoft.com/office/drawing/2014/main" id="{F3B0B416-4274-2C5F-2564-5709B69A4BDB}"/>
                </a:ext>
              </a:extLst>
            </p:cNvPr>
            <p:cNvSpPr/>
            <p:nvPr/>
          </p:nvSpPr>
          <p:spPr>
            <a:xfrm>
              <a:off x="6990209" y="3139214"/>
              <a:ext cx="1887550" cy="68180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しゅ</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酒 税</a:t>
              </a:r>
            </a:p>
          </p:txBody>
        </p:sp>
        <p:pic>
          <p:nvPicPr>
            <p:cNvPr id="48" name="Picture 2">
              <a:extLst>
                <a:ext uri="{FF2B5EF4-FFF2-40B4-BE49-F238E27FC236}">
                  <a16:creationId xmlns:a16="http://schemas.microsoft.com/office/drawing/2014/main" id="{C1B8DBA3-C72B-92F8-E251-FD58E99B5D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050639" y="3250586"/>
              <a:ext cx="415885" cy="51985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C9F71D28-BDF1-5747-1F60-126C4057E19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450031" y="3250586"/>
              <a:ext cx="261229" cy="4999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グループ化 50">
            <a:extLst>
              <a:ext uri="{FF2B5EF4-FFF2-40B4-BE49-F238E27FC236}">
                <a16:creationId xmlns:a16="http://schemas.microsoft.com/office/drawing/2014/main" id="{671D4CF8-5D11-C2D7-F518-77693F4BBB85}"/>
              </a:ext>
            </a:extLst>
          </p:cNvPr>
          <p:cNvGrpSpPr/>
          <p:nvPr/>
        </p:nvGrpSpPr>
        <p:grpSpPr>
          <a:xfrm>
            <a:off x="583175" y="4466919"/>
            <a:ext cx="1887550" cy="689550"/>
            <a:chOff x="6672555" y="1789246"/>
            <a:chExt cx="1887550" cy="689550"/>
          </a:xfrm>
        </p:grpSpPr>
        <p:sp>
          <p:nvSpPr>
            <p:cNvPr id="52" name="1 つの角を切り取った四角形 51">
              <a:extLst>
                <a:ext uri="{FF2B5EF4-FFF2-40B4-BE49-F238E27FC236}">
                  <a16:creationId xmlns:a16="http://schemas.microsoft.com/office/drawing/2014/main" id="{FB3BB8BF-AAFF-0814-63F1-A87FC37727B6}"/>
                </a:ext>
              </a:extLst>
            </p:cNvPr>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ほうじん</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法人</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53" name="Picture 2">
              <a:extLst>
                <a:ext uri="{FF2B5EF4-FFF2-40B4-BE49-F238E27FC236}">
                  <a16:creationId xmlns:a16="http://schemas.microsoft.com/office/drawing/2014/main" id="{55A38CCA-2502-A81C-7465-5F9504A801A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866600" y="1886436"/>
              <a:ext cx="520967" cy="5756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グループ化 53">
            <a:extLst>
              <a:ext uri="{FF2B5EF4-FFF2-40B4-BE49-F238E27FC236}">
                <a16:creationId xmlns:a16="http://schemas.microsoft.com/office/drawing/2014/main" id="{A97A0C2B-8C13-2EE7-BA26-727B73D4E740}"/>
              </a:ext>
            </a:extLst>
          </p:cNvPr>
          <p:cNvGrpSpPr/>
          <p:nvPr/>
        </p:nvGrpSpPr>
        <p:grpSpPr>
          <a:xfrm>
            <a:off x="569211" y="5821994"/>
            <a:ext cx="1887550" cy="697502"/>
            <a:chOff x="6672555" y="1789246"/>
            <a:chExt cx="1887550" cy="697502"/>
          </a:xfrm>
        </p:grpSpPr>
        <p:sp>
          <p:nvSpPr>
            <p:cNvPr id="55" name="1 つの角を切り取った四角形 54">
              <a:extLst>
                <a:ext uri="{FF2B5EF4-FFF2-40B4-BE49-F238E27FC236}">
                  <a16:creationId xmlns:a16="http://schemas.microsoft.com/office/drawing/2014/main" id="{A7195262-7977-BD73-45CC-48AC615F4BD6}"/>
                </a:ext>
              </a:extLst>
            </p:cNvPr>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しょ</a:t>
              </a:r>
              <a:r>
                <a:rPr kumimoji="1" lang="ja-JP" altLang="en-US" sz="1100" dirty="0">
                  <a:latin typeface="HG丸ｺﾞｼｯｸM-PRO" panose="020F0600000000000000" pitchFamily="50" charset="-128"/>
                  <a:ea typeface="HG丸ｺﾞｼｯｸM-PRO" panose="020F0600000000000000" pitchFamily="50" charset="-128"/>
                </a:rPr>
                <a:t>とくぜい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所得税</a:t>
              </a:r>
            </a:p>
          </p:txBody>
        </p:sp>
        <p:pic>
          <p:nvPicPr>
            <p:cNvPr id="56" name="Picture 2">
              <a:extLst>
                <a:ext uri="{FF2B5EF4-FFF2-40B4-BE49-F238E27FC236}">
                  <a16:creationId xmlns:a16="http://schemas.microsoft.com/office/drawing/2014/main" id="{1FDFEC63-FF09-6673-C44A-DCD35400E17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791533" y="1849200"/>
              <a:ext cx="704473" cy="6375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グループ化 56">
            <a:extLst>
              <a:ext uri="{FF2B5EF4-FFF2-40B4-BE49-F238E27FC236}">
                <a16:creationId xmlns:a16="http://schemas.microsoft.com/office/drawing/2014/main" id="{2A2F2D84-C950-76B0-BD03-E0A36B5F13CD}"/>
              </a:ext>
            </a:extLst>
          </p:cNvPr>
          <p:cNvGrpSpPr/>
          <p:nvPr/>
        </p:nvGrpSpPr>
        <p:grpSpPr>
          <a:xfrm>
            <a:off x="2612172" y="5821994"/>
            <a:ext cx="1887550" cy="696354"/>
            <a:chOff x="6672555" y="1782442"/>
            <a:chExt cx="1887550" cy="696354"/>
          </a:xfrm>
        </p:grpSpPr>
        <p:sp>
          <p:nvSpPr>
            <p:cNvPr id="58" name="1 つの角を切り取った四角形 57">
              <a:extLst>
                <a:ext uri="{FF2B5EF4-FFF2-40B4-BE49-F238E27FC236}">
                  <a16:creationId xmlns:a16="http://schemas.microsoft.com/office/drawing/2014/main" id="{38BB83BA-A3CF-3736-AFA6-5C4EF6B3A466}"/>
                </a:ext>
              </a:extLst>
            </p:cNvPr>
            <p:cNvSpPr/>
            <p:nvPr/>
          </p:nvSpPr>
          <p:spPr>
            <a:xfrm>
              <a:off x="6672555" y="1782442"/>
              <a:ext cx="1887550" cy="696354"/>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そうぞく</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相続税</a:t>
              </a:r>
            </a:p>
          </p:txBody>
        </p:sp>
        <p:pic>
          <p:nvPicPr>
            <p:cNvPr id="59" name="Picture 2">
              <a:extLst>
                <a:ext uri="{FF2B5EF4-FFF2-40B4-BE49-F238E27FC236}">
                  <a16:creationId xmlns:a16="http://schemas.microsoft.com/office/drawing/2014/main" id="{C39B30DA-4633-B588-BDAC-C6A43CA9802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825989" y="1886866"/>
              <a:ext cx="605707" cy="5284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グループ化 59">
            <a:extLst>
              <a:ext uri="{FF2B5EF4-FFF2-40B4-BE49-F238E27FC236}">
                <a16:creationId xmlns:a16="http://schemas.microsoft.com/office/drawing/2014/main" id="{808020AE-4AB0-0755-6272-ACDFC28BA79B}"/>
              </a:ext>
            </a:extLst>
          </p:cNvPr>
          <p:cNvGrpSpPr/>
          <p:nvPr/>
        </p:nvGrpSpPr>
        <p:grpSpPr>
          <a:xfrm>
            <a:off x="4649118" y="5821994"/>
            <a:ext cx="1887550" cy="689550"/>
            <a:chOff x="6672555" y="1789246"/>
            <a:chExt cx="1887550" cy="689550"/>
          </a:xfrm>
        </p:grpSpPr>
        <p:sp>
          <p:nvSpPr>
            <p:cNvPr id="61" name="1 つの角を切り取った四角形 60">
              <a:extLst>
                <a:ext uri="{FF2B5EF4-FFF2-40B4-BE49-F238E27FC236}">
                  <a16:creationId xmlns:a16="http://schemas.microsoft.com/office/drawing/2014/main" id="{6AA56508-1F42-318D-0DE4-7D9110F1BB92}"/>
                </a:ext>
              </a:extLst>
            </p:cNvPr>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ぞうよぜい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贈与</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62" name="Picture 2">
              <a:extLst>
                <a:ext uri="{FF2B5EF4-FFF2-40B4-BE49-F238E27FC236}">
                  <a16:creationId xmlns:a16="http://schemas.microsoft.com/office/drawing/2014/main" id="{BDBF1460-F935-9C43-E8B3-6038E42E35D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7746273" y="1849200"/>
              <a:ext cx="704473" cy="6128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414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randombar(horizontal)">
                                      <p:cBhvr>
                                        <p:cTn id="17" dur="500"/>
                                        <p:tgtEl>
                                          <p:spTgt spid="37"/>
                                        </p:tgtEl>
                                      </p:cBhvr>
                                    </p:animEffect>
                                  </p:childTnLst>
                                </p:cTn>
                              </p:par>
                              <p:par>
                                <p:cTn id="18" presetID="10" presetClass="exit" presetSubtype="0" fill="hold"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randombar(horizontal)">
                                      <p:cBhvr>
                                        <p:cTn id="24" dur="500"/>
                                        <p:tgtEl>
                                          <p:spTgt spid="40"/>
                                        </p:tgtEl>
                                      </p:cBhvr>
                                    </p:animEffect>
                                  </p:childTnLst>
                                </p:cTn>
                              </p:par>
                            </p:childTnLst>
                          </p:cTn>
                        </p:par>
                        <p:par>
                          <p:cTn id="25" fill="hold">
                            <p:stCondLst>
                              <p:cond delay="1000"/>
                            </p:stCondLst>
                            <p:childTnLst>
                              <p:par>
                                <p:cTn id="26" presetID="14" presetClass="entr" presetSubtype="1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par>
                          <p:cTn id="29" fill="hold">
                            <p:stCondLst>
                              <p:cond delay="1500"/>
                            </p:stCondLst>
                            <p:childTnLst>
                              <p:par>
                                <p:cTn id="30" presetID="14" presetClass="entr" presetSubtype="1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randombar(horizont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randombar(horizontal)">
                                      <p:cBhvr>
                                        <p:cTn id="37" dur="500"/>
                                        <p:tgtEl>
                                          <p:spTgt spid="51"/>
                                        </p:tgtEl>
                                      </p:cBhvr>
                                    </p:animEffect>
                                  </p:childTnLst>
                                </p:cTn>
                              </p:par>
                              <p:par>
                                <p:cTn id="38" presetID="10" presetClass="exit" presetSubtype="0" fill="hold" nodeType="withEffect">
                                  <p:stCondLst>
                                    <p:cond delay="0"/>
                                  </p:stCondLst>
                                  <p:childTnLst>
                                    <p:animEffect transition="out" filter="fade">
                                      <p:cBhvr>
                                        <p:cTn id="39" dur="500"/>
                                        <p:tgtEl>
                                          <p:spTgt spid="37"/>
                                        </p:tgtEl>
                                      </p:cBhvr>
                                    </p:animEffect>
                                    <p:set>
                                      <p:cBhvr>
                                        <p:cTn id="40" dur="1" fill="hold">
                                          <p:stCondLst>
                                            <p:cond delay="499"/>
                                          </p:stCondLst>
                                        </p:cTn>
                                        <p:tgtEl>
                                          <p:spTgt spid="3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43"/>
                                        </p:tgtEl>
                                      </p:cBhvr>
                                    </p:animEffect>
                                    <p:set>
                                      <p:cBhvr>
                                        <p:cTn id="49" dur="1" fill="hold">
                                          <p:stCondLst>
                                            <p:cond delay="499"/>
                                          </p:stCondLst>
                                        </p:cTn>
                                        <p:tgtEl>
                                          <p:spTgt spid="4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randombar(horizontal)">
                                      <p:cBhvr>
                                        <p:cTn id="54" dur="500"/>
                                        <p:tgtEl>
                                          <p:spTgt spid="54"/>
                                        </p:tgtEl>
                                      </p:cBhvr>
                                    </p:animEffect>
                                  </p:childTnLst>
                                </p:cTn>
                              </p:par>
                              <p:par>
                                <p:cTn id="55" presetID="10" presetClass="exit" presetSubtype="0" fill="hold" nodeType="withEffect">
                                  <p:stCondLst>
                                    <p:cond delay="0"/>
                                  </p:stCondLst>
                                  <p:childTnLst>
                                    <p:animEffect transition="out" filter="fade">
                                      <p:cBhvr>
                                        <p:cTn id="56" dur="500"/>
                                        <p:tgtEl>
                                          <p:spTgt spid="51"/>
                                        </p:tgtEl>
                                      </p:cBhvr>
                                    </p:animEffect>
                                    <p:set>
                                      <p:cBhvr>
                                        <p:cTn id="57" dur="1" fill="hold">
                                          <p:stCondLst>
                                            <p:cond delay="499"/>
                                          </p:stCondLst>
                                        </p:cTn>
                                        <p:tgtEl>
                                          <p:spTgt spid="51"/>
                                        </p:tgtEl>
                                        <p:attrNameLst>
                                          <p:attrName>style.visibility</p:attrName>
                                        </p:attrNameLst>
                                      </p:cBhvr>
                                      <p:to>
                                        <p:strVal val="hidden"/>
                                      </p:to>
                                    </p:set>
                                  </p:childTnLst>
                                </p:cTn>
                              </p:par>
                            </p:childTnLst>
                          </p:cTn>
                        </p:par>
                        <p:par>
                          <p:cTn id="58" fill="hold">
                            <p:stCondLst>
                              <p:cond delay="500"/>
                            </p:stCondLst>
                            <p:childTnLst>
                              <p:par>
                                <p:cTn id="59" presetID="14" presetClass="entr" presetSubtype="10"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randombar(horizontal)">
                                      <p:cBhvr>
                                        <p:cTn id="61" dur="500"/>
                                        <p:tgtEl>
                                          <p:spTgt spid="57"/>
                                        </p:tgtEl>
                                      </p:cBhvr>
                                    </p:animEffect>
                                  </p:childTnLst>
                                </p:cTn>
                              </p:par>
                            </p:childTnLst>
                          </p:cTn>
                        </p:par>
                        <p:par>
                          <p:cTn id="62" fill="hold">
                            <p:stCondLst>
                              <p:cond delay="1000"/>
                            </p:stCondLst>
                            <p:childTnLst>
                              <p:par>
                                <p:cTn id="63" presetID="14" presetClass="entr" presetSubtype="1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randombar(horizontal)">
                                      <p:cBhvr>
                                        <p:cTn id="65" dur="500"/>
                                        <p:tgtEl>
                                          <p:spTgt spid="6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par>
                                <p:cTn id="71" presetID="10"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childTnLst>
                                </p:cTn>
                              </p:par>
                              <p:par>
                                <p:cTn id="77" presetID="10" presetClass="entr" presetSubtype="0"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par>
                                <p:cTn id="80" presetID="10" presetClass="entr" presetSubtype="0"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par>
                                <p:cTn id="83" presetID="10" presetClass="entr" presetSubtype="0" fill="hold"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楕円 11">
            <a:extLst>
              <a:ext uri="{FF2B5EF4-FFF2-40B4-BE49-F238E27FC236}">
                <a16:creationId xmlns:a16="http://schemas.microsoft.com/office/drawing/2014/main" id="{F89D7D3E-E968-BE0C-5250-61B387F01A5E}"/>
              </a:ext>
            </a:extLst>
          </p:cNvPr>
          <p:cNvSpPr/>
          <p:nvPr/>
        </p:nvSpPr>
        <p:spPr>
          <a:xfrm>
            <a:off x="2166001" y="3005938"/>
            <a:ext cx="2715136" cy="720001"/>
          </a:xfrm>
          <a:prstGeom prst="ellipse">
            <a:avLst/>
          </a:prstGeom>
          <a:gradFill>
            <a:gsLst>
              <a:gs pos="0">
                <a:schemeClr val="bg1">
                  <a:lumMod val="95000"/>
                </a:schemeClr>
              </a:gs>
              <a:gs pos="35000">
                <a:schemeClr val="bg1">
                  <a:lumMod val="95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労働所得格差</a:t>
            </a:r>
          </a:p>
        </p:txBody>
      </p:sp>
      <p:sp>
        <p:nvSpPr>
          <p:cNvPr id="9" name="楕円 8">
            <a:extLst>
              <a:ext uri="{FF2B5EF4-FFF2-40B4-BE49-F238E27FC236}">
                <a16:creationId xmlns:a16="http://schemas.microsoft.com/office/drawing/2014/main" id="{43E91886-C0B4-33DD-650B-96DF40F24C9E}"/>
              </a:ext>
            </a:extLst>
          </p:cNvPr>
          <p:cNvSpPr/>
          <p:nvPr/>
        </p:nvSpPr>
        <p:spPr>
          <a:xfrm>
            <a:off x="347659" y="952227"/>
            <a:ext cx="2309132" cy="2239779"/>
          </a:xfrm>
          <a:prstGeom prst="ellipse">
            <a:avLst/>
          </a:prstGeom>
          <a:gradFill>
            <a:gsLst>
              <a:gs pos="0">
                <a:srgbClr val="FF0000"/>
              </a:gs>
              <a:gs pos="35000">
                <a:srgbClr val="FF6699"/>
              </a:gs>
              <a:gs pos="100000">
                <a:schemeClr val="accent4">
                  <a:tint val="15000"/>
                  <a:satMod val="350000"/>
                </a:schemeClr>
              </a:gs>
            </a:gsLst>
            <a:lin ang="16200000" scaled="1"/>
          </a:gradFill>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少子高齢化</a:t>
            </a:r>
          </a:p>
        </p:txBody>
      </p:sp>
      <p:sp>
        <p:nvSpPr>
          <p:cNvPr id="2" name="正方形/長方形 1">
            <a:extLst>
              <a:ext uri="{FF2B5EF4-FFF2-40B4-BE49-F238E27FC236}">
                <a16:creationId xmlns:a16="http://schemas.microsoft.com/office/drawing/2014/main" id="{3CFEF556-7DEF-0399-84A9-C282A90F2F49}"/>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日本で起きている社会問題</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楕円 2">
            <a:extLst>
              <a:ext uri="{FF2B5EF4-FFF2-40B4-BE49-F238E27FC236}">
                <a16:creationId xmlns:a16="http://schemas.microsoft.com/office/drawing/2014/main" id="{721CADFB-5938-103D-9D96-15CCD2E8A78F}"/>
              </a:ext>
            </a:extLst>
          </p:cNvPr>
          <p:cNvSpPr/>
          <p:nvPr/>
        </p:nvSpPr>
        <p:spPr>
          <a:xfrm>
            <a:off x="2272533" y="872656"/>
            <a:ext cx="2608604" cy="1274039"/>
          </a:xfrm>
          <a:prstGeom prst="ellipse">
            <a:avLst/>
          </a:prstGeom>
          <a:gradFill>
            <a:gsLst>
              <a:gs pos="0">
                <a:srgbClr val="FFFF00"/>
              </a:gs>
              <a:gs pos="35000">
                <a:srgbClr val="FFFF00"/>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社会保障費</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lang="ja-JP" altLang="en-US" sz="1200" dirty="0">
                <a:latin typeface="HG丸ｺﾞｼｯｸM-PRO" panose="020F0600000000000000" pitchFamily="50" charset="-128"/>
                <a:ea typeface="HG丸ｺﾞｼｯｸM-PRO" panose="020F0600000000000000" pitchFamily="50" charset="-128"/>
              </a:rPr>
              <a:t>（医療費、介護費など）</a:t>
            </a:r>
            <a:r>
              <a:rPr lang="ja-JP" altLang="en-US" sz="2400" dirty="0">
                <a:latin typeface="HG丸ｺﾞｼｯｸM-PRO" panose="020F0600000000000000" pitchFamily="50" charset="-128"/>
                <a:ea typeface="HG丸ｺﾞｼｯｸM-PRO" panose="020F0600000000000000" pitchFamily="50" charset="-128"/>
              </a:rPr>
              <a:t>増大</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4" name="楕円 3">
            <a:extLst>
              <a:ext uri="{FF2B5EF4-FFF2-40B4-BE49-F238E27FC236}">
                <a16:creationId xmlns:a16="http://schemas.microsoft.com/office/drawing/2014/main" id="{65C79CAC-F375-1447-15D8-279E2C973146}"/>
              </a:ext>
            </a:extLst>
          </p:cNvPr>
          <p:cNvSpPr/>
          <p:nvPr/>
        </p:nvSpPr>
        <p:spPr>
          <a:xfrm>
            <a:off x="6037811" y="2152409"/>
            <a:ext cx="2220686" cy="1194468"/>
          </a:xfrm>
          <a:prstGeom prst="ellipse">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インフラの老朽化</a:t>
            </a:r>
          </a:p>
        </p:txBody>
      </p:sp>
      <p:sp>
        <p:nvSpPr>
          <p:cNvPr id="5" name="楕円 4">
            <a:extLst>
              <a:ext uri="{FF2B5EF4-FFF2-40B4-BE49-F238E27FC236}">
                <a16:creationId xmlns:a16="http://schemas.microsoft.com/office/drawing/2014/main" id="{28C15CBC-6251-6852-B786-BA8194C37D14}"/>
              </a:ext>
            </a:extLst>
          </p:cNvPr>
          <p:cNvSpPr/>
          <p:nvPr/>
        </p:nvSpPr>
        <p:spPr>
          <a:xfrm>
            <a:off x="1315944" y="3842805"/>
            <a:ext cx="2220686" cy="1194468"/>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都市への</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一極集中</a:t>
            </a:r>
          </a:p>
        </p:txBody>
      </p:sp>
      <p:sp>
        <p:nvSpPr>
          <p:cNvPr id="6" name="楕円 5">
            <a:extLst>
              <a:ext uri="{FF2B5EF4-FFF2-40B4-BE49-F238E27FC236}">
                <a16:creationId xmlns:a16="http://schemas.microsoft.com/office/drawing/2014/main" id="{919661CB-468A-7E5E-947A-F41AFCC4D735}"/>
              </a:ext>
            </a:extLst>
          </p:cNvPr>
          <p:cNvSpPr/>
          <p:nvPr/>
        </p:nvSpPr>
        <p:spPr>
          <a:xfrm>
            <a:off x="2316756" y="2255475"/>
            <a:ext cx="2220686" cy="841287"/>
          </a:xfrm>
          <a:prstGeom prst="ellipse">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人手不足</a:t>
            </a:r>
          </a:p>
        </p:txBody>
      </p:sp>
      <p:sp>
        <p:nvSpPr>
          <p:cNvPr id="7" name="楕円 6">
            <a:extLst>
              <a:ext uri="{FF2B5EF4-FFF2-40B4-BE49-F238E27FC236}">
                <a16:creationId xmlns:a16="http://schemas.microsoft.com/office/drawing/2014/main" id="{4B3323B3-19E2-DD26-2F6A-576B36E4F868}"/>
              </a:ext>
            </a:extLst>
          </p:cNvPr>
          <p:cNvSpPr/>
          <p:nvPr/>
        </p:nvSpPr>
        <p:spPr>
          <a:xfrm>
            <a:off x="5031892" y="1365486"/>
            <a:ext cx="2220686" cy="841287"/>
          </a:xfrm>
          <a:prstGeom prst="ellipse">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気候変動</a:t>
            </a:r>
          </a:p>
        </p:txBody>
      </p:sp>
      <p:sp>
        <p:nvSpPr>
          <p:cNvPr id="8" name="楕円 7">
            <a:extLst>
              <a:ext uri="{FF2B5EF4-FFF2-40B4-BE49-F238E27FC236}">
                <a16:creationId xmlns:a16="http://schemas.microsoft.com/office/drawing/2014/main" id="{A132281E-E874-B93A-ED77-867D4CB96F21}"/>
              </a:ext>
            </a:extLst>
          </p:cNvPr>
          <p:cNvSpPr/>
          <p:nvPr/>
        </p:nvSpPr>
        <p:spPr>
          <a:xfrm>
            <a:off x="6465239" y="3393660"/>
            <a:ext cx="2378247" cy="1173751"/>
          </a:xfrm>
          <a:prstGeom prst="ellipse">
            <a:avLst/>
          </a:prstGeom>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ja-JP" altLang="en-US" sz="2400" dirty="0">
                <a:latin typeface="HG丸ｺﾞｼｯｸM-PRO" panose="020F0600000000000000" pitchFamily="50" charset="-128"/>
                <a:ea typeface="HG丸ｺﾞｼｯｸM-PRO" panose="020F0600000000000000" pitchFamily="50" charset="-128"/>
              </a:rPr>
              <a:t>オーバーツーリズム</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0" name="楕円 9">
            <a:extLst>
              <a:ext uri="{FF2B5EF4-FFF2-40B4-BE49-F238E27FC236}">
                <a16:creationId xmlns:a16="http://schemas.microsoft.com/office/drawing/2014/main" id="{C449042B-DD21-6CAB-0686-AFDA78ED731F}"/>
              </a:ext>
            </a:extLst>
          </p:cNvPr>
          <p:cNvSpPr/>
          <p:nvPr/>
        </p:nvSpPr>
        <p:spPr>
          <a:xfrm>
            <a:off x="4032097" y="3635114"/>
            <a:ext cx="2378247" cy="1194468"/>
          </a:xfrm>
          <a:prstGeom prst="ellipse">
            <a:avLst/>
          </a:prstGeom>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物価高</a:t>
            </a:r>
          </a:p>
        </p:txBody>
      </p:sp>
      <p:sp>
        <p:nvSpPr>
          <p:cNvPr id="13" name="楕円 12">
            <a:extLst>
              <a:ext uri="{FF2B5EF4-FFF2-40B4-BE49-F238E27FC236}">
                <a16:creationId xmlns:a16="http://schemas.microsoft.com/office/drawing/2014/main" id="{C4E95143-3816-CC05-2BA9-A85DB6DD8B7F}"/>
              </a:ext>
            </a:extLst>
          </p:cNvPr>
          <p:cNvSpPr/>
          <p:nvPr/>
        </p:nvSpPr>
        <p:spPr>
          <a:xfrm>
            <a:off x="6822144" y="1012305"/>
            <a:ext cx="1659358" cy="1194468"/>
          </a:xfrm>
          <a:prstGeom prst="ellipse">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自然　災害</a:t>
            </a:r>
          </a:p>
        </p:txBody>
      </p:sp>
      <p:pic>
        <p:nvPicPr>
          <p:cNvPr id="14" name="図 13">
            <a:extLst>
              <a:ext uri="{FF2B5EF4-FFF2-40B4-BE49-F238E27FC236}">
                <a16:creationId xmlns:a16="http://schemas.microsoft.com/office/drawing/2014/main" id="{C21A2C46-0276-1968-CBFF-F399A25B8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59" y="4823571"/>
            <a:ext cx="961290" cy="1718051"/>
          </a:xfrm>
          <a:prstGeom prst="rect">
            <a:avLst/>
          </a:prstGeom>
        </p:spPr>
      </p:pic>
      <p:sp>
        <p:nvSpPr>
          <p:cNvPr id="15" name="吹き出し: 角を丸めた四角形 14">
            <a:extLst>
              <a:ext uri="{FF2B5EF4-FFF2-40B4-BE49-F238E27FC236}">
                <a16:creationId xmlns:a16="http://schemas.microsoft.com/office/drawing/2014/main" id="{7EF1134B-90CA-A98A-63C2-15F5A83EE42B}"/>
              </a:ext>
            </a:extLst>
          </p:cNvPr>
          <p:cNvSpPr/>
          <p:nvPr/>
        </p:nvSpPr>
        <p:spPr>
          <a:xfrm>
            <a:off x="1792705" y="5056413"/>
            <a:ext cx="6644190" cy="1252368"/>
          </a:xfrm>
          <a:prstGeom prst="wedgeRoundRectCallout">
            <a:avLst>
              <a:gd name="adj1" fmla="val -54166"/>
              <a:gd name="adj2" fmla="val -30780"/>
              <a:gd name="adj3" fmla="val 16667"/>
            </a:avLst>
          </a:prstGeom>
          <a:noFill/>
        </p:spPr>
        <p:style>
          <a:lnRef idx="1">
            <a:schemeClr val="accent5"/>
          </a:lnRef>
          <a:fillRef idx="2">
            <a:schemeClr val="accent5"/>
          </a:fillRef>
          <a:effectRef idx="1">
            <a:schemeClr val="accent5"/>
          </a:effectRef>
          <a:fontRef idx="minor">
            <a:schemeClr val="dk1"/>
          </a:fontRef>
        </p:style>
        <p:txBody>
          <a:bodyPr lIns="0" tIns="0" rIns="0" bIns="0" rtlCol="0" anchor="t"/>
          <a:lstStyle/>
          <a:p>
            <a:r>
              <a:rPr kumimoji="1" lang="ja-JP" altLang="en-US" sz="1600" dirty="0">
                <a:latin typeface="HG丸ｺﾞｼｯｸM-PRO" panose="020F0600000000000000" pitchFamily="50" charset="-128"/>
                <a:ea typeface="HG丸ｺﾞｼｯｸM-PRO" panose="020F0600000000000000" pitchFamily="50" charset="-128"/>
              </a:rPr>
              <a:t>　まだまだ他にも、色々な社会問題が起きています。</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その一つひとつについて、問題意識を持ちどう解決していくかが考えられています。国や自治体が動かざるを得ないとき必要なのは</a:t>
            </a:r>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a:t>
            </a:r>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財源</a:t>
            </a:r>
            <a:r>
              <a:rPr kumimoji="1" lang="ja-JP" altLang="en-US" sz="1600" dirty="0">
                <a:latin typeface="HG丸ｺﾞｼｯｸM-PRO" panose="020F0600000000000000" pitchFamily="50" charset="-128"/>
                <a:ea typeface="HG丸ｺﾞｼｯｸM-PRO" panose="020F0600000000000000" pitchFamily="50" charset="-128"/>
              </a:rPr>
              <a:t>　です。</a:t>
            </a:r>
          </a:p>
        </p:txBody>
      </p:sp>
      <p:sp>
        <p:nvSpPr>
          <p:cNvPr id="11" name="楕円 10">
            <a:extLst>
              <a:ext uri="{FF2B5EF4-FFF2-40B4-BE49-F238E27FC236}">
                <a16:creationId xmlns:a16="http://schemas.microsoft.com/office/drawing/2014/main" id="{93830B73-D1CB-30F5-7A60-3ED3D52DEACE}"/>
              </a:ext>
            </a:extLst>
          </p:cNvPr>
          <p:cNvSpPr/>
          <p:nvPr/>
        </p:nvSpPr>
        <p:spPr>
          <a:xfrm>
            <a:off x="436105" y="2739542"/>
            <a:ext cx="1641450" cy="1308236"/>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ja-JP" altLang="en-US" sz="2400" dirty="0">
                <a:latin typeface="HG丸ｺﾞｼｯｸM-PRO" panose="020F0600000000000000" pitchFamily="50" charset="-128"/>
                <a:ea typeface="HG丸ｺﾞｼｯｸM-PRO" panose="020F0600000000000000" pitchFamily="50" charset="-128"/>
              </a:rPr>
              <a:t>子育て支援</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1174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DFが開きます。&#10;消費税率が5％の時には、消費税収5％から地方分2.18%を引いた国分2.82％は、高齢者3経費と呼ばれる、基礎年金、老人医療、介護に充てられていました。消費税率の10％への引上げに際して、消費税収10％から地方分3.72％を引いた国分6.28％は、社会保障4経費と呼ばれる年金、医療、介護、少子化対策に充てられることになり、地方分3.72％のうち引上げ分1.54％は、全て社会保障財源に充てられることになりました。">
            <a:extLst>
              <a:ext uri="{FF2B5EF4-FFF2-40B4-BE49-F238E27FC236}">
                <a16:creationId xmlns:a16="http://schemas.microsoft.com/office/drawing/2014/main" id="{5B03A928-3E00-25FE-98E7-B5C433950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1850"/>
            <a:ext cx="8975834" cy="5194300"/>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D98AEBF9-8A86-4E1B-E741-F2F1A9F9A9BC}"/>
              </a:ext>
            </a:extLst>
          </p:cNvPr>
          <p:cNvSpPr/>
          <p:nvPr/>
        </p:nvSpPr>
        <p:spPr>
          <a:xfrm>
            <a:off x="0" y="218820"/>
            <a:ext cx="9108504" cy="707886"/>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例えば、消費税の税率アップの理由　</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正方形/長方形 2">
            <a:extLst>
              <a:ext uri="{FF2B5EF4-FFF2-40B4-BE49-F238E27FC236}">
                <a16:creationId xmlns:a16="http://schemas.microsoft.com/office/drawing/2014/main" id="{4C996012-5A6F-9363-6583-35F36F52F149}"/>
              </a:ext>
            </a:extLst>
          </p:cNvPr>
          <p:cNvSpPr/>
          <p:nvPr/>
        </p:nvSpPr>
        <p:spPr>
          <a:xfrm>
            <a:off x="851338" y="5511143"/>
            <a:ext cx="2732690" cy="605878"/>
          </a:xfrm>
          <a:prstGeom prst="rect">
            <a:avLst/>
          </a:prstGeom>
          <a:solidFill>
            <a:srgbClr val="69E2FF">
              <a:alpha val="42000"/>
            </a:srgbClr>
          </a:solidFill>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4" name="矢印: 右 3">
            <a:extLst>
              <a:ext uri="{FF2B5EF4-FFF2-40B4-BE49-F238E27FC236}">
                <a16:creationId xmlns:a16="http://schemas.microsoft.com/office/drawing/2014/main" id="{F877EDBB-3DF1-9DD0-EC9F-808C70E76BB4}"/>
              </a:ext>
            </a:extLst>
          </p:cNvPr>
          <p:cNvSpPr/>
          <p:nvPr/>
        </p:nvSpPr>
        <p:spPr>
          <a:xfrm>
            <a:off x="3300247" y="1290626"/>
            <a:ext cx="1271753" cy="1410533"/>
          </a:xfrm>
          <a:prstGeom prst="rightArrow">
            <a:avLst>
              <a:gd name="adj1" fmla="val 73709"/>
              <a:gd name="adj2" fmla="val 31208"/>
            </a:avLst>
          </a:prstGeom>
          <a:solidFill>
            <a:srgbClr val="00B050">
              <a:alpha val="22000"/>
            </a:srgbClr>
          </a:solidFill>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kumimoji="1" lang="ja-JP" altLang="en-US" sz="1400" dirty="0">
                <a:latin typeface="HG丸ｺﾞｼｯｸM-PRO" panose="020F0600000000000000" pitchFamily="50" charset="-128"/>
                <a:ea typeface="HG丸ｺﾞｼｯｸM-PRO" panose="020F0600000000000000" pitchFamily="50" charset="-128"/>
              </a:rPr>
              <a:t>平成</a:t>
            </a:r>
            <a:r>
              <a:rPr kumimoji="1" lang="en-US" altLang="ja-JP" sz="1400" dirty="0">
                <a:latin typeface="HG丸ｺﾞｼｯｸM-PRO" panose="020F0600000000000000" pitchFamily="50" charset="-128"/>
                <a:ea typeface="HG丸ｺﾞｼｯｸM-PRO" panose="020F0600000000000000" pitchFamily="50" charset="-128"/>
              </a:rPr>
              <a:t>26</a:t>
            </a:r>
            <a:r>
              <a:rPr kumimoji="1" lang="ja-JP" altLang="en-US" sz="1400" dirty="0">
                <a:latin typeface="HG丸ｺﾞｼｯｸM-PRO" panose="020F0600000000000000" pitchFamily="50" charset="-128"/>
                <a:ea typeface="HG丸ｺﾞｼｯｸM-PRO" panose="020F0600000000000000" pitchFamily="50" charset="-128"/>
              </a:rPr>
              <a:t>年</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lang="ja-JP" altLang="en-US" sz="1400" dirty="0">
                <a:latin typeface="HG丸ｺﾞｼｯｸM-PRO" panose="020F0600000000000000" pitchFamily="50" charset="-128"/>
                <a:ea typeface="HG丸ｺﾞｼｯｸM-PRO" panose="020F0600000000000000" pitchFamily="50" charset="-128"/>
              </a:rPr>
              <a:t>８％に</a:t>
            </a:r>
            <a:endParaRPr lang="en-US" altLang="ja-JP" sz="1400" dirty="0">
              <a:latin typeface="HG丸ｺﾞｼｯｸM-PRO" panose="020F0600000000000000" pitchFamily="50" charset="-128"/>
              <a:ea typeface="HG丸ｺﾞｼｯｸM-PRO" panose="020F0600000000000000" pitchFamily="50" charset="-128"/>
            </a:endParaRPr>
          </a:p>
          <a:p>
            <a:pPr algn="ctr"/>
            <a:r>
              <a:rPr lang="ja-JP" altLang="en-US" sz="1400" dirty="0">
                <a:latin typeface="HG丸ｺﾞｼｯｸM-PRO" panose="020F0600000000000000" pitchFamily="50" charset="-128"/>
                <a:ea typeface="HG丸ｺﾞｼｯｸM-PRO" panose="020F0600000000000000" pitchFamily="50" charset="-128"/>
              </a:rPr>
              <a:t>引上げ</a:t>
            </a:r>
            <a:endParaRPr lang="en-US" altLang="ja-JP" sz="1400" dirty="0">
              <a:latin typeface="HG丸ｺﾞｼｯｸM-PRO" panose="020F0600000000000000" pitchFamily="50" charset="-128"/>
              <a:ea typeface="HG丸ｺﾞｼｯｸM-PRO" panose="020F0600000000000000" pitchFamily="50" charset="-128"/>
            </a:endParaRPr>
          </a:p>
          <a:p>
            <a:pPr algn="ctr"/>
            <a:r>
              <a:rPr kumimoji="1" lang="ja-JP" altLang="en-US" sz="1400" dirty="0">
                <a:latin typeface="HG丸ｺﾞｼｯｸM-PRO" panose="020F0600000000000000" pitchFamily="50" charset="-128"/>
                <a:ea typeface="HG丸ｺﾞｼｯｸM-PRO" panose="020F0600000000000000" pitchFamily="50" charset="-128"/>
              </a:rPr>
              <a:t>時から</a:t>
            </a:r>
          </a:p>
        </p:txBody>
      </p:sp>
      <p:sp>
        <p:nvSpPr>
          <p:cNvPr id="6" name="楕円 5">
            <a:extLst>
              <a:ext uri="{FF2B5EF4-FFF2-40B4-BE49-F238E27FC236}">
                <a16:creationId xmlns:a16="http://schemas.microsoft.com/office/drawing/2014/main" id="{201C33C2-2D0F-EB99-F696-B6EE8394E070}"/>
              </a:ext>
            </a:extLst>
          </p:cNvPr>
          <p:cNvSpPr/>
          <p:nvPr/>
        </p:nvSpPr>
        <p:spPr>
          <a:xfrm>
            <a:off x="2308812" y="2267577"/>
            <a:ext cx="1908918" cy="1161423"/>
          </a:xfrm>
          <a:prstGeom prst="ellipse">
            <a:avLst/>
          </a:prstGeom>
          <a:solidFill>
            <a:srgbClr val="69E2FF">
              <a:alpha val="21000"/>
            </a:srgbClr>
          </a:solidFill>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8" name="正方形/長方形 7">
            <a:extLst>
              <a:ext uri="{FF2B5EF4-FFF2-40B4-BE49-F238E27FC236}">
                <a16:creationId xmlns:a16="http://schemas.microsoft.com/office/drawing/2014/main" id="{E94DC362-C9D3-6816-59B7-6E80ADF3795E}"/>
              </a:ext>
            </a:extLst>
          </p:cNvPr>
          <p:cNvSpPr/>
          <p:nvPr/>
        </p:nvSpPr>
        <p:spPr>
          <a:xfrm>
            <a:off x="2799347" y="6117021"/>
            <a:ext cx="6464968" cy="707886"/>
          </a:xfrm>
          <a:prstGeom prst="rect">
            <a:avLst/>
          </a:prstGeom>
        </p:spPr>
        <p:txBody>
          <a:bodyPr wrap="square" anchor="ctr" anchorCtr="1">
            <a:spAutoFit/>
            <a:scene3d>
              <a:camera prst="orthographicFront"/>
              <a:lightRig rig="threePt" dir="t"/>
            </a:scene3d>
            <a:sp3d prstMaterial="dkEdge"/>
          </a:bodyPr>
          <a:lstStyle/>
          <a:p>
            <a:pPr algn="ctr" eaLnBrk="1" hangingPunct="1">
              <a:spcBef>
                <a:spcPts val="0"/>
              </a:spcBef>
              <a:defRPr/>
            </a:pPr>
            <a:r>
              <a:rPr lang="ja-JP" altLang="en-US" sz="28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安定した税収⇒社会保障費の財源化</a:t>
            </a: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　</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15629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34ECE-55EA-005E-9CD0-D00449CACD84}"/>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748E022F-9D04-E7ED-4D86-4657FEA40BB9}"/>
              </a:ext>
            </a:extLst>
          </p:cNvPr>
          <p:cNvSpPr/>
          <p:nvPr/>
        </p:nvSpPr>
        <p:spPr>
          <a:xfrm>
            <a:off x="0" y="253919"/>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こんな「税金」でもできること？</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67ABB5B8-4450-6947-EF05-B0365544A0D3}"/>
              </a:ext>
            </a:extLst>
          </p:cNvPr>
          <p:cNvSpPr txBox="1"/>
          <p:nvPr/>
        </p:nvSpPr>
        <p:spPr>
          <a:xfrm>
            <a:off x="704680" y="1358327"/>
            <a:ext cx="7220272" cy="1569660"/>
          </a:xfrm>
          <a:prstGeom prst="rect">
            <a:avLst/>
          </a:prstGeom>
          <a:solidFill>
            <a:schemeClr val="accent4">
              <a:lumMod val="20000"/>
              <a:lumOff val="80000"/>
            </a:schemeClr>
          </a:solidFill>
        </p:spPr>
        <p:txBody>
          <a:bodyPr wrap="square" rtlCol="0">
            <a:spAutoFit/>
          </a:bodyPr>
          <a:lstStyle/>
          <a:p>
            <a:r>
              <a:rPr kumimoji="1" lang="ja-JP" altLang="en-US" dirty="0"/>
              <a:t>　</a:t>
            </a:r>
            <a:r>
              <a:rPr kumimoji="1" lang="ja-JP" altLang="en-US" sz="4800" dirty="0"/>
              <a:t>「税金」って言えば・・・</a:t>
            </a:r>
            <a:endParaRPr kumimoji="1" lang="en-US" altLang="ja-JP" sz="4800" dirty="0"/>
          </a:p>
          <a:p>
            <a:r>
              <a:rPr lang="ja-JP" altLang="en-US" sz="4800" dirty="0"/>
              <a:t>これホントかウソどっち</a:t>
            </a:r>
            <a:r>
              <a:rPr kumimoji="1" lang="ja-JP" altLang="en-US" sz="4800" dirty="0"/>
              <a:t>？</a:t>
            </a:r>
          </a:p>
        </p:txBody>
      </p:sp>
      <p:sp>
        <p:nvSpPr>
          <p:cNvPr id="4" name="テキスト ボックス 3">
            <a:extLst>
              <a:ext uri="{FF2B5EF4-FFF2-40B4-BE49-F238E27FC236}">
                <a16:creationId xmlns:a16="http://schemas.microsoft.com/office/drawing/2014/main" id="{7B21F07C-5205-E581-9B5D-91AB6B58482D}"/>
              </a:ext>
            </a:extLst>
          </p:cNvPr>
          <p:cNvSpPr txBox="1"/>
          <p:nvPr/>
        </p:nvSpPr>
        <p:spPr>
          <a:xfrm>
            <a:off x="299568" y="3533278"/>
            <a:ext cx="7982576" cy="2862322"/>
          </a:xfrm>
          <a:prstGeom prst="rect">
            <a:avLst/>
          </a:prstGeom>
          <a:noFill/>
        </p:spPr>
        <p:txBody>
          <a:bodyPr wrap="square" rtlCol="0">
            <a:spAutoFit/>
          </a:bodyPr>
          <a:lstStyle/>
          <a:p>
            <a:r>
              <a:rPr kumimoji="1" lang="ja-JP" altLang="en-US" sz="3600" b="1" dirty="0"/>
              <a:t>①　外国にポテトチップス税はあったが、ソーダ税は無い。 </a:t>
            </a:r>
            <a:r>
              <a:rPr kumimoji="1" lang="en-US" altLang="ja-JP" sz="3600" b="1" dirty="0"/>
              <a:t>(</a:t>
            </a:r>
            <a:r>
              <a:rPr kumimoji="1" lang="ja-JP" altLang="en-US" sz="3600" b="1" dirty="0"/>
              <a:t>〇か</a:t>
            </a:r>
            <a:r>
              <a:rPr kumimoji="1" lang="en-US" altLang="ja-JP" sz="3600" b="1" dirty="0"/>
              <a:t>×</a:t>
            </a:r>
            <a:r>
              <a:rPr kumimoji="1" lang="ja-JP" altLang="en-US" sz="3600" b="1" dirty="0"/>
              <a:t>か？）</a:t>
            </a:r>
            <a:endParaRPr kumimoji="1" lang="en-US" altLang="ja-JP" sz="3600" b="1" dirty="0"/>
          </a:p>
          <a:p>
            <a:endParaRPr kumimoji="1" lang="en-US" altLang="ja-JP" sz="3600" b="1" dirty="0"/>
          </a:p>
          <a:p>
            <a:r>
              <a:rPr lang="ja-JP" altLang="en-US" sz="3600" b="1" dirty="0"/>
              <a:t>②　日本に「犬税」はあったが、「猫税」は無い。（〇か</a:t>
            </a:r>
            <a:r>
              <a:rPr lang="en-US" altLang="ja-JP" sz="3600" b="1" dirty="0"/>
              <a:t>×</a:t>
            </a:r>
            <a:r>
              <a:rPr lang="ja-JP" altLang="en-US" sz="3600" b="1" dirty="0"/>
              <a:t>か？）</a:t>
            </a:r>
            <a:endParaRPr kumimoji="1" lang="en-US" altLang="ja-JP" sz="3600" b="1" dirty="0"/>
          </a:p>
        </p:txBody>
      </p:sp>
      <p:sp>
        <p:nvSpPr>
          <p:cNvPr id="6" name="円: 塗りつぶしなし 5">
            <a:extLst>
              <a:ext uri="{FF2B5EF4-FFF2-40B4-BE49-F238E27FC236}">
                <a16:creationId xmlns:a16="http://schemas.microsoft.com/office/drawing/2014/main" id="{33FC8DD3-714C-29BB-2B23-53F3513E198E}"/>
              </a:ext>
            </a:extLst>
          </p:cNvPr>
          <p:cNvSpPr/>
          <p:nvPr/>
        </p:nvSpPr>
        <p:spPr>
          <a:xfrm>
            <a:off x="7308304" y="5733256"/>
            <a:ext cx="756084" cy="717844"/>
          </a:xfrm>
          <a:prstGeom prst="donut">
            <a:avLst>
              <a:gd name="adj" fmla="val 1344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乗算記号 6">
            <a:extLst>
              <a:ext uri="{FF2B5EF4-FFF2-40B4-BE49-F238E27FC236}">
                <a16:creationId xmlns:a16="http://schemas.microsoft.com/office/drawing/2014/main" id="{8AA3D776-AD57-B169-0F21-07B53883DB02}"/>
              </a:ext>
            </a:extLst>
          </p:cNvPr>
          <p:cNvSpPr/>
          <p:nvPr/>
        </p:nvSpPr>
        <p:spPr>
          <a:xfrm>
            <a:off x="7058008" y="3884319"/>
            <a:ext cx="1224136" cy="1080120"/>
          </a:xfrm>
          <a:prstGeom prst="mathMultiply">
            <a:avLst>
              <a:gd name="adj1" fmla="val 1445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73235599"/>
      </p:ext>
    </p:extLst>
  </p:cSld>
  <p:clrMapOvr>
    <a:masterClrMapping/>
  </p:clrMapOvr>
  <mc:AlternateContent xmlns:mc="http://schemas.openxmlformats.org/markup-compatibility/2006" xmlns:p14="http://schemas.microsoft.com/office/powerpoint/2010/main">
    <mc:Choice Requires="p14">
      <p:transition spd="slow" p14:dur="2000" advTm="2043"/>
    </mc:Choice>
    <mc:Fallback xmlns="">
      <p:transition spd="slow" advTm="20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917C1-6499-1EDF-96D4-9C70748022C5}"/>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CA3C3C93-DF53-763F-DCFE-5AE61D5254CC}"/>
              </a:ext>
            </a:extLst>
          </p:cNvPr>
          <p:cNvSpPr/>
          <p:nvPr/>
        </p:nvSpPr>
        <p:spPr>
          <a:xfrm>
            <a:off x="0" y="524206"/>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新たな税金って・・作って良いの？</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4" name="楕円 3">
            <a:extLst>
              <a:ext uri="{FF2B5EF4-FFF2-40B4-BE49-F238E27FC236}">
                <a16:creationId xmlns:a16="http://schemas.microsoft.com/office/drawing/2014/main" id="{65D4DEF7-5A4A-A529-7600-5654282A9E10}"/>
              </a:ext>
            </a:extLst>
          </p:cNvPr>
          <p:cNvSpPr/>
          <p:nvPr/>
        </p:nvSpPr>
        <p:spPr>
          <a:xfrm>
            <a:off x="1434981" y="1347475"/>
            <a:ext cx="3096344" cy="2952328"/>
          </a:xfrm>
          <a:prstGeom prst="ellipse">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昔、あった税金</a:t>
            </a:r>
          </a:p>
        </p:txBody>
      </p:sp>
      <p:sp>
        <p:nvSpPr>
          <p:cNvPr id="5" name="楕円 4">
            <a:extLst>
              <a:ext uri="{FF2B5EF4-FFF2-40B4-BE49-F238E27FC236}">
                <a16:creationId xmlns:a16="http://schemas.microsoft.com/office/drawing/2014/main" id="{310DF2D8-45C8-9D4C-BFC2-95583389D066}"/>
              </a:ext>
            </a:extLst>
          </p:cNvPr>
          <p:cNvSpPr/>
          <p:nvPr/>
        </p:nvSpPr>
        <p:spPr>
          <a:xfrm>
            <a:off x="4180626" y="1312677"/>
            <a:ext cx="3919765" cy="3024336"/>
          </a:xfrm>
          <a:prstGeom prst="ellipse">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外国にあった税金</a:t>
            </a:r>
          </a:p>
        </p:txBody>
      </p:sp>
      <p:sp>
        <p:nvSpPr>
          <p:cNvPr id="6" name="楕円 5">
            <a:extLst>
              <a:ext uri="{FF2B5EF4-FFF2-40B4-BE49-F238E27FC236}">
                <a16:creationId xmlns:a16="http://schemas.microsoft.com/office/drawing/2014/main" id="{AF0776F2-4016-CE20-D2E8-EE986CC8E7F9}"/>
              </a:ext>
            </a:extLst>
          </p:cNvPr>
          <p:cNvSpPr/>
          <p:nvPr/>
        </p:nvSpPr>
        <p:spPr>
          <a:xfrm>
            <a:off x="1619672" y="4362575"/>
            <a:ext cx="6120680" cy="2018990"/>
          </a:xfrm>
          <a:prstGeom prst="ellips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新しい税金</a:t>
            </a:r>
          </a:p>
        </p:txBody>
      </p:sp>
      <p:sp>
        <p:nvSpPr>
          <p:cNvPr id="3" name="楕円 2">
            <a:extLst>
              <a:ext uri="{FF2B5EF4-FFF2-40B4-BE49-F238E27FC236}">
                <a16:creationId xmlns:a16="http://schemas.microsoft.com/office/drawing/2014/main" id="{762CCFDD-58D3-00F0-AFE9-DB253D1ADC09}"/>
              </a:ext>
            </a:extLst>
          </p:cNvPr>
          <p:cNvSpPr/>
          <p:nvPr/>
        </p:nvSpPr>
        <p:spPr>
          <a:xfrm>
            <a:off x="4788024" y="3424957"/>
            <a:ext cx="1255469" cy="60415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ヒゲ税</a:t>
            </a:r>
          </a:p>
        </p:txBody>
      </p:sp>
      <p:sp>
        <p:nvSpPr>
          <p:cNvPr id="7" name="楕円 6">
            <a:extLst>
              <a:ext uri="{FF2B5EF4-FFF2-40B4-BE49-F238E27FC236}">
                <a16:creationId xmlns:a16="http://schemas.microsoft.com/office/drawing/2014/main" id="{5849DD32-C9A6-77A9-A09D-CDE92117E212}"/>
              </a:ext>
            </a:extLst>
          </p:cNvPr>
          <p:cNvSpPr/>
          <p:nvPr/>
        </p:nvSpPr>
        <p:spPr>
          <a:xfrm>
            <a:off x="6043493" y="3665130"/>
            <a:ext cx="1255469" cy="60415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独身税</a:t>
            </a:r>
          </a:p>
        </p:txBody>
      </p:sp>
      <p:sp>
        <p:nvSpPr>
          <p:cNvPr id="10" name="楕円 9">
            <a:extLst>
              <a:ext uri="{FF2B5EF4-FFF2-40B4-BE49-F238E27FC236}">
                <a16:creationId xmlns:a16="http://schemas.microsoft.com/office/drawing/2014/main" id="{AEB31BD3-ED09-9980-49B9-DB20414ECE74}"/>
              </a:ext>
            </a:extLst>
          </p:cNvPr>
          <p:cNvSpPr/>
          <p:nvPr/>
        </p:nvSpPr>
        <p:spPr>
          <a:xfrm>
            <a:off x="2355418" y="3573016"/>
            <a:ext cx="1255469" cy="60415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犬税</a:t>
            </a:r>
          </a:p>
        </p:txBody>
      </p:sp>
      <p:sp>
        <p:nvSpPr>
          <p:cNvPr id="11" name="楕円 10">
            <a:extLst>
              <a:ext uri="{FF2B5EF4-FFF2-40B4-BE49-F238E27FC236}">
                <a16:creationId xmlns:a16="http://schemas.microsoft.com/office/drawing/2014/main" id="{C80E7478-80A4-05FA-9726-7452B6FBCB77}"/>
              </a:ext>
            </a:extLst>
          </p:cNvPr>
          <p:cNvSpPr/>
          <p:nvPr/>
        </p:nvSpPr>
        <p:spPr>
          <a:xfrm>
            <a:off x="2546434" y="4488663"/>
            <a:ext cx="2128906" cy="6413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effectLst>
                  <a:outerShdw blurRad="38100" dist="38100" dir="2700000" algn="tl">
                    <a:srgbClr val="000000">
                      <a:alpha val="43137"/>
                    </a:srgbClr>
                  </a:outerShdw>
                </a:effectLst>
              </a:rPr>
              <a:t>宮島訪問税</a:t>
            </a:r>
          </a:p>
        </p:txBody>
      </p:sp>
      <p:sp>
        <p:nvSpPr>
          <p:cNvPr id="12" name="楕円 11">
            <a:extLst>
              <a:ext uri="{FF2B5EF4-FFF2-40B4-BE49-F238E27FC236}">
                <a16:creationId xmlns:a16="http://schemas.microsoft.com/office/drawing/2014/main" id="{441EF11E-E7B8-8C51-46D2-F48E9158CF35}"/>
              </a:ext>
            </a:extLst>
          </p:cNvPr>
          <p:cNvSpPr/>
          <p:nvPr/>
        </p:nvSpPr>
        <p:spPr>
          <a:xfrm>
            <a:off x="5395422" y="5602219"/>
            <a:ext cx="2128906" cy="6413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effectLst>
                  <a:outerShdw blurRad="38100" dist="38100" dir="2700000" algn="tl">
                    <a:srgbClr val="000000">
                      <a:alpha val="43137"/>
                    </a:srgbClr>
                  </a:outerShdw>
                </a:effectLst>
              </a:rPr>
              <a:t>ワンルーム</a:t>
            </a:r>
            <a:endParaRPr kumimoji="1" lang="en-US" altLang="ja-JP" b="1" dirty="0">
              <a:effectLst>
                <a:outerShdw blurRad="38100" dist="38100" dir="2700000" algn="tl">
                  <a:srgbClr val="000000">
                    <a:alpha val="43137"/>
                  </a:srgbClr>
                </a:outerShdw>
              </a:effectLst>
            </a:endParaRPr>
          </a:p>
          <a:p>
            <a:pPr algn="ctr"/>
            <a:r>
              <a:rPr kumimoji="1" lang="ja-JP" altLang="en-US" b="1" dirty="0">
                <a:effectLst>
                  <a:outerShdw blurRad="38100" dist="38100" dir="2700000" algn="tl">
                    <a:srgbClr val="000000">
                      <a:alpha val="43137"/>
                    </a:srgbClr>
                  </a:outerShdw>
                </a:effectLst>
              </a:rPr>
              <a:t>マンション税</a:t>
            </a:r>
          </a:p>
        </p:txBody>
      </p:sp>
      <p:sp>
        <p:nvSpPr>
          <p:cNvPr id="8" name="楕円 7">
            <a:extLst>
              <a:ext uri="{FF2B5EF4-FFF2-40B4-BE49-F238E27FC236}">
                <a16:creationId xmlns:a16="http://schemas.microsoft.com/office/drawing/2014/main" id="{8E7E9B17-B5D4-C22C-8D7A-AB5170BDAC73}"/>
              </a:ext>
            </a:extLst>
          </p:cNvPr>
          <p:cNvSpPr/>
          <p:nvPr/>
        </p:nvSpPr>
        <p:spPr>
          <a:xfrm>
            <a:off x="5395422" y="4595517"/>
            <a:ext cx="2128906" cy="6413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effectLst>
                  <a:outerShdw blurRad="38100" dist="38100" dir="2700000" algn="tl">
                    <a:srgbClr val="000000">
                      <a:alpha val="43137"/>
                    </a:srgbClr>
                  </a:outerShdw>
                </a:effectLst>
              </a:rPr>
              <a:t>産業廃棄物税</a:t>
            </a:r>
          </a:p>
        </p:txBody>
      </p:sp>
      <p:sp>
        <p:nvSpPr>
          <p:cNvPr id="9" name="楕円 8">
            <a:extLst>
              <a:ext uri="{FF2B5EF4-FFF2-40B4-BE49-F238E27FC236}">
                <a16:creationId xmlns:a16="http://schemas.microsoft.com/office/drawing/2014/main" id="{DCD69B11-E199-7126-1910-2C0FCA39E127}"/>
              </a:ext>
            </a:extLst>
          </p:cNvPr>
          <p:cNvSpPr/>
          <p:nvPr/>
        </p:nvSpPr>
        <p:spPr>
          <a:xfrm>
            <a:off x="1979713" y="1554013"/>
            <a:ext cx="1631174" cy="64212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トランプ類税</a:t>
            </a:r>
          </a:p>
        </p:txBody>
      </p:sp>
      <p:sp>
        <p:nvSpPr>
          <p:cNvPr id="13" name="楕円 12">
            <a:extLst>
              <a:ext uri="{FF2B5EF4-FFF2-40B4-BE49-F238E27FC236}">
                <a16:creationId xmlns:a16="http://schemas.microsoft.com/office/drawing/2014/main" id="{E30B5531-1D93-72A6-F86F-919C4F5B3F2D}"/>
              </a:ext>
            </a:extLst>
          </p:cNvPr>
          <p:cNvSpPr/>
          <p:nvPr/>
        </p:nvSpPr>
        <p:spPr>
          <a:xfrm>
            <a:off x="5256077" y="1480428"/>
            <a:ext cx="2011555" cy="7335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ポテトチップ税</a:t>
            </a:r>
          </a:p>
        </p:txBody>
      </p:sp>
      <p:sp>
        <p:nvSpPr>
          <p:cNvPr id="14" name="楕円 13">
            <a:extLst>
              <a:ext uri="{FF2B5EF4-FFF2-40B4-BE49-F238E27FC236}">
                <a16:creationId xmlns:a16="http://schemas.microsoft.com/office/drawing/2014/main" id="{D07F621C-7C18-8D8C-02C6-E7B6CD18B547}"/>
              </a:ext>
            </a:extLst>
          </p:cNvPr>
          <p:cNvSpPr/>
          <p:nvPr/>
        </p:nvSpPr>
        <p:spPr>
          <a:xfrm>
            <a:off x="2702124" y="5713893"/>
            <a:ext cx="1478502" cy="6838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effectLst>
                  <a:outerShdw blurRad="38100" dist="38100" dir="2700000" algn="tl">
                    <a:srgbClr val="000000">
                      <a:alpha val="43137"/>
                    </a:srgbClr>
                  </a:outerShdw>
                </a:effectLst>
              </a:rPr>
              <a:t>宿泊税</a:t>
            </a:r>
          </a:p>
        </p:txBody>
      </p:sp>
    </p:spTree>
    <p:extLst>
      <p:ext uri="{BB962C8B-B14F-4D97-AF65-F5344CB8AC3E}">
        <p14:creationId xmlns:p14="http://schemas.microsoft.com/office/powerpoint/2010/main" val="91648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7" grpId="0" animBg="1"/>
      <p:bldP spid="10" grpId="0" animBg="1"/>
      <p:bldP spid="11" grpId="0" animBg="1"/>
      <p:bldP spid="12" grpId="0" animBg="1"/>
      <p:bldP spid="8" grpId="0" animBg="1"/>
      <p:bldP spid="9"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0B74F5C-685C-BCBB-501E-5D2A6AF0B551}"/>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大学生が考えた新たな税</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四角形: 角を丸くする 2">
            <a:extLst>
              <a:ext uri="{FF2B5EF4-FFF2-40B4-BE49-F238E27FC236}">
                <a16:creationId xmlns:a16="http://schemas.microsoft.com/office/drawing/2014/main" id="{BA67ABA9-C2BC-362B-2171-FD26A9F4EAA6}"/>
              </a:ext>
            </a:extLst>
          </p:cNvPr>
          <p:cNvSpPr/>
          <p:nvPr/>
        </p:nvSpPr>
        <p:spPr>
          <a:xfrm>
            <a:off x="392456" y="1248403"/>
            <a:ext cx="2602992" cy="2461988"/>
          </a:xfrm>
          <a:prstGeom prst="roundRect">
            <a:avLst/>
          </a:prstGeom>
        </p:spPr>
        <p:style>
          <a:lnRef idx="1">
            <a:schemeClr val="accent3"/>
          </a:lnRef>
          <a:fillRef idx="2">
            <a:schemeClr val="accent3"/>
          </a:fillRef>
          <a:effectRef idx="1">
            <a:schemeClr val="accent3"/>
          </a:effectRef>
          <a:fontRef idx="minor">
            <a:schemeClr val="dk1"/>
          </a:fontRef>
        </p:style>
        <p:txBody>
          <a:bodyPr lIns="0" tIns="0" rIns="0" bIns="0" rtlCol="0" anchor="t"/>
          <a:lstStyle/>
          <a:p>
            <a:pPr algn="ctr"/>
            <a:r>
              <a:rPr kumimoji="1" lang="ja-JP" altLang="en-US" sz="24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ステップアップたばこ税</a:t>
            </a:r>
            <a:endParaRPr kumimoji="1" lang="en-US" altLang="ja-JP" sz="24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喫煙者を禁煙にするため、外の高い紙巻きたばこ⇒加熱式タバコ⇒電子式タバコと　順次課税して最後は禁煙に導く。</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4" name="四角形: 角を丸くする 3">
            <a:extLst>
              <a:ext uri="{FF2B5EF4-FFF2-40B4-BE49-F238E27FC236}">
                <a16:creationId xmlns:a16="http://schemas.microsoft.com/office/drawing/2014/main" id="{5C576027-3BA9-1DDD-9BEB-CB5CA08F056B}"/>
              </a:ext>
            </a:extLst>
          </p:cNvPr>
          <p:cNvSpPr/>
          <p:nvPr/>
        </p:nvSpPr>
        <p:spPr>
          <a:xfrm>
            <a:off x="3413332" y="2431028"/>
            <a:ext cx="2222741" cy="2724295"/>
          </a:xfrm>
          <a:prstGeom prst="roundRect">
            <a:avLst/>
          </a:prstGeom>
          <a:gradFill>
            <a:gsLst>
              <a:gs pos="0">
                <a:schemeClr val="accent5">
                  <a:tint val="50000"/>
                  <a:satMod val="300000"/>
                </a:schemeClr>
              </a:gs>
              <a:gs pos="26000">
                <a:schemeClr val="accent5">
                  <a:tint val="37000"/>
                  <a:satMod val="30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kumimoji="1" lang="ja-JP" altLang="en-US" sz="2400" dirty="0">
                <a:solidFill>
                  <a:srgbClr val="00B0F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空き家税</a:t>
            </a:r>
            <a:endParaRPr kumimoji="1" lang="en-US" altLang="ja-JP" sz="2400" dirty="0">
              <a:solidFill>
                <a:srgbClr val="00B0F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空き家の放置による被害の防止のため、国民一律</a:t>
            </a:r>
            <a:r>
              <a:rPr lang="en-US" altLang="ja-JP" sz="1600" dirty="0">
                <a:latin typeface="HG丸ｺﾞｼｯｸM-PRO" panose="020F0600000000000000" pitchFamily="50" charset="-128"/>
                <a:ea typeface="HG丸ｺﾞｼｯｸM-PRO" panose="020F0600000000000000" pitchFamily="50" charset="-128"/>
              </a:rPr>
              <a:t>1000</a:t>
            </a:r>
            <a:r>
              <a:rPr lang="ja-JP" altLang="en-US" sz="1600" dirty="0">
                <a:latin typeface="HG丸ｺﾞｼｯｸM-PRO" panose="020F0600000000000000" pitchFamily="50" charset="-128"/>
                <a:ea typeface="HG丸ｺﾞｼｯｸM-PRO" panose="020F0600000000000000" pitchFamily="50" charset="-128"/>
              </a:rPr>
              <a:t>円を課して、持ち主のいない家の解体やリフォーム費、空き家の管理費に充てる。</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6" name="四角形: 角を丸くする 5">
            <a:extLst>
              <a:ext uri="{FF2B5EF4-FFF2-40B4-BE49-F238E27FC236}">
                <a16:creationId xmlns:a16="http://schemas.microsoft.com/office/drawing/2014/main" id="{68FEDA46-9B88-37CD-1F50-64C060518390}"/>
              </a:ext>
            </a:extLst>
          </p:cNvPr>
          <p:cNvSpPr/>
          <p:nvPr/>
        </p:nvSpPr>
        <p:spPr>
          <a:xfrm>
            <a:off x="392457" y="4004441"/>
            <a:ext cx="2602992" cy="2461988"/>
          </a:xfrm>
          <a:prstGeom prst="roundRect">
            <a:avLst/>
          </a:prstGeom>
        </p:spPr>
        <p:style>
          <a:lnRef idx="1">
            <a:schemeClr val="accent6"/>
          </a:lnRef>
          <a:fillRef idx="2">
            <a:schemeClr val="accent6"/>
          </a:fillRef>
          <a:effectRef idx="1">
            <a:schemeClr val="accent6"/>
          </a:effectRef>
          <a:fontRef idx="minor">
            <a:schemeClr val="dk1"/>
          </a:fontRef>
        </p:style>
        <p:txBody>
          <a:bodyPr lIns="0" tIns="0" rIns="0" bIns="0" rtlCol="0" anchor="t"/>
          <a:lstStyle/>
          <a:p>
            <a:pPr algn="ctr"/>
            <a:r>
              <a:rPr kumimoji="1" lang="ja-JP" altLang="en-US" sz="2400" dirty="0">
                <a:solidFill>
                  <a:schemeClr val="accent6">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お菓子税</a:t>
            </a:r>
            <a:endParaRPr kumimoji="1" lang="en-US" altLang="ja-JP" sz="2400" dirty="0">
              <a:solidFill>
                <a:schemeClr val="accent6">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スナック菓子など過剰摂取防止や品質向上に向け、脂質の高いお菓子に</a:t>
            </a:r>
            <a:r>
              <a:rPr lang="en-US" altLang="ja-JP" sz="1600" dirty="0">
                <a:latin typeface="HG丸ｺﾞｼｯｸM-PRO" panose="020F0600000000000000" pitchFamily="50" charset="-128"/>
                <a:ea typeface="HG丸ｺﾞｼｯｸM-PRO" panose="020F0600000000000000" pitchFamily="50" charset="-128"/>
              </a:rPr>
              <a:t>20</a:t>
            </a:r>
            <a:r>
              <a:rPr lang="ja-JP" altLang="en-US" sz="1600" dirty="0">
                <a:latin typeface="HG丸ｺﾞｼｯｸM-PRO" panose="020F0600000000000000" pitchFamily="50" charset="-128"/>
                <a:ea typeface="HG丸ｺﾞｼｯｸM-PRO" panose="020F0600000000000000" pitchFamily="50" charset="-128"/>
              </a:rPr>
              <a:t>％を課し、メーカーに品質改善を促す</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7" name="四角形: 角を丸くする 6">
            <a:extLst>
              <a:ext uri="{FF2B5EF4-FFF2-40B4-BE49-F238E27FC236}">
                <a16:creationId xmlns:a16="http://schemas.microsoft.com/office/drawing/2014/main" id="{46964183-69E6-E94F-099E-D4653A6BD012}"/>
              </a:ext>
            </a:extLst>
          </p:cNvPr>
          <p:cNvSpPr/>
          <p:nvPr/>
        </p:nvSpPr>
        <p:spPr>
          <a:xfrm>
            <a:off x="6053957" y="1248403"/>
            <a:ext cx="2568988" cy="2461988"/>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t"/>
          <a:lstStyle/>
          <a:p>
            <a:pPr algn="ctr"/>
            <a:r>
              <a:rPr kumimoji="1" lang="ja-JP" altLang="en-US" sz="2400" dirty="0">
                <a:solidFill>
                  <a:schemeClr val="accent3">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電子ゴミ税</a:t>
            </a:r>
            <a:endParaRPr kumimoji="1" lang="en-US" altLang="ja-JP" sz="2400" dirty="0">
              <a:solidFill>
                <a:schemeClr val="accent3">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スマホ、バッテリーなど小型家電の処分がきちんとされるように、製品に</a:t>
            </a:r>
            <a:r>
              <a:rPr lang="en-US" altLang="ja-JP" sz="1600" dirty="0">
                <a:latin typeface="HG丸ｺﾞｼｯｸM-PRO" panose="020F0600000000000000" pitchFamily="50" charset="-128"/>
                <a:ea typeface="HG丸ｺﾞｼｯｸM-PRO" panose="020F0600000000000000" pitchFamily="50" charset="-128"/>
              </a:rPr>
              <a:t>10</a:t>
            </a:r>
            <a:r>
              <a:rPr lang="ja-JP" altLang="en-US" sz="1600" dirty="0">
                <a:latin typeface="HG丸ｺﾞｼｯｸM-PRO" panose="020F0600000000000000" pitchFamily="50" charset="-128"/>
                <a:ea typeface="HG丸ｺﾞｼｯｸM-PRO" panose="020F0600000000000000" pitchFamily="50" charset="-128"/>
              </a:rPr>
              <a:t>％を課し、メーカーの回収努力に応じ減税もしていく。</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8" name="四角形: 角を丸くする 7">
            <a:extLst>
              <a:ext uri="{FF2B5EF4-FFF2-40B4-BE49-F238E27FC236}">
                <a16:creationId xmlns:a16="http://schemas.microsoft.com/office/drawing/2014/main" id="{885F0BD5-D5F6-B8E4-2047-0985CF9D92A4}"/>
              </a:ext>
            </a:extLst>
          </p:cNvPr>
          <p:cNvSpPr/>
          <p:nvPr/>
        </p:nvSpPr>
        <p:spPr>
          <a:xfrm>
            <a:off x="6148553" y="4050074"/>
            <a:ext cx="2474392" cy="2225739"/>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t"/>
          <a:lstStyle/>
          <a:p>
            <a:pPr algn="ctr"/>
            <a:r>
              <a:rPr kumimoji="1" lang="en-US" altLang="ja-JP" sz="24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AI</a:t>
            </a:r>
            <a:r>
              <a:rPr kumimoji="1" lang="ja-JP" altLang="en-US" sz="24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税</a:t>
            </a:r>
            <a:endParaRPr kumimoji="1" lang="en-US" altLang="ja-JP" sz="24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en-US" altLang="ja-JP" sz="1600" dirty="0">
                <a:latin typeface="HG丸ｺﾞｼｯｸM-PRO" panose="020F0600000000000000" pitchFamily="50" charset="-128"/>
                <a:ea typeface="HG丸ｺﾞｼｯｸM-PRO" panose="020F0600000000000000" pitchFamily="50" charset="-128"/>
              </a:rPr>
              <a:t>AI</a:t>
            </a:r>
            <a:r>
              <a:rPr kumimoji="1" lang="ja-JP" altLang="en-US" sz="1600" dirty="0">
                <a:latin typeface="HG丸ｺﾞｼｯｸM-PRO" panose="020F0600000000000000" pitchFamily="50" charset="-128"/>
                <a:ea typeface="HG丸ｺﾞｼｯｸM-PRO" panose="020F0600000000000000" pitchFamily="50" charset="-128"/>
              </a:rPr>
              <a:t>の導入で職を失う人に向けて、スキルアップや再就職支援に使うために、</a:t>
            </a:r>
            <a:r>
              <a:rPr kumimoji="1" lang="en-US" altLang="ja-JP" sz="1600" dirty="0">
                <a:latin typeface="HG丸ｺﾞｼｯｸM-PRO" panose="020F0600000000000000" pitchFamily="50" charset="-128"/>
                <a:ea typeface="HG丸ｺﾞｼｯｸM-PRO" panose="020F0600000000000000" pitchFamily="50" charset="-128"/>
              </a:rPr>
              <a:t>AI</a:t>
            </a:r>
            <a:r>
              <a:rPr lang="ja-JP" altLang="en-US" sz="1600" dirty="0">
                <a:latin typeface="HG丸ｺﾞｼｯｸM-PRO" panose="020F0600000000000000" pitchFamily="50" charset="-128"/>
                <a:ea typeface="HG丸ｺﾞｼｯｸM-PRO" panose="020F0600000000000000" pitchFamily="50" charset="-128"/>
              </a:rPr>
              <a:t>機器に</a:t>
            </a:r>
            <a:r>
              <a:rPr lang="en-US" altLang="ja-JP" sz="1600" dirty="0">
                <a:latin typeface="HG丸ｺﾞｼｯｸM-PRO" panose="020F0600000000000000" pitchFamily="50" charset="-128"/>
                <a:ea typeface="HG丸ｺﾞｼｯｸM-PRO" panose="020F0600000000000000" pitchFamily="50" charset="-128"/>
              </a:rPr>
              <a:t>10</a:t>
            </a:r>
            <a:r>
              <a:rPr lang="ja-JP" altLang="en-US" sz="1600" dirty="0">
                <a:latin typeface="HG丸ｺﾞｼｯｸM-PRO" panose="020F0600000000000000" pitchFamily="50" charset="-128"/>
                <a:ea typeface="HG丸ｺﾞｼｯｸM-PRO" panose="020F0600000000000000" pitchFamily="50" charset="-128"/>
              </a:rPr>
              <a:t>％の税金をかける。</a:t>
            </a:r>
            <a:endParaRPr kumimoji="1" lang="ja-JP" altLang="en-US" sz="1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84949006"/>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0" tIns="0" rIns="0" bIns="0" rtlCol="0" anchor="t"/>
      <a:lstStyle>
        <a:defPPr>
          <a:defRPr kumimoji="1" sz="1100" dirty="0" smtClean="0">
            <a:latin typeface="HG丸ｺﾞｼｯｸM-PRO" panose="020F0600000000000000" pitchFamily="50" charset="-128"/>
            <a:ea typeface="HG丸ｺﾞｼｯｸM-PRO" panose="020F0600000000000000" pitchFamily="50" charset="-128"/>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2.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3925</Words>
  <Application>Microsoft Office PowerPoint</Application>
  <PresentationFormat>画面に合わせる (4:3)</PresentationFormat>
  <Paragraphs>257</Paragraphs>
  <Slides>12</Slides>
  <Notes>12</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12</vt:i4>
      </vt:variant>
    </vt:vector>
  </HeadingPairs>
  <TitlesOfParts>
    <vt:vector size="25" baseType="lpstr">
      <vt:lpstr>ＭＳ ゴシック</vt:lpstr>
      <vt:lpstr>Wingdings 3</vt:lpstr>
      <vt:lpstr>Calibri</vt:lpstr>
      <vt:lpstr>Arial</vt:lpstr>
      <vt:lpstr>HGP教科書体</vt:lpstr>
      <vt:lpstr>Century Schoolbook</vt:lpstr>
      <vt:lpstr>メイリオ</vt:lpstr>
      <vt:lpstr>Times New Roman</vt:lpstr>
      <vt:lpstr>ＭＳ 明朝</vt:lpstr>
      <vt:lpstr>HG丸ｺﾞｼｯｸM-PRO</vt:lpstr>
      <vt:lpstr>Trebuchet MS</vt:lpstr>
      <vt:lpstr>1_Office テーマ</vt:lpstr>
      <vt:lpstr>ファセット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2014-07-17T06:09:38Z</dcterms:created>
  <dcterms:modified xsi:type="dcterms:W3CDTF">2026-06-02T06:08:57Z</dcterms:modified>
</cp:coreProperties>
</file>