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 id="2147483819" r:id="rId2"/>
    <p:sldMasterId id="2147483843" r:id="rId3"/>
  </p:sldMasterIdLst>
  <p:notesMasterIdLst>
    <p:notesMasterId r:id="rId29"/>
  </p:notesMasterIdLst>
  <p:handoutMasterIdLst>
    <p:handoutMasterId r:id="rId30"/>
  </p:handoutMasterIdLst>
  <p:sldIdLst>
    <p:sldId id="362" r:id="rId4"/>
    <p:sldId id="357" r:id="rId5"/>
    <p:sldId id="370" r:id="rId6"/>
    <p:sldId id="311" r:id="rId7"/>
    <p:sldId id="269" r:id="rId8"/>
    <p:sldId id="349" r:id="rId9"/>
    <p:sldId id="350" r:id="rId10"/>
    <p:sldId id="371" r:id="rId11"/>
    <p:sldId id="372" r:id="rId12"/>
    <p:sldId id="277" r:id="rId13"/>
    <p:sldId id="278" r:id="rId14"/>
    <p:sldId id="329" r:id="rId15"/>
    <p:sldId id="280" r:id="rId16"/>
    <p:sldId id="315" r:id="rId17"/>
    <p:sldId id="373" r:id="rId18"/>
    <p:sldId id="341" r:id="rId19"/>
    <p:sldId id="374" r:id="rId20"/>
    <p:sldId id="375" r:id="rId21"/>
    <p:sldId id="378" r:id="rId22"/>
    <p:sldId id="377" r:id="rId23"/>
    <p:sldId id="376" r:id="rId24"/>
    <p:sldId id="363" r:id="rId25"/>
    <p:sldId id="293" r:id="rId26"/>
    <p:sldId id="309" r:id="rId27"/>
    <p:sldId id="364" r:id="rId28"/>
  </p:sldIdLst>
  <p:sldSz cx="9144000" cy="6858000" type="screen4x3"/>
  <p:notesSz cx="6735763" cy="9866313"/>
  <p:embeddedFontLst>
    <p:embeddedFont>
      <p:font typeface="HGP教科書体" panose="020B0600070205080204" charset="-128"/>
      <p:regular r:id="rId31"/>
    </p:embeddedFont>
    <p:embeddedFont>
      <p:font typeface="HGSｺﾞｼｯｸM" panose="020B0600070205080204" charset="-128"/>
      <p:regular r:id="rId32"/>
    </p:embeddedFont>
    <p:embeddedFont>
      <p:font typeface="Century Schoolbook" panose="02040604050505020304" pitchFamily="18" charset="0"/>
      <p:regular r:id="rId33"/>
      <p:bold r:id="rId34"/>
      <p:italic r:id="rId35"/>
      <p:boldItalic r:id="rId36"/>
    </p:embeddedFont>
    <p:embeddedFont>
      <p:font typeface="HGPｺﾞｼｯｸE" panose="020B0900000000000000" pitchFamily="50" charset="-128"/>
      <p:regular r:id="rId37"/>
    </p:embeddedFont>
    <p:embeddedFont>
      <p:font typeface="HGSｺﾞｼｯｸE" panose="020B0900000000000000" pitchFamily="50" charset="-128"/>
      <p:regular r:id="rId38"/>
    </p:embeddedFont>
    <p:embeddedFont>
      <p:font typeface="HG丸ｺﾞｼｯｸM-PRO" panose="020F0400000000000000" pitchFamily="50" charset="-128"/>
      <p:regular r:id="rId39"/>
    </p:embeddedFont>
    <p:embeddedFont>
      <p:font typeface="Trebuchet MS" panose="020B0603020202020204" pitchFamily="34" charset="0"/>
      <p:regular r:id="rId40"/>
      <p:bold r:id="rId41"/>
      <p:italic r:id="rId42"/>
      <p:boldItalic r:id="rId43"/>
    </p:embeddedFont>
    <p:embeddedFont>
      <p:font typeface="Wingdings 3" panose="05040102010807070707" pitchFamily="82" charset="2"/>
      <p:regular r:id="rId44"/>
    </p:embeddedFont>
  </p:embeddedFontLst>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CCFF"/>
    <a:srgbClr val="FF6699"/>
    <a:srgbClr val="01109D"/>
    <a:srgbClr val="0113C3"/>
    <a:srgbClr val="0759BD"/>
    <a:srgbClr val="69E2FF"/>
    <a:srgbClr val="9FEDFF"/>
    <a:srgbClr val="EBF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58698" autoAdjust="0"/>
  </p:normalViewPr>
  <p:slideViewPr>
    <p:cSldViewPr snapToGrid="0">
      <p:cViewPr varScale="1">
        <p:scale>
          <a:sx n="50" d="100"/>
          <a:sy n="50" d="100"/>
        </p:scale>
        <p:origin x="2414" y="34"/>
      </p:cViewPr>
      <p:guideLst>
        <p:guide orient="horz" pos="2160"/>
        <p:guide pos="2880"/>
      </p:guideLst>
    </p:cSldViewPr>
  </p:slideViewPr>
  <p:notesTextViewPr>
    <p:cViewPr>
      <p:scale>
        <a:sx n="3" d="2"/>
        <a:sy n="3" d="2"/>
      </p:scale>
      <p:origin x="0" y="0"/>
    </p:cViewPr>
  </p:notesTextViewPr>
  <p:sorterViewPr>
    <p:cViewPr>
      <p:scale>
        <a:sx n="100" d="100"/>
        <a:sy n="100" d="100"/>
      </p:scale>
      <p:origin x="0" y="-347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413" cy="4937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2"/>
            <a:ext cx="2919412" cy="493712"/>
          </a:xfrm>
          <a:prstGeom prst="rect">
            <a:avLst/>
          </a:prstGeom>
        </p:spPr>
        <p:txBody>
          <a:bodyPr vert="horz" lIns="91440" tIns="45720" rIns="91440" bIns="45720" rtlCol="0"/>
          <a:lstStyle>
            <a:lvl1pPr algn="r">
              <a:defRPr sz="1200"/>
            </a:lvl1pPr>
          </a:lstStyle>
          <a:p>
            <a:fld id="{A9E8B4AD-9EA4-4229-A8FA-8579422D2DCF}" type="datetimeFigureOut">
              <a:rPr kumimoji="1" lang="ja-JP" altLang="en-US" smtClean="0"/>
              <a:t>2025/6/26</a:t>
            </a:fld>
            <a:endParaRPr kumimoji="1" lang="ja-JP" altLang="en-US"/>
          </a:p>
        </p:txBody>
      </p:sp>
      <p:sp>
        <p:nvSpPr>
          <p:cNvPr id="4" name="フッター プレースホルダー 3"/>
          <p:cNvSpPr>
            <a:spLocks noGrp="1"/>
          </p:cNvSpPr>
          <p:nvPr>
            <p:ph type="ftr" sz="quarter" idx="2"/>
          </p:nvPr>
        </p:nvSpPr>
        <p:spPr>
          <a:xfrm>
            <a:off x="1" y="9371014"/>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4"/>
            <a:ext cx="2919412" cy="493712"/>
          </a:xfrm>
          <a:prstGeom prst="rect">
            <a:avLst/>
          </a:prstGeom>
        </p:spPr>
        <p:txBody>
          <a:bodyPr vert="horz" lIns="91440" tIns="45720" rIns="91440" bIns="45720" rtlCol="0" anchor="b"/>
          <a:lstStyle>
            <a:lvl1pPr algn="r">
              <a:defRPr sz="1200"/>
            </a:lvl1pPr>
          </a:lstStyle>
          <a:p>
            <a:fld id="{BE825E00-DF41-41C7-B5F5-8E9076E0555A}" type="slidenum">
              <a:rPr kumimoji="1" lang="ja-JP" altLang="en-US" smtClean="0"/>
              <a:t>‹#›</a:t>
            </a:fld>
            <a:endParaRPr kumimoji="1" lang="ja-JP" altLang="en-US"/>
          </a:p>
        </p:txBody>
      </p:sp>
    </p:spTree>
    <p:extLst>
      <p:ext uri="{BB962C8B-B14F-4D97-AF65-F5344CB8AC3E}">
        <p14:creationId xmlns:p14="http://schemas.microsoft.com/office/powerpoint/2010/main" val="1752039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5374" y="0"/>
            <a:ext cx="2918831" cy="495029"/>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36CFA781-CCA7-4140-B6E1-CA3B97018419}" type="datetimeFigureOut">
              <a:rPr lang="ja-JP" altLang="en-US"/>
              <a:pPr>
                <a:defRPr/>
              </a:pPr>
              <a:t>2025/6/26</a:t>
            </a:fld>
            <a:endParaRPr lang="ja-JP" altLang="en-US"/>
          </a:p>
        </p:txBody>
      </p:sp>
      <p:sp>
        <p:nvSpPr>
          <p:cNvPr id="4" name="スライド イメージ プレースホルダー 3"/>
          <p:cNvSpPr>
            <a:spLocks noGrp="1" noRot="1" noChangeAspect="1"/>
          </p:cNvSpPr>
          <p:nvPr>
            <p:ph type="sldImg" idx="2"/>
          </p:nvPr>
        </p:nvSpPr>
        <p:spPr>
          <a:xfrm>
            <a:off x="1147763" y="1231900"/>
            <a:ext cx="4440237" cy="3330575"/>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5374" y="9371287"/>
            <a:ext cx="2918831" cy="495028"/>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E1AE2710-6272-4C33-A5A1-B189C3EA5735}" type="slidenum">
              <a:rPr lang="ja-JP" altLang="en-US"/>
              <a:pPr>
                <a:defRPr/>
              </a:pPr>
              <a:t>‹#›</a:t>
            </a:fld>
            <a:endParaRPr lang="ja-JP" altLang="en-US"/>
          </a:p>
        </p:txBody>
      </p:sp>
    </p:spTree>
    <p:extLst>
      <p:ext uri="{BB962C8B-B14F-4D97-AF65-F5344CB8AC3E}">
        <p14:creationId xmlns:p14="http://schemas.microsoft.com/office/powerpoint/2010/main" val="23007569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ja-JP" altLang="en-US" sz="900" dirty="0">
                <a:latin typeface="ＭＳ 明朝" panose="02020609040205080304" pitchFamily="17" charset="-128"/>
                <a:ea typeface="ＭＳ 明朝" panose="02020609040205080304" pitchFamily="17" charset="-128"/>
              </a:rPr>
              <a:t>皆さんおはようございます。今○○先生に紹介していただいた税理士の○○です。どうぞよろしくお願いします。</a:t>
            </a:r>
            <a:r>
              <a:rPr lang="ja-JP" altLang="en-US" sz="900" dirty="0">
                <a:latin typeface="ＭＳ 明朝" panose="02020609040205080304" pitchFamily="17" charset="-128"/>
                <a:ea typeface="ＭＳ 明朝" panose="02020609040205080304" pitchFamily="17" charset="-128"/>
              </a:rPr>
              <a:t>　　　　　</a:t>
            </a:r>
            <a:endParaRPr lang="en-US" altLang="ja-JP" sz="900" dirty="0">
              <a:latin typeface="ＭＳ 明朝" panose="02020609040205080304" pitchFamily="17" charset="-128"/>
              <a:ea typeface="ＭＳ 明朝" panose="02020609040205080304" pitchFamily="17" charset="-128"/>
            </a:endParaRPr>
          </a:p>
          <a:p>
            <a:r>
              <a:rPr lang="ja-JP" altLang="en-US" sz="900" dirty="0">
                <a:latin typeface="ＭＳ 明朝" panose="02020609040205080304" pitchFamily="17" charset="-128"/>
                <a:ea typeface="ＭＳ 明朝" panose="02020609040205080304" pitchFamily="17" charset="-128"/>
              </a:rPr>
              <a:t>　</a:t>
            </a:r>
            <a:r>
              <a:rPr kumimoji="1" lang="ja-JP" altLang="en-US" sz="900" dirty="0">
                <a:latin typeface="ＭＳ 明朝" panose="02020609040205080304" pitchFamily="17" charset="-128"/>
                <a:ea typeface="ＭＳ 明朝" panose="02020609040205080304" pitchFamily="17" charset="-128"/>
              </a:rPr>
              <a:t>皆さんご存じと</a:t>
            </a:r>
            <a:r>
              <a:rPr kumimoji="1" lang="ja-JP" altLang="en-US" sz="1200" dirty="0">
                <a:latin typeface="ＭＳ 明朝" panose="02020609040205080304" pitchFamily="17" charset="-128"/>
                <a:ea typeface="ＭＳ 明朝" panose="02020609040205080304" pitchFamily="17" charset="-128"/>
              </a:rPr>
              <a:t>思います</a:t>
            </a:r>
            <a:r>
              <a:rPr kumimoji="1" lang="ja-JP" altLang="en-US" sz="900" dirty="0">
                <a:latin typeface="ＭＳ 明朝" panose="02020609040205080304" pitchFamily="17" charset="-128"/>
                <a:ea typeface="ＭＳ 明朝" panose="02020609040205080304" pitchFamily="17" charset="-128"/>
              </a:rPr>
              <a:t>が、</a:t>
            </a:r>
            <a:r>
              <a:rPr lang="ja-JP" altLang="en-US" sz="900" dirty="0">
                <a:latin typeface="ＭＳ 明朝" panose="02020609040205080304" pitchFamily="17" charset="-128"/>
                <a:ea typeface="ＭＳ 明朝" panose="02020609040205080304" pitchFamily="17" charset="-128"/>
              </a:rPr>
              <a:t>租税教室の租税というのは税金のことです。</a:t>
            </a:r>
            <a:endParaRPr lang="en-US" altLang="ja-JP" sz="900" dirty="0">
              <a:latin typeface="ＭＳ 明朝" panose="02020609040205080304" pitchFamily="17" charset="-128"/>
              <a:ea typeface="ＭＳ 明朝" panose="02020609040205080304" pitchFamily="17" charset="-128"/>
            </a:endParaRPr>
          </a:p>
          <a:p>
            <a:r>
              <a:rPr lang="ja-JP" altLang="en-US" sz="900" dirty="0">
                <a:latin typeface="ＭＳ 明朝" panose="02020609040205080304" pitchFamily="17" charset="-128"/>
                <a:ea typeface="ＭＳ 明朝" panose="02020609040205080304" pitchFamily="17" charset="-128"/>
              </a:rPr>
              <a:t>　公民の授業で勉強しますが、税金は日本という国や〇〇県、〇〇市などの地方公共団体が経済的な（お金がかかる）活動をするための資金となるものですから、税金について勉強し理解を深めるということは、そこに暮らす私たちにとって、とても大切なことです。</a:t>
            </a:r>
            <a:endParaRPr lang="en-US" altLang="ja-JP" sz="900" dirty="0">
              <a:latin typeface="ＭＳ 明朝" panose="02020609040205080304" pitchFamily="17" charset="-128"/>
              <a:ea typeface="ＭＳ 明朝" panose="02020609040205080304" pitchFamily="17" charset="-128"/>
            </a:endParaRPr>
          </a:p>
          <a:p>
            <a:r>
              <a:rPr lang="ja-JP" altLang="en-US" sz="900" dirty="0">
                <a:latin typeface="ＭＳ 明朝" panose="02020609040205080304" pitchFamily="17" charset="-128"/>
                <a:ea typeface="ＭＳ 明朝" panose="02020609040205080304" pitchFamily="17" charset="-128"/>
              </a:rPr>
              <a:t>　今日の租税教室で、税金について、より理解を深めてもらえればな、と思いますので、一緒に勉強していきましょう。</a:t>
            </a:r>
            <a:endParaRPr kumimoji="1" lang="ja-JP" altLang="en-US" sz="9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a:t>
            </a:fld>
            <a:endParaRPr lang="ja-JP" altLang="en-US"/>
          </a:p>
        </p:txBody>
      </p:sp>
    </p:spTree>
    <p:extLst>
      <p:ext uri="{BB962C8B-B14F-4D97-AF65-F5344CB8AC3E}">
        <p14:creationId xmlns:p14="http://schemas.microsoft.com/office/powerpoint/2010/main" val="4090398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ここに４つの案　があります。</a:t>
            </a:r>
            <a:endParaRPr kumimoji="1" lang="en-US" altLang="ja-JP" dirty="0"/>
          </a:p>
          <a:p>
            <a:r>
              <a:rPr kumimoji="1" lang="ja-JP" altLang="en-US" dirty="0"/>
              <a:t>　「みんなから同じ金額」</a:t>
            </a:r>
            <a:endParaRPr kumimoji="1" lang="en-US" altLang="ja-JP" dirty="0"/>
          </a:p>
          <a:p>
            <a:r>
              <a:rPr kumimoji="1" lang="ja-JP" altLang="en-US" dirty="0"/>
              <a:t>　「多く持っている人が全額負担」</a:t>
            </a:r>
            <a:endParaRPr kumimoji="1" lang="en-US" altLang="ja-JP" dirty="0"/>
          </a:p>
          <a:p>
            <a:r>
              <a:rPr kumimoji="1" lang="ja-JP" altLang="en-US" dirty="0"/>
              <a:t>　「みんなから同じ率で」</a:t>
            </a:r>
            <a:endParaRPr kumimoji="1" lang="en-US" altLang="ja-JP" dirty="0"/>
          </a:p>
          <a:p>
            <a:r>
              <a:rPr kumimoji="1" lang="ja-JP" altLang="en-US" dirty="0"/>
              <a:t>　「負担能力に応じて」　つまり財布の中身を考えて、ということです。</a:t>
            </a:r>
            <a:endParaRPr kumimoji="1" lang="en-US" altLang="ja-JP" dirty="0"/>
          </a:p>
          <a:p>
            <a:endParaRPr kumimoji="1" lang="en-US" altLang="ja-JP" dirty="0"/>
          </a:p>
          <a:p>
            <a:r>
              <a:rPr kumimoji="1" lang="ja-JP" altLang="en-US" dirty="0"/>
              <a:t>　それでは、３人が</a:t>
            </a:r>
            <a:r>
              <a:rPr kumimoji="1" lang="en-US" altLang="ja-JP" dirty="0"/>
              <a:t>A</a:t>
            </a:r>
            <a:r>
              <a:rPr kumimoji="1" lang="ja-JP" altLang="en-US" dirty="0"/>
              <a:t>さん、</a:t>
            </a:r>
            <a:r>
              <a:rPr kumimoji="1" lang="en-US" altLang="ja-JP" dirty="0"/>
              <a:t>B</a:t>
            </a:r>
            <a:r>
              <a:rPr kumimoji="1" lang="ja-JP" altLang="en-US" dirty="0"/>
              <a:t>さん、</a:t>
            </a:r>
            <a:r>
              <a:rPr kumimoji="1" lang="en-US" altLang="ja-JP" dirty="0"/>
              <a:t>C</a:t>
            </a:r>
            <a:r>
              <a:rPr kumimoji="1" lang="ja-JP" altLang="en-US" dirty="0"/>
              <a:t>さんの立場（財布のなかがその金額）になって、それぞれ意見を出し合ってください。</a:t>
            </a:r>
            <a:endParaRPr kumimoji="1" lang="en-US" altLang="ja-JP" dirty="0"/>
          </a:p>
          <a:p>
            <a:r>
              <a:rPr kumimoji="1" lang="ja-JP" altLang="en-US" dirty="0"/>
              <a:t>　そして、３人がどの案なら合意できるかどうか、まで話し合ってください。</a:t>
            </a:r>
            <a:endParaRPr kumimoji="1" lang="en-US" altLang="ja-JP" dirty="0"/>
          </a:p>
          <a:p>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　（簡単に、表の中の数字を読み上げる＝説明する）</a:t>
            </a:r>
          </a:p>
          <a:p>
            <a:r>
              <a:rPr kumimoji="1" lang="ja-JP" altLang="en-US" dirty="0"/>
              <a:t>　　　では、〇分間　話し合ってみてください。その後３人の中の代表者が、どういう話になったのか、発言をお願いします。</a:t>
            </a:r>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10</a:t>
            </a:fld>
            <a:endParaRPr lang="ja-JP" altLang="en-US"/>
          </a:p>
        </p:txBody>
      </p:sp>
    </p:spTree>
    <p:extLst>
      <p:ext uri="{BB962C8B-B14F-4D97-AF65-F5344CB8AC3E}">
        <p14:creationId xmlns:p14="http://schemas.microsoft.com/office/powerpoint/2010/main" val="2899177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11</a:t>
            </a:fld>
            <a:endParaRPr lang="ja-JP" altLang="en-US"/>
          </a:p>
        </p:txBody>
      </p:sp>
    </p:spTree>
    <p:extLst>
      <p:ext uri="{BB962C8B-B14F-4D97-AF65-F5344CB8AC3E}">
        <p14:creationId xmlns:p14="http://schemas.microsoft.com/office/powerpoint/2010/main" val="394965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12</a:t>
            </a:fld>
            <a:endParaRPr lang="ja-JP" altLang="en-US"/>
          </a:p>
        </p:txBody>
      </p:sp>
    </p:spTree>
    <p:extLst>
      <p:ext uri="{BB962C8B-B14F-4D97-AF65-F5344CB8AC3E}">
        <p14:creationId xmlns:p14="http://schemas.microsoft.com/office/powerpoint/2010/main" val="1155691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13</a:t>
            </a:fld>
            <a:endParaRPr lang="ja-JP" altLang="en-US"/>
          </a:p>
        </p:txBody>
      </p:sp>
    </p:spTree>
    <p:extLst>
      <p:ext uri="{BB962C8B-B14F-4D97-AF65-F5344CB8AC3E}">
        <p14:creationId xmlns:p14="http://schemas.microsoft.com/office/powerpoint/2010/main" val="1806727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14</a:t>
            </a:fld>
            <a:endParaRPr lang="ja-JP" altLang="en-US"/>
          </a:p>
        </p:txBody>
      </p:sp>
    </p:spTree>
    <p:extLst>
      <p:ext uri="{BB962C8B-B14F-4D97-AF65-F5344CB8AC3E}">
        <p14:creationId xmlns:p14="http://schemas.microsoft.com/office/powerpoint/2010/main" val="4072291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今、３人グループの〇組の人に発言いただきました。</a:t>
            </a:r>
            <a:endParaRPr kumimoji="1" lang="en-US" altLang="ja-JP" dirty="0"/>
          </a:p>
          <a:p>
            <a:r>
              <a:rPr kumimoji="1" lang="ja-JP" altLang="en-US" dirty="0"/>
              <a:t>　同じ</a:t>
            </a:r>
            <a:r>
              <a:rPr kumimoji="1" lang="en-US" altLang="ja-JP" dirty="0"/>
              <a:t>A</a:t>
            </a:r>
            <a:r>
              <a:rPr kumimoji="1" lang="ja-JP" altLang="en-US" dirty="0"/>
              <a:t>さん</a:t>
            </a:r>
            <a:r>
              <a:rPr kumimoji="1" lang="en-US" altLang="ja-JP" dirty="0"/>
              <a:t>B</a:t>
            </a:r>
            <a:r>
              <a:rPr kumimoji="1" lang="ja-JP" altLang="en-US" dirty="0"/>
              <a:t>さん</a:t>
            </a:r>
            <a:r>
              <a:rPr kumimoji="1" lang="en-US" altLang="ja-JP" dirty="0"/>
              <a:t>C</a:t>
            </a:r>
            <a:r>
              <a:rPr kumimoji="1" lang="ja-JP" altLang="en-US" dirty="0"/>
              <a:t>さんであっても、色んな意見、考えがありました。</a:t>
            </a:r>
            <a:endParaRPr kumimoji="1" lang="en-US" altLang="ja-JP" dirty="0"/>
          </a:p>
          <a:p>
            <a:r>
              <a:rPr kumimoji="1" lang="ja-JP" altLang="en-US" dirty="0"/>
              <a:t>　この４つの案でも、全員が合意するのは難しかったのではないか、と実感できたのではないかと思います。</a:t>
            </a:r>
            <a:endParaRPr kumimoji="1" lang="en-US" altLang="ja-JP" dirty="0"/>
          </a:p>
          <a:p>
            <a:r>
              <a:rPr kumimoji="1" lang="ja-JP" altLang="en-US" dirty="0"/>
              <a:t>　（合意形成の難しさを体感してもらう）</a:t>
            </a:r>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15</a:t>
            </a:fld>
            <a:endParaRPr lang="ja-JP" altLang="en-US"/>
          </a:p>
        </p:txBody>
      </p:sp>
    </p:spTree>
    <p:extLst>
      <p:ext uri="{BB962C8B-B14F-4D97-AF65-F5344CB8AC3E}">
        <p14:creationId xmlns:p14="http://schemas.microsoft.com/office/powerpoint/2010/main" val="2290684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では、みんなが暮らしている日本という国は、１億人以上も人がいるのに、どうやって集めているのでしょうか？</a:t>
            </a:r>
            <a:endParaRPr kumimoji="1" lang="en-US" altLang="ja-JP" dirty="0"/>
          </a:p>
          <a:p>
            <a:r>
              <a:rPr kumimoji="1" lang="ja-JP" altLang="en-US" dirty="0"/>
              <a:t>それは、今皆さんに考えていただいたように４つのパターンを組み合わせて、少しでも公平になるよう、合意が得られるようにしているのです。</a:t>
            </a:r>
            <a:endParaRPr kumimoji="1" lang="en-US" altLang="ja-JP" dirty="0"/>
          </a:p>
          <a:p>
            <a:r>
              <a:rPr kumimoji="1" lang="ja-JP" altLang="en-US" dirty="0"/>
              <a:t>例えば、みんなから同じ金額を集める税金が消費税です。同じ金額の買い物をしたら誰もが同じ額の税金を負担します。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次に、特定の人が全額負担する税金として、土地や建物を持っている人が負担する固定資産税、車を持っている人が負担する自動車税、お酒を飲む人やたばこを吸う人が負担する酒税、たばこ税などがあります。だから、持っていない人は負担しなくても良いわけで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また、同じ率で集めるのが、会社が払う法人税。違いを設ける必要が無いからです。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そして負担する能力に応じて集める所得税、相続税、贈与税などがあります。儲けのの多い少ないのほか家族構成によっても負担感が違います。また、相続する財産の多さによって、多くもらう人には多めに、少ない人はそれなりに、負担するわけです。</a:t>
            </a:r>
            <a:endParaRPr kumimoji="1" lang="en-US" altLang="ja-JP" dirty="0"/>
          </a:p>
          <a:p>
            <a:r>
              <a:rPr kumimoji="1" lang="ja-JP" altLang="en-US" dirty="0"/>
              <a:t>　これらの集め方は、それぞれある意味で公平なんですが、</a:t>
            </a:r>
            <a:r>
              <a:rPr kumimoji="1" lang="en-US" altLang="ja-JP" dirty="0"/>
              <a:t>1</a:t>
            </a:r>
            <a:r>
              <a:rPr kumimoji="1" lang="ja-JP" altLang="en-US" dirty="0"/>
              <a:t>種類の集め方だけにしてしまうと、より多くの人が公平だと感じるのは難しくなってしまいます。ですから、いろいろな税金、いろいろな集め方を組み合わせることで、できるだけ公平を実現する仕組みにしているん</a:t>
            </a:r>
            <a:r>
              <a:rPr kumimoji="1" lang="ja-JP" altLang="en-US"/>
              <a:t>です。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16</a:t>
            </a:fld>
            <a:endParaRPr lang="ja-JP" altLang="en-US"/>
          </a:p>
        </p:txBody>
      </p:sp>
    </p:spTree>
    <p:extLst>
      <p:ext uri="{BB962C8B-B14F-4D97-AF65-F5344CB8AC3E}">
        <p14:creationId xmlns:p14="http://schemas.microsoft.com/office/powerpoint/2010/main" val="3057755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では、最後に　「税金を公平に使うにはどうしたら良いのでしょうか？」</a:t>
            </a:r>
            <a:endParaRPr kumimoji="1" lang="en-US" altLang="ja-JP" dirty="0"/>
          </a:p>
          <a:p>
            <a:r>
              <a:rPr kumimoji="1" lang="ja-JP" altLang="en-US" dirty="0"/>
              <a:t>　一緒に考えてみましょう。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17</a:t>
            </a:fld>
            <a:endParaRPr lang="ja-JP" altLang="en-US"/>
          </a:p>
        </p:txBody>
      </p:sp>
    </p:spTree>
    <p:extLst>
      <p:ext uri="{BB962C8B-B14F-4D97-AF65-F5344CB8AC3E}">
        <p14:creationId xmlns:p14="http://schemas.microsoft.com/office/powerpoint/2010/main" val="22845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ja-JP" altLang="en-US" dirty="0"/>
              <a:t>では、ここもグループで集まって、みんなで考えてみてください。</a:t>
            </a:r>
            <a:endParaRPr lang="en-US" altLang="ja-JP" dirty="0"/>
          </a:p>
          <a:p>
            <a:pPr eaLnBrk="1" hangingPunct="1"/>
            <a:r>
              <a:rPr lang="ja-JP" altLang="en-US" dirty="0"/>
              <a:t>　</a:t>
            </a:r>
            <a:endParaRPr lang="en-US" altLang="ja-JP" dirty="0"/>
          </a:p>
          <a:p>
            <a:pPr eaLnBrk="1" hangingPunct="1"/>
            <a:r>
              <a:rPr lang="ja-JP" altLang="en-US" dirty="0"/>
              <a:t>　グループのうち、</a:t>
            </a:r>
            <a:r>
              <a:rPr lang="en-US" altLang="ja-JP" dirty="0"/>
              <a:t>1</a:t>
            </a:r>
            <a:r>
              <a:rPr lang="ja-JP" altLang="en-US" dirty="0"/>
              <a:t>人が市長さん、ほかの人が議員に成り切って、その立場になって意見を出し合ってみてください。</a:t>
            </a:r>
          </a:p>
          <a:p>
            <a:pPr eaLnBrk="1" hangingPunct="1"/>
            <a:r>
              <a:rPr lang="ja-JP" altLang="en-US" dirty="0"/>
              <a:t>　（問題文を読む）</a:t>
            </a:r>
            <a:endParaRPr lang="en-US" altLang="ja-JP" dirty="0"/>
          </a:p>
          <a:p>
            <a:pPr eaLnBrk="1" hangingPunct="1"/>
            <a:endParaRPr lang="en-US" altLang="ja-JP" dirty="0"/>
          </a:p>
          <a:p>
            <a:pPr eaLnBrk="1" hangingPunct="1"/>
            <a:r>
              <a:rPr lang="ja-JP" altLang="en-US" dirty="0"/>
              <a:t>　</a:t>
            </a:r>
            <a:r>
              <a:rPr lang="en-US" altLang="ja-JP" dirty="0"/>
              <a:t>4</a:t>
            </a:r>
            <a:r>
              <a:rPr lang="ja-JP" altLang="en-US" dirty="0"/>
              <a:t>つの項目に</a:t>
            </a:r>
            <a:r>
              <a:rPr lang="en-US" altLang="ja-JP" dirty="0"/>
              <a:t>50</a:t>
            </a:r>
            <a:r>
              <a:rPr lang="ja-JP" altLang="en-US" dirty="0"/>
              <a:t>億円ずつ、というのはいかにも公平と思われますが、多くの市民からは反対されているようです。</a:t>
            </a:r>
            <a:endParaRPr lang="en-US" altLang="ja-JP" dirty="0"/>
          </a:p>
          <a:p>
            <a:pPr eaLnBrk="1" hangingPunct="1"/>
            <a:r>
              <a:rPr lang="ja-JP" altLang="en-US" dirty="0"/>
              <a:t>　さあ、市長と議員さん、どうしますか？</a:t>
            </a:r>
          </a:p>
        </p:txBody>
      </p:sp>
    </p:spTree>
    <p:extLst>
      <p:ext uri="{BB962C8B-B14F-4D97-AF65-F5344CB8AC3E}">
        <p14:creationId xmlns:p14="http://schemas.microsoft.com/office/powerpoint/2010/main" val="1388083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r>
              <a:rPr lang="ja-JP" altLang="en-US" dirty="0"/>
              <a:t>ここで、この「ある市」の統計データを見てみましょう。</a:t>
            </a:r>
            <a:endParaRPr lang="en-US" altLang="ja-JP" dirty="0"/>
          </a:p>
          <a:p>
            <a:r>
              <a:rPr lang="ja-JP" altLang="en-US" dirty="0"/>
              <a:t>（表の中の数字を簡単に説明する）</a:t>
            </a:r>
            <a:endParaRPr lang="en-US" altLang="ja-JP" dirty="0"/>
          </a:p>
          <a:p>
            <a:r>
              <a:rPr lang="ja-JP" altLang="en-US" dirty="0"/>
              <a:t>実は、この数字　広島市　にほぼ似ている数字なんです。</a:t>
            </a:r>
            <a:endParaRPr lang="en-US" altLang="ja-JP" dirty="0"/>
          </a:p>
          <a:p>
            <a:r>
              <a:rPr lang="ja-JP" altLang="en-US" dirty="0"/>
              <a:t>今皆さんが住んでいる広島市の　将来と思って考えてみてください。</a:t>
            </a:r>
            <a:endParaRPr lang="en-US" altLang="ja-JP" dirty="0"/>
          </a:p>
          <a:p>
            <a:endParaRPr lang="en-US" altLang="ja-JP" dirty="0"/>
          </a:p>
          <a:p>
            <a:endParaRPr lang="ja-JP" altLang="en-US" dirty="0"/>
          </a:p>
        </p:txBody>
      </p:sp>
    </p:spTree>
    <p:extLst>
      <p:ext uri="{BB962C8B-B14F-4D97-AF65-F5344CB8AC3E}">
        <p14:creationId xmlns:p14="http://schemas.microsoft.com/office/powerpoint/2010/main" val="2732361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今日、皆さんにお話しするのは、次の３つです。</a:t>
            </a:r>
            <a:endParaRPr kumimoji="1" lang="en-US" altLang="ja-JP" dirty="0"/>
          </a:p>
          <a:p>
            <a:r>
              <a:rPr kumimoji="1" lang="en-US" altLang="ja-JP" dirty="0"/>
              <a:t>1</a:t>
            </a:r>
            <a:r>
              <a:rPr kumimoji="1" lang="ja-JP" altLang="en-US" dirty="0"/>
              <a:t>つ目は、税金はなぜ必要なの？</a:t>
            </a:r>
            <a:endParaRPr kumimoji="1" lang="en-US" altLang="ja-JP" dirty="0"/>
          </a:p>
          <a:p>
            <a:r>
              <a:rPr kumimoji="1" lang="en-US" altLang="ja-JP" dirty="0"/>
              <a:t>2</a:t>
            </a:r>
            <a:r>
              <a:rPr kumimoji="1" lang="ja-JP" altLang="en-US" dirty="0"/>
              <a:t>つ目は、税金を公平に集めるって？</a:t>
            </a:r>
            <a:endParaRPr kumimoji="1" lang="en-US" altLang="ja-JP" dirty="0"/>
          </a:p>
          <a:p>
            <a:r>
              <a:rPr kumimoji="1" lang="en-US" altLang="ja-JP" dirty="0"/>
              <a:t>3</a:t>
            </a:r>
            <a:r>
              <a:rPr kumimoji="1" lang="ja-JP" altLang="en-US" dirty="0"/>
              <a:t>つ目は、税金を公平に使うって？</a:t>
            </a:r>
            <a:endParaRPr kumimoji="1" lang="en-US" altLang="ja-JP" dirty="0"/>
          </a:p>
          <a:p>
            <a:r>
              <a:rPr kumimoji="1" lang="ja-JP" altLang="en-US" dirty="0"/>
              <a:t>　「公平」という言葉が２回も出てきていますが、「公平」って大事ですよね。</a:t>
            </a:r>
            <a:endParaRPr kumimoji="1" lang="en-US" altLang="ja-JP" dirty="0"/>
          </a:p>
          <a:p>
            <a:r>
              <a:rPr kumimoji="1" lang="ja-JP" altLang="en-US" dirty="0"/>
              <a:t>　よく「平等」と「公平」って、どう違うのって話がありますが、皆さんは習いましたか？</a:t>
            </a:r>
            <a:endParaRPr kumimoji="1" lang="en-US" altLang="ja-JP" dirty="0"/>
          </a:p>
          <a:p>
            <a:r>
              <a:rPr kumimoji="1" lang="ja-JP" altLang="en-US" dirty="0"/>
              <a:t>　私が皆さんに分かり易く伝えるとするならば、</a:t>
            </a:r>
            <a:endParaRPr kumimoji="1" lang="en-US" altLang="ja-JP" dirty="0"/>
          </a:p>
          <a:p>
            <a:r>
              <a:rPr kumimoji="1" lang="ja-JP" altLang="en-US" dirty="0"/>
              <a:t>　「平等」というのは、その人の特性（背の高い低いなど）や能力（足が速い、高く飛べるなど）を考えずに、等しく扱うこと</a:t>
            </a:r>
            <a:endParaRPr kumimoji="1" lang="en-US" altLang="ja-JP" dirty="0"/>
          </a:p>
          <a:p>
            <a:r>
              <a:rPr kumimoji="1" lang="ja-JP" altLang="en-US" dirty="0"/>
              <a:t>　「公平」とは、その人の特性や能力を考慮したうえで等しく扱うこと　</a:t>
            </a:r>
            <a:endParaRPr kumimoji="1" lang="en-US" altLang="ja-JP" dirty="0"/>
          </a:p>
          <a:p>
            <a:r>
              <a:rPr kumimoji="1" lang="ja-JP" altLang="en-US" dirty="0"/>
              <a:t>　例えば、塀があって、背丈の違う</a:t>
            </a:r>
            <a:r>
              <a:rPr kumimoji="1" lang="en-US" altLang="ja-JP" dirty="0"/>
              <a:t>3</a:t>
            </a:r>
            <a:r>
              <a:rPr kumimoji="1" lang="ja-JP" altLang="en-US" dirty="0"/>
              <a:t>人が塀を乗り越えるのに、踏み台を用意する場合、</a:t>
            </a:r>
            <a:endParaRPr kumimoji="1" lang="en-US" altLang="ja-JP" dirty="0"/>
          </a:p>
          <a:p>
            <a:r>
              <a:rPr kumimoji="1" lang="ja-JP" altLang="en-US" dirty="0"/>
              <a:t>　　　平等なら、</a:t>
            </a:r>
            <a:r>
              <a:rPr kumimoji="1" lang="en-US" altLang="ja-JP" dirty="0"/>
              <a:t>3</a:t>
            </a:r>
            <a:r>
              <a:rPr kumimoji="1" lang="ja-JP" altLang="en-US" dirty="0"/>
              <a:t>人とも同じ高さの踏み台　を渡す</a:t>
            </a:r>
            <a:endParaRPr kumimoji="1" lang="en-US" altLang="ja-JP" dirty="0"/>
          </a:p>
          <a:p>
            <a:r>
              <a:rPr kumimoji="1" lang="ja-JP" altLang="en-US" dirty="0"/>
              <a:t>　　　公平なら、背丈の低い人には高い踏み台、背丈の高い人なら低い踏み台　を渡す</a:t>
            </a:r>
            <a:endParaRPr kumimoji="1" lang="en-US" altLang="ja-JP" dirty="0"/>
          </a:p>
          <a:p>
            <a:r>
              <a:rPr kumimoji="1" lang="ja-JP" altLang="en-US" dirty="0"/>
              <a:t>　　公平にすることで、３人みんなが　無理なく塀を超えられる　わけです。　</a:t>
            </a:r>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2</a:t>
            </a:fld>
            <a:endParaRPr lang="ja-JP" altLang="en-US"/>
          </a:p>
        </p:txBody>
      </p:sp>
    </p:spTree>
    <p:extLst>
      <p:ext uri="{BB962C8B-B14F-4D97-AF65-F5344CB8AC3E}">
        <p14:creationId xmlns:p14="http://schemas.microsoft.com/office/powerpoint/2010/main" val="2937426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グループで話し合う前に、参考となる代表的な４つの意見を見てみましょう。</a:t>
            </a:r>
            <a:endParaRPr kumimoji="1" lang="en-US" altLang="ja-JP" dirty="0"/>
          </a:p>
          <a:p>
            <a:endParaRPr kumimoji="1" lang="en-US" altLang="ja-JP" dirty="0"/>
          </a:p>
          <a:p>
            <a:r>
              <a:rPr kumimoji="1" lang="ja-JP" altLang="en-US" dirty="0"/>
              <a:t>　（一つずつ読む）</a:t>
            </a:r>
            <a:endParaRPr kumimoji="1" lang="en-US" altLang="ja-JP" dirty="0"/>
          </a:p>
          <a:p>
            <a:r>
              <a:rPr kumimoji="1" lang="ja-JP" altLang="en-US" dirty="0"/>
              <a:t>　どの意見も否定できない意見だと思います。</a:t>
            </a:r>
            <a:endParaRPr kumimoji="1" lang="en-US" altLang="ja-JP" dirty="0"/>
          </a:p>
          <a:p>
            <a:endParaRPr lang="en-US" altLang="ja-JP" dirty="0"/>
          </a:p>
          <a:p>
            <a:r>
              <a:rPr lang="ja-JP" altLang="en-US" dirty="0"/>
              <a:t>では、誰が市長か決めてください。他の方は、市長と同じように住民から選ばれた議員さんです。　</a:t>
            </a:r>
            <a:endParaRPr lang="en-US" altLang="ja-JP" dirty="0"/>
          </a:p>
          <a:p>
            <a:r>
              <a:rPr lang="ja-JP" altLang="en-US" dirty="0"/>
              <a:t>市長さんは、あとでグループの意見を発表しててください。</a:t>
            </a:r>
            <a:endParaRPr lang="en-US" altLang="ja-JP" dirty="0"/>
          </a:p>
          <a:p>
            <a:r>
              <a:rPr lang="ja-JP" altLang="en-US" dirty="0"/>
              <a:t>グループで意見が決まったら、それぞれの項目に、数字〇〇億円を入れてください。</a:t>
            </a:r>
            <a:endParaRPr lang="en-US" altLang="ja-JP" dirty="0"/>
          </a:p>
          <a:p>
            <a:r>
              <a:rPr lang="ja-JP" altLang="en-US" dirty="0"/>
              <a:t>それでは、〇分間話し合ってみてください。</a:t>
            </a:r>
            <a:endParaRPr lang="en-US" altLang="ja-JP" dirty="0"/>
          </a:p>
          <a:p>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20</a:t>
            </a:fld>
            <a:endParaRPr lang="ja-JP" altLang="en-US"/>
          </a:p>
        </p:txBody>
      </p:sp>
    </p:spTree>
    <p:extLst>
      <p:ext uri="{BB962C8B-B14F-4D97-AF65-F5344CB8AC3E}">
        <p14:creationId xmlns:p14="http://schemas.microsoft.com/office/powerpoint/2010/main" val="1892223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430967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t>（ここで時間を調整してください。省略する場合、下線部のみ説明）</a:t>
            </a:r>
            <a:endParaRPr lang="en-US" altLang="ja-JP" dirty="0"/>
          </a:p>
          <a:p>
            <a:pPr eaLnBrk="1" hangingPunct="1">
              <a:spcBef>
                <a:spcPct val="0"/>
              </a:spcBef>
            </a:pPr>
            <a:r>
              <a:rPr lang="ja-JP" altLang="en-US" dirty="0"/>
              <a:t>〇つのグループに発言いただきましたが、ここも色んな意見が出ました。</a:t>
            </a:r>
            <a:endParaRPr lang="en-US" altLang="ja-JP" dirty="0"/>
          </a:p>
          <a:p>
            <a:pPr eaLnBrk="1" hangingPunct="1">
              <a:spcBef>
                <a:spcPct val="0"/>
              </a:spcBef>
            </a:pPr>
            <a:r>
              <a:rPr lang="ja-JP" altLang="en-US" dirty="0"/>
              <a:t>じゃあ、どうやって決まるのか？</a:t>
            </a:r>
            <a:endParaRPr lang="en-US" altLang="ja-JP" dirty="0"/>
          </a:p>
          <a:p>
            <a:pPr eaLnBrk="1" hangingPunct="1">
              <a:spcBef>
                <a:spcPct val="0"/>
              </a:spcBef>
            </a:pPr>
            <a:r>
              <a:rPr lang="ja-JP" altLang="en-US" dirty="0"/>
              <a:t>　その際、皆さんもお分かりのように、「正しいと言える答え」はありません。</a:t>
            </a:r>
            <a:endParaRPr lang="en-US" altLang="ja-JP" dirty="0"/>
          </a:p>
          <a:p>
            <a:pPr eaLnBrk="1" hangingPunct="1">
              <a:spcBef>
                <a:spcPct val="0"/>
              </a:spcBef>
            </a:pPr>
            <a:r>
              <a:rPr lang="ja-JP" altLang="en-US" dirty="0"/>
              <a:t>　でも、考える際に頭に入れておくべきは、「限りある予算（大事なお金）」だということです。　だから、できる限り無駄が無いようにしたいものです。</a:t>
            </a:r>
            <a:endParaRPr lang="en-US" altLang="ja-JP" dirty="0"/>
          </a:p>
          <a:p>
            <a:pPr eaLnBrk="1" hangingPunct="1">
              <a:spcBef>
                <a:spcPct val="0"/>
              </a:spcBef>
            </a:pPr>
            <a:r>
              <a:rPr lang="ja-JP" altLang="en-US" dirty="0"/>
              <a:t>　でも、人によっては無駄ではないという人もいます。その場合は、限りあるお金を効率的に使うためには、優先順位を決めていくことです。</a:t>
            </a:r>
            <a:endParaRPr lang="en-US" altLang="ja-JP" dirty="0"/>
          </a:p>
          <a:p>
            <a:pPr eaLnBrk="1" hangingPunct="1">
              <a:spcBef>
                <a:spcPct val="0"/>
              </a:spcBef>
            </a:pPr>
            <a:r>
              <a:rPr lang="ja-JP" altLang="en-US" dirty="0"/>
              <a:t>　それぞれのグループでも、項目に金額の多い少ないを付けたのは、優先順位を決めたからです。</a:t>
            </a:r>
            <a:endParaRPr lang="en-US" altLang="ja-JP" dirty="0"/>
          </a:p>
          <a:p>
            <a:pPr eaLnBrk="1" hangingPunct="1">
              <a:spcBef>
                <a:spcPct val="0"/>
              </a:spcBef>
            </a:pPr>
            <a:r>
              <a:rPr lang="ja-JP" altLang="en-US" dirty="0"/>
              <a:t>　</a:t>
            </a:r>
            <a:endParaRPr lang="en-US" altLang="ja-JP" dirty="0"/>
          </a:p>
          <a:p>
            <a:pPr eaLnBrk="1" hangingPunct="1">
              <a:spcBef>
                <a:spcPct val="0"/>
              </a:spcBef>
            </a:pPr>
            <a:r>
              <a:rPr lang="ja-JP" altLang="en-US" dirty="0"/>
              <a:t>　では、現実の話として、日本ではどうしているのでしょう？</a:t>
            </a:r>
            <a:endParaRPr lang="en-US" altLang="ja-JP" dirty="0"/>
          </a:p>
          <a:p>
            <a:pPr eaLnBrk="1" hangingPunct="1">
              <a:spcBef>
                <a:spcPct val="0"/>
              </a:spcBef>
            </a:pPr>
            <a:r>
              <a:rPr lang="ja-JP" altLang="en-US" dirty="0"/>
              <a:t>　スライドの中に、</a:t>
            </a:r>
            <a:r>
              <a:rPr lang="ja-JP" altLang="en-US" u="sng" dirty="0">
                <a:solidFill>
                  <a:srgbClr val="FF0000"/>
                </a:solidFill>
              </a:rPr>
              <a:t>「私たち」という言葉の上に、赤い字で「国民主権」という言葉が書いてあります。</a:t>
            </a:r>
            <a:endParaRPr lang="en-US" altLang="ja-JP" u="sng" dirty="0">
              <a:solidFill>
                <a:srgbClr val="FF0000"/>
              </a:solidFill>
            </a:endParaRPr>
          </a:p>
          <a:p>
            <a:pPr eaLnBrk="1" hangingPunct="1">
              <a:spcBef>
                <a:spcPct val="0"/>
              </a:spcBef>
            </a:pPr>
            <a:r>
              <a:rPr lang="ja-JP" altLang="en-US" u="sng" dirty="0">
                <a:solidFill>
                  <a:srgbClr val="FF0000"/>
                </a:solidFill>
              </a:rPr>
              <a:t>　国民が主権者であるということ、つまり国のあり方を決定する権利は、私たち国民にあるということです。</a:t>
            </a:r>
            <a:endParaRPr lang="en-US" altLang="ja-JP" u="sng" dirty="0">
              <a:solidFill>
                <a:srgbClr val="FF0000"/>
              </a:solidFill>
            </a:endParaRPr>
          </a:p>
          <a:p>
            <a:pPr eaLnBrk="1" hangingPunct="1">
              <a:spcBef>
                <a:spcPct val="0"/>
              </a:spcBef>
            </a:pPr>
            <a:r>
              <a:rPr lang="ja-JP" altLang="en-US" u="sng" dirty="0">
                <a:solidFill>
                  <a:srgbClr val="FF0000"/>
                </a:solidFill>
              </a:rPr>
              <a:t>　日本は、議会制民主主義の国ですから、私たちが選挙で選んだ国会議員が、国民の代表として、国会で話し合って、税の使い道や集め方を決めています。</a:t>
            </a:r>
            <a:endParaRPr lang="en-US" altLang="ja-JP" u="sng" dirty="0">
              <a:solidFill>
                <a:srgbClr val="FF0000"/>
              </a:solidFill>
            </a:endParaRPr>
          </a:p>
          <a:p>
            <a:pPr eaLnBrk="1" hangingPunct="1">
              <a:spcBef>
                <a:spcPct val="0"/>
              </a:spcBef>
            </a:pPr>
            <a:r>
              <a:rPr lang="ja-JP" altLang="en-US" dirty="0"/>
              <a:t>　だから、優先順位が同じ議員さんを「私たち」が選挙で選び、税金を集めて使ってもらうのが、日本の民主的なやり方になるわけです。</a:t>
            </a:r>
            <a:endParaRPr lang="en-US" altLang="ja-JP" dirty="0"/>
          </a:p>
          <a:p>
            <a:pPr eaLnBrk="1" hangingPunct="1">
              <a:spcBef>
                <a:spcPct val="0"/>
              </a:spcBef>
            </a:pPr>
            <a:r>
              <a:rPr lang="ja-JP" altLang="en-US" u="sng" dirty="0"/>
              <a:t>　皆さんも、あと〇年後、</a:t>
            </a:r>
            <a:r>
              <a:rPr lang="en-US" altLang="ja-JP" u="sng" dirty="0"/>
              <a:t>18</a:t>
            </a:r>
            <a:r>
              <a:rPr lang="ja-JP" altLang="en-US" u="sng" dirty="0"/>
              <a:t>歳になれば選挙権が与えられ、国会議員を選ぶ選挙で投票することができるようになり、選挙を通じて、自分の意見を社会に届けることができるようになります。</a:t>
            </a:r>
            <a:endParaRPr lang="en-US" altLang="ja-JP" u="sng" dirty="0"/>
          </a:p>
          <a:p>
            <a:pPr eaLnBrk="1" hangingPunct="1">
              <a:spcBef>
                <a:spcPct val="0"/>
              </a:spcBef>
            </a:pPr>
            <a:r>
              <a:rPr lang="ja-JP" altLang="en-US" u="sng" dirty="0"/>
              <a:t>　勉強にしっかりと取り組み、社会の一員として、また主権者として、積極的に社会に関わり、税金に関する政策について自分の意見を述べる力を身につけてもらえればと思います。</a:t>
            </a:r>
            <a:endParaRPr lang="en-US" altLang="ja-JP" u="sng"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22</a:t>
            </a:fld>
            <a:endParaRPr lang="ja-JP" altLang="en-US"/>
          </a:p>
        </p:txBody>
      </p:sp>
    </p:spTree>
    <p:extLst>
      <p:ext uri="{BB962C8B-B14F-4D97-AF65-F5344CB8AC3E}">
        <p14:creationId xmlns:p14="http://schemas.microsoft.com/office/powerpoint/2010/main" val="869218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ちなみに、日本の税金は約</a:t>
            </a:r>
            <a:r>
              <a:rPr kumimoji="1" lang="en-US" altLang="ja-JP" dirty="0"/>
              <a:t>50</a:t>
            </a:r>
            <a:r>
              <a:rPr kumimoji="1" lang="ja-JP" altLang="en-US" dirty="0"/>
              <a:t>種類あります。それは先ほどお話ししたように、いろんな種類の税金を組み合わせて、できるだけ公平になるようにしているからです。</a:t>
            </a:r>
            <a:endParaRPr kumimoji="1" lang="en-US" altLang="ja-JP" dirty="0"/>
          </a:p>
          <a:p>
            <a:r>
              <a:rPr kumimoji="1" lang="ja-JP" altLang="en-US" dirty="0"/>
              <a:t>　そして、その大半は申告納税制度、つまり納税する人が自分で税金の金額などを計算し、書類を作って、税務署などに申告して納税する仕組みを採っています。</a:t>
            </a:r>
            <a:endParaRPr kumimoji="1" lang="en-US" altLang="ja-JP" dirty="0"/>
          </a:p>
          <a:p>
            <a:r>
              <a:rPr kumimoji="1" lang="ja-JP" altLang="en-US" dirty="0"/>
              <a:t>　しかし、税金の計算は複雑で難しいので、税金の専門家である私たち税理士が、納税者の皆さんのお手伝いをしているんです。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23</a:t>
            </a:fld>
            <a:endParaRPr lang="ja-JP" altLang="en-US"/>
          </a:p>
        </p:txBody>
      </p:sp>
    </p:spTree>
    <p:extLst>
      <p:ext uri="{BB962C8B-B14F-4D97-AF65-F5344CB8AC3E}">
        <p14:creationId xmlns:p14="http://schemas.microsoft.com/office/powerpoint/2010/main" val="4112096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税理士の仕事は、</a:t>
            </a:r>
            <a:endParaRPr kumimoji="1" lang="en-US" altLang="ja-JP" dirty="0"/>
          </a:p>
          <a:p>
            <a:r>
              <a:rPr kumimoji="1" lang="ja-JP" altLang="en-US" dirty="0"/>
              <a:t>　具体的には、税金だけでなく会社の経営や資金などの相談に乗ったり、書類の作成や手続きの代理などの仕事をしています。</a:t>
            </a:r>
            <a:endParaRPr kumimoji="1" lang="en-US" altLang="ja-JP" dirty="0"/>
          </a:p>
          <a:p>
            <a:r>
              <a:rPr kumimoji="1" lang="ja-JP" altLang="en-US" dirty="0"/>
              <a:t>　ということで、税金の専門家として、今日は皆さんと一緒に勉強してきました。</a:t>
            </a:r>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24</a:t>
            </a:fld>
            <a:endParaRPr lang="ja-JP" altLang="en-US"/>
          </a:p>
        </p:txBody>
      </p:sp>
    </p:spTree>
    <p:extLst>
      <p:ext uri="{BB962C8B-B14F-4D97-AF65-F5344CB8AC3E}">
        <p14:creationId xmlns:p14="http://schemas.microsoft.com/office/powerpoint/2010/main" val="1903323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今日は、税金はなぜ必要なの？　から　税金を公平に集める、そして税金を公平に使う　ところまで　皆さんと一緒に勉強してきました。</a:t>
            </a:r>
            <a:endParaRPr kumimoji="1" lang="en-US" altLang="ja-JP" dirty="0"/>
          </a:p>
          <a:p>
            <a:r>
              <a:rPr kumimoji="1" lang="ja-JP" altLang="en-US" dirty="0"/>
              <a:t>　先ほど図で示したように、日本は、「私たち」が主役であり、みんなが公平になるように社会を作り上げていかなければいけません。それが民主主義なのです。</a:t>
            </a:r>
            <a:endParaRPr kumimoji="1" lang="en-US" altLang="ja-JP" dirty="0"/>
          </a:p>
          <a:p>
            <a:r>
              <a:rPr kumimoji="1" lang="ja-JP" altLang="en-US" dirty="0"/>
              <a:t>　皆さんも、これから勉強していって大人になって社会人になっていくわけですが、民主主義とはどういうものか、考えながら成長していってください。</a:t>
            </a:r>
            <a:endParaRPr kumimoji="1" lang="en-US" altLang="ja-JP" dirty="0"/>
          </a:p>
          <a:p>
            <a:r>
              <a:rPr kumimoji="1" lang="ja-JP" altLang="en-US"/>
              <a:t>　これで、租税教室を終わります。</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25</a:t>
            </a:fld>
            <a:endParaRPr lang="ja-JP" altLang="en-US"/>
          </a:p>
        </p:txBody>
      </p:sp>
    </p:spTree>
    <p:extLst>
      <p:ext uri="{BB962C8B-B14F-4D97-AF65-F5344CB8AC3E}">
        <p14:creationId xmlns:p14="http://schemas.microsoft.com/office/powerpoint/2010/main" val="3696619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では、まず最初に　「税金はなぜ必要なのでしょうか？」</a:t>
            </a:r>
            <a:endParaRPr kumimoji="1" lang="en-US" altLang="ja-JP" dirty="0"/>
          </a:p>
          <a:p>
            <a:r>
              <a:rPr kumimoji="1" lang="ja-JP" altLang="en-US" dirty="0"/>
              <a:t>　一緒に考えてみましょう。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3</a:t>
            </a:fld>
            <a:endParaRPr lang="ja-JP" altLang="en-US"/>
          </a:p>
        </p:txBody>
      </p:sp>
    </p:spTree>
    <p:extLst>
      <p:ext uri="{BB962C8B-B14F-4D97-AF65-F5344CB8AC3E}">
        <p14:creationId xmlns:p14="http://schemas.microsoft.com/office/powerpoint/2010/main" val="320315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そこで、クイズです。</a:t>
            </a:r>
            <a:endParaRPr kumimoji="1" lang="en-US" altLang="ja-JP" dirty="0"/>
          </a:p>
          <a:p>
            <a:r>
              <a:rPr kumimoji="1" lang="ja-JP" altLang="en-US" dirty="0"/>
              <a:t>　日本で</a:t>
            </a:r>
            <a:r>
              <a:rPr kumimoji="1" lang="en-US" altLang="ja-JP" dirty="0"/>
              <a:t>1</a:t>
            </a:r>
            <a:r>
              <a:rPr kumimoji="1" lang="ja-JP" altLang="en-US" dirty="0"/>
              <a:t>年間に国民のみなさんから集められている税金は、いくらでしょうか？</a:t>
            </a:r>
            <a:endParaRPr kumimoji="1" lang="en-US" altLang="ja-JP" dirty="0"/>
          </a:p>
          <a:p>
            <a:r>
              <a:rPr kumimoji="1" lang="ja-JP" altLang="en-US" dirty="0"/>
              <a:t>　</a:t>
            </a:r>
            <a:r>
              <a:rPr kumimoji="1" lang="en-US" altLang="ja-JP" dirty="0"/>
              <a:t>3</a:t>
            </a:r>
            <a:r>
              <a:rPr kumimoji="1" lang="ja-JP" altLang="en-US" dirty="0"/>
              <a:t>択です。　自分がこれだ、と思ったところで、手を挙げてください。</a:t>
            </a:r>
            <a:endParaRPr kumimoji="1" lang="en-US" altLang="ja-JP" dirty="0"/>
          </a:p>
          <a:p>
            <a:r>
              <a:rPr kumimoji="1" lang="ja-JP" altLang="en-US" dirty="0"/>
              <a:t>　①　約</a:t>
            </a:r>
            <a:r>
              <a:rPr kumimoji="1" lang="en-US" altLang="ja-JP" dirty="0"/>
              <a:t>8</a:t>
            </a:r>
            <a:r>
              <a:rPr kumimoji="1" lang="ja-JP" altLang="en-US" dirty="0"/>
              <a:t>兆円　と思う人？　　　〇〇人ぐらい</a:t>
            </a:r>
            <a:endParaRPr kumimoji="1" lang="en-US" altLang="ja-JP" dirty="0"/>
          </a:p>
          <a:p>
            <a:r>
              <a:rPr kumimoji="1" lang="ja-JP" altLang="en-US" dirty="0"/>
              <a:t>　②　約</a:t>
            </a:r>
            <a:r>
              <a:rPr kumimoji="1" lang="en-US" altLang="ja-JP" dirty="0"/>
              <a:t>32</a:t>
            </a:r>
            <a:r>
              <a:rPr kumimoji="1" lang="ja-JP" altLang="en-US" dirty="0"/>
              <a:t>兆円　と思う人？　　　〇〇人ぐらい</a:t>
            </a:r>
            <a:endParaRPr kumimoji="1" lang="en-US" altLang="ja-JP" dirty="0"/>
          </a:p>
          <a:p>
            <a:r>
              <a:rPr kumimoji="1" lang="ja-JP" altLang="en-US" dirty="0"/>
              <a:t>　③　約</a:t>
            </a:r>
            <a:r>
              <a:rPr kumimoji="1" lang="en-US" altLang="ja-JP" dirty="0"/>
              <a:t>78</a:t>
            </a:r>
            <a:r>
              <a:rPr kumimoji="1" lang="ja-JP" altLang="en-US" dirty="0"/>
              <a:t>兆円　と思う人？　　　〇〇人ぐらい</a:t>
            </a:r>
            <a:endParaRPr kumimoji="1" lang="en-US" altLang="ja-JP" dirty="0"/>
          </a:p>
          <a:p>
            <a:endParaRPr kumimoji="1" lang="en-US" altLang="ja-JP" dirty="0"/>
          </a:p>
          <a:p>
            <a:r>
              <a:rPr kumimoji="1" lang="ja-JP" altLang="en-US" dirty="0"/>
              <a:t>　答えは、③約</a:t>
            </a:r>
            <a:r>
              <a:rPr kumimoji="1" lang="en-US" altLang="ja-JP" dirty="0"/>
              <a:t>78</a:t>
            </a:r>
            <a:r>
              <a:rPr kumimoji="1" lang="ja-JP" altLang="en-US" dirty="0"/>
              <a:t>兆円　です。</a:t>
            </a:r>
            <a:endParaRPr kumimoji="1" lang="en-US" altLang="ja-JP" dirty="0"/>
          </a:p>
          <a:p>
            <a:r>
              <a:rPr kumimoji="1" lang="ja-JP" altLang="en-US" dirty="0"/>
              <a:t>　どのくらいの金額なのか、その大きさが想像が付きませんよね。　マツダスタジアム、新しくなってから</a:t>
            </a:r>
            <a:r>
              <a:rPr kumimoji="1" lang="en-US" altLang="ja-JP" dirty="0"/>
              <a:t>15</a:t>
            </a:r>
            <a:r>
              <a:rPr kumimoji="1" lang="ja-JP" altLang="en-US" dirty="0"/>
              <a:t>年経ちますが、そのマツダスタジアムの建築費　約</a:t>
            </a:r>
            <a:r>
              <a:rPr kumimoji="1" lang="en-US" altLang="ja-JP" dirty="0"/>
              <a:t>100</a:t>
            </a:r>
            <a:r>
              <a:rPr kumimoji="1" lang="ja-JP" altLang="en-US" dirty="0"/>
              <a:t>億円と言われていますが、</a:t>
            </a:r>
            <a:r>
              <a:rPr kumimoji="1" lang="en-US" altLang="ja-JP" dirty="0"/>
              <a:t>78</a:t>
            </a:r>
            <a:r>
              <a:rPr kumimoji="1" lang="ja-JP" altLang="en-US" dirty="0"/>
              <a:t>兆円あればマツダスタジアムが</a:t>
            </a:r>
            <a:r>
              <a:rPr kumimoji="1" lang="en-US" altLang="ja-JP" dirty="0"/>
              <a:t>7,800</a:t>
            </a:r>
            <a:r>
              <a:rPr kumimoji="1" lang="ja-JP" altLang="en-US" dirty="0"/>
              <a:t>個　造れる金額です。</a:t>
            </a:r>
            <a:endParaRPr kumimoji="1" lang="en-US" altLang="ja-JP" dirty="0"/>
          </a:p>
          <a:p>
            <a:r>
              <a:rPr kumimoji="1" lang="ja-JP" altLang="en-US" dirty="0"/>
              <a:t>　日本には</a:t>
            </a:r>
            <a:r>
              <a:rPr kumimoji="1" lang="en-US" altLang="ja-JP" dirty="0"/>
              <a:t>47</a:t>
            </a:r>
            <a:r>
              <a:rPr kumimoji="1" lang="ja-JP" altLang="en-US" dirty="0"/>
              <a:t>都道府県がありますので、各県に</a:t>
            </a:r>
            <a:r>
              <a:rPr kumimoji="1" lang="en-US" altLang="ja-JP" dirty="0"/>
              <a:t>155</a:t>
            </a:r>
            <a:r>
              <a:rPr kumimoji="1" lang="ja-JP" altLang="en-US" dirty="0"/>
              <a:t>個のマツダスタジアムが作れる、そのくらいの金額になります。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4</a:t>
            </a:fld>
            <a:endParaRPr lang="ja-JP" altLang="en-US"/>
          </a:p>
        </p:txBody>
      </p:sp>
    </p:spTree>
    <p:extLst>
      <p:ext uri="{BB962C8B-B14F-4D97-AF65-F5344CB8AC3E}">
        <p14:creationId xmlns:p14="http://schemas.microsoft.com/office/powerpoint/2010/main" val="265276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では、そもそも税金は必要なのでしょうか？</a:t>
            </a:r>
            <a:endParaRPr kumimoji="1" lang="en-US" altLang="ja-JP" dirty="0"/>
          </a:p>
          <a:p>
            <a:r>
              <a:rPr kumimoji="1" lang="ja-JP" altLang="en-US" dirty="0"/>
              <a:t>　　　数人の生徒さんに聞いてみましょう。</a:t>
            </a:r>
            <a:endParaRPr kumimoji="1" lang="en-US" altLang="ja-JP" dirty="0"/>
          </a:p>
          <a:p>
            <a:r>
              <a:rPr kumimoji="1" lang="ja-JP" altLang="en-US" dirty="0"/>
              <a:t>　　（当てるか、手を挙げて意見を発言してもらう）</a:t>
            </a:r>
            <a:endParaRPr kumimoji="1" lang="en-US" altLang="ja-JP" dirty="0"/>
          </a:p>
          <a:p>
            <a:r>
              <a:rPr kumimoji="1" lang="ja-JP" altLang="en-US" dirty="0"/>
              <a:t>　　（発言した生徒の意見を復唱し、「なるほど、分かる気がしますね」といった肯定のコメントをする）</a:t>
            </a:r>
            <a:endParaRPr kumimoji="1" lang="en-US" altLang="ja-JP" dirty="0"/>
          </a:p>
          <a:p>
            <a:endParaRPr kumimoji="1" lang="en-US" altLang="ja-JP" dirty="0"/>
          </a:p>
          <a:p>
            <a:r>
              <a:rPr kumimoji="1" lang="ja-JP" altLang="en-US" dirty="0"/>
              <a:t>　　この男の子は、「なくても困らないし、使えるお金が増えるから、無い方が良い」と言っていますし、</a:t>
            </a:r>
            <a:endParaRPr kumimoji="1" lang="en-US" altLang="ja-JP" dirty="0"/>
          </a:p>
          <a:p>
            <a:r>
              <a:rPr kumimoji="1" lang="ja-JP" altLang="en-US" dirty="0"/>
              <a:t>　　女の子は、「無かったら、何か困ることがでてくるんじゃやないかなぁ」と心配していますね。</a:t>
            </a:r>
            <a:endParaRPr kumimoji="1" lang="en-US" altLang="ja-JP" dirty="0"/>
          </a:p>
          <a:p>
            <a:endParaRPr kumimoji="1" lang="en-US" altLang="ja-JP" dirty="0"/>
          </a:p>
          <a:p>
            <a:r>
              <a:rPr kumimoji="1" lang="ja-JP" altLang="en-US" dirty="0"/>
              <a:t>　　何に使われているかが分かれば、必要なのかどうかも考えやすいですね。</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5</a:t>
            </a:fld>
            <a:endParaRPr lang="ja-JP" altLang="en-US"/>
          </a:p>
        </p:txBody>
      </p:sp>
    </p:spTree>
    <p:extLst>
      <p:ext uri="{BB962C8B-B14F-4D97-AF65-F5344CB8AC3E}">
        <p14:creationId xmlns:p14="http://schemas.microsoft.com/office/powerpoint/2010/main" val="1210188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税金は、どこに使われているのでしょうか？</a:t>
            </a:r>
            <a:endParaRPr kumimoji="1" lang="en-US" altLang="ja-JP" dirty="0"/>
          </a:p>
          <a:p>
            <a:r>
              <a:rPr kumimoji="1" lang="ja-JP" altLang="en-US" dirty="0"/>
              <a:t>　意外と身近なところでも使われていますね。</a:t>
            </a:r>
            <a:endParaRPr kumimoji="1" lang="en-US" altLang="ja-JP" dirty="0"/>
          </a:p>
          <a:p>
            <a:r>
              <a:rPr kumimoji="1" lang="ja-JP" altLang="en-US" dirty="0"/>
              <a:t>　　道路整備やダム、市民病院や介護、消防署や警察署、そして皆さんの教育や公園にも使われています。</a:t>
            </a:r>
            <a:endParaRPr kumimoji="1" lang="en-US" altLang="ja-JP" dirty="0"/>
          </a:p>
          <a:p>
            <a:r>
              <a:rPr kumimoji="1" lang="ja-JP" altLang="en-US" dirty="0"/>
              <a:t>　実はまだ、ほかにもたくさんあるんです。</a:t>
            </a:r>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6</a:t>
            </a:fld>
            <a:endParaRPr lang="ja-JP" altLang="en-US"/>
          </a:p>
        </p:txBody>
      </p:sp>
    </p:spTree>
    <p:extLst>
      <p:ext uri="{BB962C8B-B14F-4D97-AF65-F5344CB8AC3E}">
        <p14:creationId xmlns:p14="http://schemas.microsoft.com/office/powerpoint/2010/main" val="3238013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では、税金はなぜ必要なのでしょうか？</a:t>
            </a:r>
            <a:endParaRPr kumimoji="1" lang="en-US" altLang="ja-JP" dirty="0"/>
          </a:p>
          <a:p>
            <a:r>
              <a:rPr kumimoji="1" lang="ja-JP" altLang="en-US" dirty="0"/>
              <a:t>　</a:t>
            </a:r>
            <a:endParaRPr kumimoji="1" lang="en-US" altLang="ja-JP" dirty="0"/>
          </a:p>
          <a:p>
            <a:r>
              <a:rPr kumimoji="1" lang="ja-JP" altLang="en-US" dirty="0"/>
              <a:t>　道路整備やダムは「豊かな生活をするために」　</a:t>
            </a:r>
            <a:endParaRPr kumimoji="1" lang="en-US" altLang="ja-JP" dirty="0"/>
          </a:p>
          <a:p>
            <a:r>
              <a:rPr kumimoji="1" lang="ja-JP" altLang="en-US" dirty="0"/>
              <a:t>　市民病院や介護は「健康に生きるために」</a:t>
            </a:r>
            <a:endParaRPr kumimoji="1" lang="en-US" altLang="ja-JP" dirty="0"/>
          </a:p>
          <a:p>
            <a:r>
              <a:rPr kumimoji="1" lang="ja-JP" altLang="en-US" dirty="0"/>
              <a:t>　消防署や警察署は「安心して暮らせるように」</a:t>
            </a:r>
            <a:endParaRPr kumimoji="1" lang="en-US" altLang="ja-JP" dirty="0"/>
          </a:p>
          <a:p>
            <a:r>
              <a:rPr kumimoji="1" lang="ja-JP" altLang="en-US" dirty="0"/>
              <a:t>　教育や公園は「文化的に暮らせるように」</a:t>
            </a:r>
            <a:endParaRPr kumimoji="1" lang="en-US" altLang="ja-JP" dirty="0"/>
          </a:p>
          <a:p>
            <a:endParaRPr kumimoji="1" lang="en-US" altLang="ja-JP" dirty="0"/>
          </a:p>
          <a:p>
            <a:r>
              <a:rPr kumimoji="1" lang="ja-JP" altLang="en-US" dirty="0"/>
              <a:t>　ここに掲げているモノ、どれか</a:t>
            </a:r>
            <a:r>
              <a:rPr kumimoji="1" lang="en-US" altLang="ja-JP" dirty="0"/>
              <a:t>1</a:t>
            </a:r>
            <a:r>
              <a:rPr kumimoji="1" lang="ja-JP" altLang="en-US" dirty="0"/>
              <a:t>つでも無くなると困りますよね。ましてや税金は無しにすると、全部が無くなります。</a:t>
            </a:r>
            <a:endParaRPr kumimoji="1" lang="en-US" altLang="ja-JP" dirty="0"/>
          </a:p>
          <a:p>
            <a:r>
              <a:rPr kumimoji="1" lang="ja-JP" altLang="en-US" dirty="0"/>
              <a:t>　無くなったらどうなるか？　自分のお金で、或いは自分で努力して、それでも足りなければ我慢するしかなくなります。</a:t>
            </a:r>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7</a:t>
            </a:fld>
            <a:endParaRPr lang="ja-JP" altLang="en-US"/>
          </a:p>
        </p:txBody>
      </p:sp>
    </p:spTree>
    <p:extLst>
      <p:ext uri="{BB962C8B-B14F-4D97-AF65-F5344CB8AC3E}">
        <p14:creationId xmlns:p14="http://schemas.microsoft.com/office/powerpoint/2010/main" val="2011439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　その大切な「税金を公平に集めるにはどうしたら良いのでしょうか？」</a:t>
            </a:r>
            <a:endParaRPr kumimoji="1" lang="en-US" altLang="ja-JP" dirty="0"/>
          </a:p>
          <a:p>
            <a:r>
              <a:rPr kumimoji="1" lang="ja-JP" altLang="en-US" dirty="0"/>
              <a:t>　一緒に考えてみましょう。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8</a:t>
            </a:fld>
            <a:endParaRPr lang="ja-JP" altLang="en-US"/>
          </a:p>
        </p:txBody>
      </p:sp>
    </p:spTree>
    <p:extLst>
      <p:ext uri="{BB962C8B-B14F-4D97-AF65-F5344CB8AC3E}">
        <p14:creationId xmlns:p14="http://schemas.microsoft.com/office/powerpoint/2010/main" val="565257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ja-JP" altLang="en-US" dirty="0"/>
              <a:t>　ここで、皆さんグループ（３人）ごとに集まって、３人で考えてみてください。</a:t>
            </a:r>
            <a:endParaRPr lang="en-US" altLang="ja-JP" dirty="0"/>
          </a:p>
          <a:p>
            <a:pPr eaLnBrk="1" hangingPunct="1"/>
            <a:r>
              <a:rPr lang="ja-JP" altLang="en-US" dirty="0"/>
              <a:t>　（注）　</a:t>
            </a:r>
            <a:r>
              <a:rPr lang="en-US" altLang="ja-JP" dirty="0"/>
              <a:t>3</a:t>
            </a:r>
            <a:r>
              <a:rPr lang="ja-JP" altLang="en-US" dirty="0"/>
              <a:t>人を超える場合（例えば</a:t>
            </a:r>
            <a:r>
              <a:rPr lang="en-US" altLang="ja-JP" dirty="0"/>
              <a:t>6</a:t>
            </a:r>
            <a:r>
              <a:rPr lang="ja-JP" altLang="en-US" dirty="0"/>
              <a:t>人）、</a:t>
            </a:r>
            <a:r>
              <a:rPr lang="en-US" altLang="ja-JP" dirty="0"/>
              <a:t>A</a:t>
            </a:r>
            <a:r>
              <a:rPr lang="ja-JP" altLang="en-US" dirty="0"/>
              <a:t>さん役に</a:t>
            </a:r>
            <a:r>
              <a:rPr lang="en-US" altLang="ja-JP" dirty="0"/>
              <a:t>2</a:t>
            </a:r>
            <a:r>
              <a:rPr lang="ja-JP" altLang="en-US" dirty="0"/>
              <a:t>人を当て、同様に</a:t>
            </a:r>
            <a:r>
              <a:rPr lang="en-US" altLang="ja-JP" dirty="0"/>
              <a:t>B</a:t>
            </a:r>
            <a:r>
              <a:rPr lang="ja-JP" altLang="en-US" dirty="0"/>
              <a:t>さん役も</a:t>
            </a:r>
            <a:r>
              <a:rPr lang="en-US" altLang="ja-JP" dirty="0"/>
              <a:t>C</a:t>
            </a:r>
            <a:r>
              <a:rPr lang="ja-JP" altLang="en-US" dirty="0"/>
              <a:t>さん役も</a:t>
            </a:r>
            <a:r>
              <a:rPr lang="en-US" altLang="ja-JP" dirty="0"/>
              <a:t>2</a:t>
            </a:r>
            <a:r>
              <a:rPr lang="ja-JP" altLang="en-US" dirty="0"/>
              <a:t>人に当てる</a:t>
            </a:r>
            <a:endParaRPr lang="en-US" altLang="ja-JP" dirty="0"/>
          </a:p>
          <a:p>
            <a:pPr eaLnBrk="1" hangingPunct="1"/>
            <a:r>
              <a:rPr lang="ja-JP" altLang="en-US" dirty="0"/>
              <a:t>　　　　　　　</a:t>
            </a:r>
            <a:r>
              <a:rPr lang="en-US" altLang="ja-JP" dirty="0"/>
              <a:t>A</a:t>
            </a:r>
            <a:r>
              <a:rPr lang="ja-JP" altLang="en-US" dirty="0"/>
              <a:t>さんが</a:t>
            </a:r>
            <a:r>
              <a:rPr lang="en-US" altLang="ja-JP" dirty="0"/>
              <a:t>2</a:t>
            </a:r>
            <a:r>
              <a:rPr lang="ja-JP" altLang="en-US" dirty="0"/>
              <a:t>人になっても、</a:t>
            </a:r>
            <a:r>
              <a:rPr lang="en-US" altLang="ja-JP" dirty="0"/>
              <a:t>2</a:t>
            </a:r>
            <a:r>
              <a:rPr lang="ja-JP" altLang="en-US" dirty="0"/>
              <a:t>人が違う考えになっても構わない。</a:t>
            </a:r>
            <a:endParaRPr lang="en-US" altLang="ja-JP" dirty="0"/>
          </a:p>
          <a:p>
            <a:pPr eaLnBrk="1" hangingPunct="1"/>
            <a:r>
              <a:rPr lang="ja-JP" altLang="en-US" dirty="0"/>
              <a:t>　（問題文を読む）</a:t>
            </a:r>
            <a:endParaRPr lang="en-US" altLang="ja-JP" dirty="0"/>
          </a:p>
          <a:p>
            <a:pPr eaLnBrk="1" hangingPunct="1"/>
            <a:endParaRPr lang="en-US" altLang="ja-JP" dirty="0"/>
          </a:p>
          <a:p>
            <a:pPr eaLnBrk="1" hangingPunct="1"/>
            <a:r>
              <a:rPr lang="ja-JP" altLang="en-US" dirty="0"/>
              <a:t>　</a:t>
            </a:r>
            <a:r>
              <a:rPr lang="en-US" altLang="ja-JP" dirty="0"/>
              <a:t>300</a:t>
            </a:r>
            <a:r>
              <a:rPr lang="ja-JP" altLang="en-US" dirty="0"/>
              <a:t>万円を用意しないと救急車が動かない事態です。どうしても</a:t>
            </a:r>
            <a:r>
              <a:rPr lang="en-US" altLang="ja-JP" dirty="0"/>
              <a:t>300</a:t>
            </a:r>
            <a:r>
              <a:rPr lang="ja-JP" altLang="en-US" dirty="0"/>
              <a:t>万円が必要です。</a:t>
            </a:r>
            <a:endParaRPr lang="en-US" altLang="ja-JP" dirty="0"/>
          </a:p>
          <a:p>
            <a:pPr eaLnBrk="1" hangingPunct="1"/>
            <a:r>
              <a:rPr lang="ja-JP" altLang="en-US" dirty="0"/>
              <a:t>　３人が、それぞれ</a:t>
            </a:r>
            <a:r>
              <a:rPr lang="en-US" altLang="ja-JP" dirty="0"/>
              <a:t>A</a:t>
            </a:r>
            <a:r>
              <a:rPr lang="ja-JP" altLang="en-US" dirty="0"/>
              <a:t>さん、</a:t>
            </a:r>
            <a:r>
              <a:rPr lang="en-US" altLang="ja-JP" dirty="0"/>
              <a:t>B</a:t>
            </a:r>
            <a:r>
              <a:rPr lang="ja-JP" altLang="en-US" dirty="0"/>
              <a:t>さん、</a:t>
            </a:r>
            <a:r>
              <a:rPr lang="en-US" altLang="ja-JP" dirty="0"/>
              <a:t>C</a:t>
            </a:r>
            <a:r>
              <a:rPr lang="ja-JP" altLang="en-US" dirty="0"/>
              <a:t>さんに成り切って、その立場で意見を出し合ってみてください。</a:t>
            </a:r>
          </a:p>
        </p:txBody>
      </p:sp>
    </p:spTree>
    <p:extLst>
      <p:ext uri="{BB962C8B-B14F-4D97-AF65-F5344CB8AC3E}">
        <p14:creationId xmlns:p14="http://schemas.microsoft.com/office/powerpoint/2010/main" val="744709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C23CB59-CA7B-4AAE-8C7C-71ED0BCD5BC1}" type="datetimeFigureOut">
              <a:rPr lang="ja-JP" altLang="en-US"/>
              <a:pPr>
                <a:defRPr/>
              </a:pPr>
              <a:t>2025/6/26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76646C1-970C-46AD-8E1C-E1ACE120016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A6188A-C556-425F-BC77-F10DC1073A82}" type="datetimeFigureOut">
              <a:rPr lang="ja-JP" altLang="en-US"/>
              <a:pPr>
                <a:defRPr/>
              </a:pPr>
              <a:t>2025/6/26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19AADE9-9541-4C09-A669-8E491998EB65}"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D8BC5D0-E749-43F6-B7E2-D5CD7DC0A4D0}" type="datetimeFigureOut">
              <a:rPr lang="ja-JP" altLang="en-US"/>
              <a:pPr>
                <a:defRPr/>
              </a:pPr>
              <a:t>2025/6/26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5DD302-3F3A-4AF6-885D-2F117FF7CFC5}"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C23CB59-CA7B-4AAE-8C7C-71ED0BCD5BC1}" type="datetimeFigureOut">
              <a:rPr lang="ja-JP" altLang="en-US"/>
              <a:pPr>
                <a:defRPr/>
              </a:pPr>
              <a:t>2025/6/26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76646C1-970C-46AD-8E1C-E1ACE120016E}" type="slidenum">
              <a:rPr lang="ja-JP" altLang="en-US"/>
              <a:pPr>
                <a:defRPr/>
              </a:pPr>
              <a:t>‹#›</a:t>
            </a:fld>
            <a:endParaRPr lang="ja-JP" altLang="en-US"/>
          </a:p>
        </p:txBody>
      </p:sp>
    </p:spTree>
    <p:extLst>
      <p:ext uri="{BB962C8B-B14F-4D97-AF65-F5344CB8AC3E}">
        <p14:creationId xmlns:p14="http://schemas.microsoft.com/office/powerpoint/2010/main" val="293167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79C3D51-DA02-4672-9294-6502CA2C5EA7}" type="datetimeFigureOut">
              <a:rPr lang="ja-JP" altLang="en-US"/>
              <a:pPr>
                <a:defRPr/>
              </a:pPr>
              <a:t>2025/6/26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2FBC0F-F7D9-4B49-BFA3-59CB92D299F8}" type="slidenum">
              <a:rPr lang="ja-JP" altLang="en-US"/>
              <a:pPr>
                <a:defRPr/>
              </a:pPr>
              <a:t>‹#›</a:t>
            </a:fld>
            <a:endParaRPr lang="ja-JP" altLang="en-US"/>
          </a:p>
        </p:txBody>
      </p:sp>
    </p:spTree>
    <p:extLst>
      <p:ext uri="{BB962C8B-B14F-4D97-AF65-F5344CB8AC3E}">
        <p14:creationId xmlns:p14="http://schemas.microsoft.com/office/powerpoint/2010/main" val="1202919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F938858-1928-4F52-B152-422B94AA3955}" type="datetimeFigureOut">
              <a:rPr lang="ja-JP" altLang="en-US"/>
              <a:pPr>
                <a:defRPr/>
              </a:pPr>
              <a:t>2025/6/26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EB1904-C29F-40E6-8280-484D72D16C27}" type="slidenum">
              <a:rPr lang="ja-JP" altLang="en-US"/>
              <a:pPr>
                <a:defRPr/>
              </a:pPr>
              <a:t>‹#›</a:t>
            </a:fld>
            <a:endParaRPr lang="ja-JP" altLang="en-US"/>
          </a:p>
        </p:txBody>
      </p:sp>
    </p:spTree>
    <p:extLst>
      <p:ext uri="{BB962C8B-B14F-4D97-AF65-F5344CB8AC3E}">
        <p14:creationId xmlns:p14="http://schemas.microsoft.com/office/powerpoint/2010/main" val="2295419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E4CCEC3-E057-4F61-85A3-9A5A8B459B6C}" type="datetimeFigureOut">
              <a:rPr lang="ja-JP" altLang="en-US"/>
              <a:pPr>
                <a:defRPr/>
              </a:pPr>
              <a:t>2025/6/26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3588D3A-7F90-4A8C-95CD-59F33237BECF}" type="slidenum">
              <a:rPr lang="ja-JP" altLang="en-US"/>
              <a:pPr>
                <a:defRPr/>
              </a:pPr>
              <a:t>‹#›</a:t>
            </a:fld>
            <a:endParaRPr lang="ja-JP" altLang="en-US"/>
          </a:p>
        </p:txBody>
      </p:sp>
    </p:spTree>
    <p:extLst>
      <p:ext uri="{BB962C8B-B14F-4D97-AF65-F5344CB8AC3E}">
        <p14:creationId xmlns:p14="http://schemas.microsoft.com/office/powerpoint/2010/main" val="1878119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5786548-072B-4221-860D-32C25C9B459F}" type="datetimeFigureOut">
              <a:rPr lang="ja-JP" altLang="en-US"/>
              <a:pPr>
                <a:defRPr/>
              </a:pPr>
              <a:t>2025/6/26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F8C9070-7F12-4109-B079-E93C36E612CE}" type="slidenum">
              <a:rPr lang="ja-JP" altLang="en-US"/>
              <a:pPr>
                <a:defRPr/>
              </a:pPr>
              <a:t>‹#›</a:t>
            </a:fld>
            <a:endParaRPr lang="ja-JP" altLang="en-US"/>
          </a:p>
        </p:txBody>
      </p:sp>
    </p:spTree>
    <p:extLst>
      <p:ext uri="{BB962C8B-B14F-4D97-AF65-F5344CB8AC3E}">
        <p14:creationId xmlns:p14="http://schemas.microsoft.com/office/powerpoint/2010/main" val="3040065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2875530-0D0E-4627-A8F9-78396C80D80C}" type="datetimeFigureOut">
              <a:rPr lang="ja-JP" altLang="en-US"/>
              <a:pPr>
                <a:defRPr/>
              </a:pPr>
              <a:t>2025/6/26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07B74B2-A7DF-4D33-980D-7BA34BBD1C69}" type="slidenum">
              <a:rPr lang="ja-JP" altLang="en-US"/>
              <a:pPr>
                <a:defRPr/>
              </a:pPr>
              <a:t>‹#›</a:t>
            </a:fld>
            <a:endParaRPr lang="ja-JP" altLang="en-US"/>
          </a:p>
        </p:txBody>
      </p:sp>
    </p:spTree>
    <p:extLst>
      <p:ext uri="{BB962C8B-B14F-4D97-AF65-F5344CB8AC3E}">
        <p14:creationId xmlns:p14="http://schemas.microsoft.com/office/powerpoint/2010/main" val="651088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CE8B011-AA27-4404-9B36-E70503431DB2}" type="datetimeFigureOut">
              <a:rPr lang="ja-JP" altLang="en-US"/>
              <a:pPr>
                <a:defRPr/>
              </a:pPr>
              <a:t>2025/6/26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1105BC6-9D8B-4CE5-8127-09514BAA41F2}" type="slidenum">
              <a:rPr lang="ja-JP" altLang="en-US"/>
              <a:pPr>
                <a:defRPr/>
              </a:pPr>
              <a:t>‹#›</a:t>
            </a:fld>
            <a:endParaRPr lang="ja-JP" altLang="en-US"/>
          </a:p>
        </p:txBody>
      </p:sp>
    </p:spTree>
    <p:extLst>
      <p:ext uri="{BB962C8B-B14F-4D97-AF65-F5344CB8AC3E}">
        <p14:creationId xmlns:p14="http://schemas.microsoft.com/office/powerpoint/2010/main" val="406644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E3924FE-7C95-48C6-81D8-2DB541C73E37}" type="datetimeFigureOut">
              <a:rPr lang="ja-JP" altLang="en-US"/>
              <a:pPr>
                <a:defRPr/>
              </a:pPr>
              <a:t>2025/6/26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67C49-B632-4D6D-9C81-C50D76C3EB38}" type="slidenum">
              <a:rPr lang="ja-JP" altLang="en-US"/>
              <a:pPr>
                <a:defRPr/>
              </a:pPr>
              <a:t>‹#›</a:t>
            </a:fld>
            <a:endParaRPr lang="ja-JP" altLang="en-US"/>
          </a:p>
        </p:txBody>
      </p:sp>
    </p:spTree>
    <p:extLst>
      <p:ext uri="{BB962C8B-B14F-4D97-AF65-F5344CB8AC3E}">
        <p14:creationId xmlns:p14="http://schemas.microsoft.com/office/powerpoint/2010/main" val="97883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79C3D51-DA02-4672-9294-6502CA2C5EA7}" type="datetimeFigureOut">
              <a:rPr lang="ja-JP" altLang="en-US"/>
              <a:pPr>
                <a:defRPr/>
              </a:pPr>
              <a:t>2025/6/26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2FBC0F-F7D9-4B49-BFA3-59CB92D299F8}"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2F928A0-C025-4EAF-A85F-444F2DE31398}" type="datetimeFigureOut">
              <a:rPr lang="ja-JP" altLang="en-US"/>
              <a:pPr>
                <a:defRPr/>
              </a:pPr>
              <a:t>2025/6/26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8FBD9EE-0C0D-451F-BDBD-4D8E577D8EE9}" type="slidenum">
              <a:rPr lang="ja-JP" altLang="en-US"/>
              <a:pPr>
                <a:defRPr/>
              </a:pPr>
              <a:t>‹#›</a:t>
            </a:fld>
            <a:endParaRPr lang="ja-JP" altLang="en-US"/>
          </a:p>
        </p:txBody>
      </p:sp>
    </p:spTree>
    <p:extLst>
      <p:ext uri="{BB962C8B-B14F-4D97-AF65-F5344CB8AC3E}">
        <p14:creationId xmlns:p14="http://schemas.microsoft.com/office/powerpoint/2010/main" val="1480270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A6188A-C556-425F-BC77-F10DC1073A82}" type="datetimeFigureOut">
              <a:rPr lang="ja-JP" altLang="en-US"/>
              <a:pPr>
                <a:defRPr/>
              </a:pPr>
              <a:t>2025/6/26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19AADE9-9541-4C09-A669-8E491998EB65}" type="slidenum">
              <a:rPr lang="ja-JP" altLang="en-US"/>
              <a:pPr>
                <a:defRPr/>
              </a:pPr>
              <a:t>‹#›</a:t>
            </a:fld>
            <a:endParaRPr lang="ja-JP" altLang="en-US"/>
          </a:p>
        </p:txBody>
      </p:sp>
    </p:spTree>
    <p:extLst>
      <p:ext uri="{BB962C8B-B14F-4D97-AF65-F5344CB8AC3E}">
        <p14:creationId xmlns:p14="http://schemas.microsoft.com/office/powerpoint/2010/main" val="2124298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D8BC5D0-E749-43F6-B7E2-D5CD7DC0A4D0}" type="datetimeFigureOut">
              <a:rPr lang="ja-JP" altLang="en-US"/>
              <a:pPr>
                <a:defRPr/>
              </a:pPr>
              <a:t>2025/6/26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5DD302-3F3A-4AF6-885D-2F117FF7CFC5}" type="slidenum">
              <a:rPr lang="ja-JP" altLang="en-US"/>
              <a:pPr>
                <a:defRPr/>
              </a:pPr>
              <a:t>‹#›</a:t>
            </a:fld>
            <a:endParaRPr lang="ja-JP" altLang="en-US"/>
          </a:p>
        </p:txBody>
      </p:sp>
    </p:spTree>
    <p:extLst>
      <p:ext uri="{BB962C8B-B14F-4D97-AF65-F5344CB8AC3E}">
        <p14:creationId xmlns:p14="http://schemas.microsoft.com/office/powerpoint/2010/main" val="289061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2025/6/26</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4083849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2025/6/26</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936130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E7ECED"/>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2025/6/26</a:t>
            </a:fld>
            <a:endParaRPr kumimoji="1" lang="ja-JP" altLang="en-US" sz="900" b="0" i="0" u="none" strike="noStrike" kern="1200" cap="none" spc="0" normalizeH="0" baseline="0" noProof="0">
              <a:ln>
                <a:noFill/>
              </a:ln>
              <a:solidFill>
                <a:srgbClr val="E7ECED"/>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E7ECED"/>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91256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2025/6/26</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034689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2025/6/26</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206812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2025/6/26</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57465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2025/6/26</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16214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F938858-1928-4F52-B152-422B94AA3955}" type="datetimeFigureOut">
              <a:rPr lang="ja-JP" altLang="en-US"/>
              <a:pPr>
                <a:defRPr/>
              </a:pPr>
              <a:t>2025/6/26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EB1904-C29F-40E6-8280-484D72D16C27}"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2025/6/26</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807164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2025/6/26</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140341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2025/6/26</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2178125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2025/6/26</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Tree>
    <p:extLst>
      <p:ext uri="{BB962C8B-B14F-4D97-AF65-F5344CB8AC3E}">
        <p14:creationId xmlns:p14="http://schemas.microsoft.com/office/powerpoint/2010/main" val="28006735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2025/6/26</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1445635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2025/6/26</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Tree>
    <p:extLst>
      <p:ext uri="{BB962C8B-B14F-4D97-AF65-F5344CB8AC3E}">
        <p14:creationId xmlns:p14="http://schemas.microsoft.com/office/powerpoint/2010/main" val="201643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2025/6/26</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3616668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2025/6/26</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303011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2025/6/26</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524831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E4CCEC3-E057-4F61-85A3-9A5A8B459B6C}" type="datetimeFigureOut">
              <a:rPr lang="ja-JP" altLang="en-US"/>
              <a:pPr>
                <a:defRPr/>
              </a:pPr>
              <a:t>2025/6/26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3588D3A-7F90-4A8C-95CD-59F33237BECF}"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5786548-072B-4221-860D-32C25C9B459F}" type="datetimeFigureOut">
              <a:rPr lang="ja-JP" altLang="en-US"/>
              <a:pPr>
                <a:defRPr/>
              </a:pPr>
              <a:t>2025/6/26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F8C9070-7F12-4109-B079-E93C36E612CE}"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2875530-0D0E-4627-A8F9-78396C80D80C}" type="datetimeFigureOut">
              <a:rPr lang="ja-JP" altLang="en-US"/>
              <a:pPr>
                <a:defRPr/>
              </a:pPr>
              <a:t>2025/6/26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07B74B2-A7DF-4D33-980D-7BA34BBD1C69}"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CE8B011-AA27-4404-9B36-E70503431DB2}" type="datetimeFigureOut">
              <a:rPr lang="ja-JP" altLang="en-US"/>
              <a:pPr>
                <a:defRPr/>
              </a:pPr>
              <a:t>2025/6/26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1105BC6-9D8B-4CE5-8127-09514BAA41F2}"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E3924FE-7C95-48C6-81D8-2DB541C73E37}" type="datetimeFigureOut">
              <a:rPr lang="ja-JP" altLang="en-US"/>
              <a:pPr>
                <a:defRPr/>
              </a:pPr>
              <a:t>2025/6/26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67C49-B632-4D6D-9C81-C50D76C3EB38}"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2F928A0-C025-4EAF-A85F-444F2DE31398}" type="datetimeFigureOut">
              <a:rPr lang="ja-JP" altLang="en-US"/>
              <a:pPr>
                <a:defRPr/>
              </a:pPr>
              <a:t>2025/6/26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8FBD9EE-0C0D-451F-BDBD-4D8E577D8EE9}"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103590D5-1D7A-4B0C-8941-8E21B37965B9}" type="datetimeFigureOut">
              <a:rPr lang="ja-JP" altLang="en-US"/>
              <a:pPr>
                <a:defRPr/>
              </a:pPr>
              <a:t>2025/6/26</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5FFE354A-4E69-4D5B-9EBE-8C33D2B6640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103590D5-1D7A-4B0C-8941-8E21B37965B9}" type="datetimeFigureOut">
              <a:rPr lang="ja-JP" altLang="en-US"/>
              <a:pPr>
                <a:defRPr/>
              </a:pPr>
              <a:t>2025/6/26</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5FFE354A-4E69-4D5B-9EBE-8C33D2B6640A}" type="slidenum">
              <a:rPr lang="ja-JP" altLang="en-US"/>
              <a:pPr>
                <a:defRPr/>
              </a:pPr>
              <a:t>‹#›</a:t>
            </a:fld>
            <a:endParaRPr lang="ja-JP" altLang="en-US"/>
          </a:p>
        </p:txBody>
      </p:sp>
    </p:spTree>
    <p:extLst>
      <p:ext uri="{BB962C8B-B14F-4D97-AF65-F5344CB8AC3E}">
        <p14:creationId xmlns:p14="http://schemas.microsoft.com/office/powerpoint/2010/main" val="93250650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3590D5-1D7A-4B0C-8941-8E21B37965B9}" type="datetimeFigureOut">
              <a:rPr kumimoji="1" lang="ja-JP" altLang="en-US" sz="900" b="0" i="0" u="none" strike="noStrike" kern="1200" cap="none" spc="0" normalizeH="0" baseline="0" noProof="0" smtClean="0">
                <a:ln>
                  <a:noFill/>
                </a:ln>
                <a:solidFill>
                  <a:prstClr val="black">
                    <a:lumMod val="50000"/>
                    <a:lumOff val="50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2025/6/26</a:t>
            </a:fld>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FE354A-4E69-4D5B-9EBE-8C33D2B6640A}"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94057825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2.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03648" y="1484784"/>
            <a:ext cx="6172200" cy="2736304"/>
          </a:xfrm>
        </p:spPr>
        <p:txBody>
          <a:bodyPr>
            <a:normAutofit/>
          </a:bodyPr>
          <a:lstStyle/>
          <a:p>
            <a:pPr algn="l"/>
            <a:r>
              <a:rPr kumimoji="1" lang="ja-JP" altLang="en-US" sz="1800" dirty="0"/>
              <a:t> </a:t>
            </a:r>
            <a:r>
              <a:rPr kumimoji="1" lang="ja-JP" altLang="en-US" sz="1800" b="0" dirty="0">
                <a:solidFill>
                  <a:schemeClr val="accent1">
                    <a:lumMod val="50000"/>
                  </a:schemeClr>
                </a:solidFill>
                <a:latin typeface="HGSｺﾞｼｯｸM" panose="020B0600000000000000" pitchFamily="50" charset="-128"/>
                <a:ea typeface="HGSｺﾞｼｯｸM" panose="020B0600000000000000" pitchFamily="50" charset="-128"/>
              </a:rPr>
              <a:t>ぜ い り し</a:t>
            </a:r>
            <a:br>
              <a:rPr kumimoji="1" lang="en-US" altLang="ja-JP" dirty="0"/>
            </a:br>
            <a:r>
              <a:rPr kumimoji="1" lang="ja-JP" altLang="en-US" sz="3600" dirty="0">
                <a:solidFill>
                  <a:srgbClr val="0070C0"/>
                </a:solidFill>
                <a:latin typeface="HGSｺﾞｼｯｸE" panose="020B0900000000000000" pitchFamily="50" charset="-128"/>
                <a:ea typeface="HGSｺﾞｼｯｸE" panose="020B0900000000000000" pitchFamily="50" charset="-128"/>
              </a:rPr>
              <a:t>税理士による</a:t>
            </a:r>
            <a:br>
              <a:rPr kumimoji="1" lang="en-US" altLang="ja-JP" dirty="0">
                <a:solidFill>
                  <a:srgbClr val="0070C0"/>
                </a:solidFill>
                <a:latin typeface="HGSｺﾞｼｯｸE" panose="020B0900000000000000" pitchFamily="50" charset="-128"/>
                <a:ea typeface="HGSｺﾞｼｯｸE" panose="020B0900000000000000" pitchFamily="50" charset="-128"/>
              </a:rPr>
            </a:br>
            <a:r>
              <a:rPr kumimoji="1" lang="ja-JP" altLang="en-US" dirty="0">
                <a:solidFill>
                  <a:srgbClr val="0070C0"/>
                </a:solidFill>
                <a:latin typeface="HGSｺﾞｼｯｸE" panose="020B0900000000000000" pitchFamily="50" charset="-128"/>
                <a:ea typeface="HGSｺﾞｼｯｸE" panose="020B0900000000000000" pitchFamily="50" charset="-128"/>
              </a:rPr>
              <a:t>　</a:t>
            </a:r>
            <a:r>
              <a:rPr kumimoji="1" lang="ja-JP" altLang="en-US" sz="9600" dirty="0">
                <a:solidFill>
                  <a:srgbClr val="0070C0"/>
                </a:solidFill>
                <a:latin typeface="HGSｺﾞｼｯｸE" panose="020B0900000000000000" pitchFamily="50" charset="-128"/>
                <a:ea typeface="HGSｺﾞｼｯｸE" panose="020B0900000000000000" pitchFamily="50" charset="-128"/>
              </a:rPr>
              <a:t>租税教室</a:t>
            </a:r>
            <a:r>
              <a:rPr kumimoji="1" lang="ja-JP" altLang="en-US" sz="9600" dirty="0"/>
              <a:t>　</a:t>
            </a:r>
            <a:endParaRPr kumimoji="1" lang="ja-JP" altLang="en-US" dirty="0"/>
          </a:p>
        </p:txBody>
      </p:sp>
      <p:pic>
        <p:nvPicPr>
          <p:cNvPr id="4" name="Picture 7" descr="C:\Users\takahashi\Desktop\図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945" y="101948"/>
            <a:ext cx="1649211" cy="450022"/>
          </a:xfrm>
          <a:prstGeom prst="rect">
            <a:avLst/>
          </a:prstGeom>
          <a:gradFill flip="none" rotWithShape="1">
            <a:gsLst>
              <a:gs pos="6000">
                <a:schemeClr val="accent1">
                  <a:lumMod val="5000"/>
                  <a:lumOff val="95000"/>
                  <a:alpha val="56000"/>
                </a:schemeClr>
              </a:gs>
              <a:gs pos="54000">
                <a:schemeClr val="accent1">
                  <a:lumMod val="45000"/>
                  <a:lumOff val="55000"/>
                  <a:alpha val="72000"/>
                </a:schemeClr>
              </a:gs>
              <a:gs pos="62000">
                <a:schemeClr val="accent1">
                  <a:lumMod val="45000"/>
                  <a:lumOff val="55000"/>
                  <a:alpha val="72000"/>
                </a:schemeClr>
              </a:gs>
              <a:gs pos="93000">
                <a:schemeClr val="accent1">
                  <a:lumMod val="30000"/>
                  <a:lumOff val="70000"/>
                  <a:alpha val="0"/>
                </a:schemeClr>
              </a:gs>
            </a:gsLst>
            <a:lin ang="8400000" scaled="0"/>
            <a:tileRect/>
          </a:gradFill>
        </p:spPr>
      </p:pic>
      <p:sp>
        <p:nvSpPr>
          <p:cNvPr id="6" name="テキスト ボックス 5"/>
          <p:cNvSpPr txBox="1"/>
          <p:nvPr/>
        </p:nvSpPr>
        <p:spPr>
          <a:xfrm>
            <a:off x="2896314" y="5107445"/>
            <a:ext cx="3014291" cy="584775"/>
          </a:xfrm>
          <a:prstGeom prst="rect">
            <a:avLst/>
          </a:prstGeom>
          <a:noFill/>
        </p:spPr>
        <p:txBody>
          <a:bodyPr wrap="square">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中国税理士会</a:t>
            </a:r>
          </a:p>
        </p:txBody>
      </p:sp>
      <p:pic>
        <p:nvPicPr>
          <p:cNvPr id="7" name="Picture 23" descr="税理士バッジ（透明）サイズ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5483" y="5013176"/>
            <a:ext cx="782341" cy="77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95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テキスト ボックス 6"/>
          <p:cNvSpPr txBox="1">
            <a:spLocks noChangeArrowheads="1"/>
          </p:cNvSpPr>
          <p:nvPr/>
        </p:nvSpPr>
        <p:spPr bwMode="auto">
          <a:xfrm>
            <a:off x="636707" y="1493561"/>
            <a:ext cx="7020015" cy="3421449"/>
          </a:xfrm>
          <a:prstGeom prst="rect">
            <a:avLst/>
          </a:prstGeom>
          <a:noFill/>
          <a:ln w="9525">
            <a:noFill/>
            <a:miter lim="800000"/>
            <a:headEnd/>
            <a:tailEnd/>
          </a:ln>
        </p:spPr>
        <p:txBody>
          <a:bodyPr wrap="square">
            <a:spAutoFit/>
          </a:bodyPr>
          <a:lstStyle/>
          <a:p>
            <a:pPr>
              <a:lnSpc>
                <a:spcPts val="3300"/>
              </a:lnSpc>
            </a:pPr>
            <a:r>
              <a:rPr lang="ja-JP" altLang="en-US" sz="2800" b="1" dirty="0">
                <a:latin typeface="HG丸ｺﾞｼｯｸM-PRO" panose="020F0600000000000000" pitchFamily="50" charset="-128"/>
                <a:ea typeface="HG丸ｺﾞｼｯｸM-PRO" panose="020F0600000000000000" pitchFamily="50" charset="-128"/>
              </a:rPr>
              <a:t>どうやったら、</a:t>
            </a:r>
            <a:r>
              <a:rPr lang="en-US" altLang="ja-JP" sz="2800" b="1" dirty="0">
                <a:latin typeface="HG丸ｺﾞｼｯｸM-PRO" panose="020F0600000000000000" pitchFamily="50" charset="-128"/>
                <a:ea typeface="HG丸ｺﾞｼｯｸM-PRO" panose="020F0600000000000000" pitchFamily="50" charset="-128"/>
              </a:rPr>
              <a:t>3</a:t>
            </a:r>
            <a:r>
              <a:rPr lang="ja-JP" altLang="en-US" sz="2800" b="1" dirty="0">
                <a:latin typeface="HG丸ｺﾞｼｯｸM-PRO" panose="020F0600000000000000" pitchFamily="50" charset="-128"/>
                <a:ea typeface="HG丸ｺﾞｼｯｸM-PRO" panose="020F0600000000000000" pitchFamily="50" charset="-128"/>
              </a:rPr>
              <a:t>人が合意できるかな？</a:t>
            </a:r>
            <a:endParaRPr lang="en-US" altLang="ja-JP" sz="2800" b="1"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・みんなから同じ金額？</a:t>
            </a: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・多く持ってる人が全額負担？</a:t>
            </a: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・みんなから同じ率で？</a:t>
            </a: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・負担能力に応じて？</a:t>
            </a:r>
          </a:p>
          <a:p>
            <a:endParaRPr lang="ja-JP" altLang="en-US" dirty="0">
              <a:latin typeface="HG丸ｺﾞｼｯｸM-PRO" panose="020F0600000000000000" pitchFamily="50" charset="-128"/>
              <a:ea typeface="HG丸ｺﾞｼｯｸM-PRO" panose="020F0600000000000000" pitchFamily="50" charset="-128"/>
            </a:endParaRPr>
          </a:p>
        </p:txBody>
      </p:sp>
      <p:sp>
        <p:nvSpPr>
          <p:cNvPr id="8"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公平に集めるって？</a:t>
            </a:r>
          </a:p>
        </p:txBody>
      </p:sp>
      <p:grpSp>
        <p:nvGrpSpPr>
          <p:cNvPr id="4" name="グループ化 3"/>
          <p:cNvGrpSpPr/>
          <p:nvPr/>
        </p:nvGrpSpPr>
        <p:grpSpPr>
          <a:xfrm>
            <a:off x="1100831" y="5538788"/>
            <a:ext cx="4623694" cy="668365"/>
            <a:chOff x="1100831" y="5538788"/>
            <a:chExt cx="4623694" cy="668365"/>
          </a:xfrm>
        </p:grpSpPr>
        <p:sp>
          <p:nvSpPr>
            <p:cNvPr id="14342" name="テキスト ボックス 7"/>
            <p:cNvSpPr txBox="1">
              <a:spLocks noChangeArrowheads="1"/>
            </p:cNvSpPr>
            <p:nvPr/>
          </p:nvSpPr>
          <p:spPr bwMode="auto">
            <a:xfrm>
              <a:off x="1100831" y="5538788"/>
              <a:ext cx="4623694" cy="646331"/>
            </a:xfrm>
            <a:prstGeom prst="rect">
              <a:avLst/>
            </a:prstGeom>
            <a:noFill/>
            <a:ln w="9525">
              <a:noFill/>
              <a:miter lim="800000"/>
              <a:headEnd/>
              <a:tailEnd/>
            </a:ln>
          </p:spPr>
          <p:txBody>
            <a:bodyPr wrap="square">
              <a:spAutoFit/>
            </a:bodyPr>
            <a:lstStyle/>
            <a:p>
              <a:r>
                <a:rPr lang="ja-JP" altLang="en-US" sz="3600" b="1" dirty="0">
                  <a:latin typeface="HG丸ｺﾞｼｯｸM-PRO" panose="020F0600000000000000" pitchFamily="50" charset="-128"/>
                  <a:ea typeface="HG丸ｺﾞｼｯｸM-PRO" panose="020F0600000000000000" pitchFamily="50" charset="-128"/>
                </a:rPr>
                <a:t>どうしたらいいの？</a:t>
              </a:r>
            </a:p>
          </p:txBody>
        </p:sp>
        <p:sp>
          <p:nvSpPr>
            <p:cNvPr id="11" name="角丸四角形 10"/>
            <p:cNvSpPr/>
            <p:nvPr/>
          </p:nvSpPr>
          <p:spPr>
            <a:xfrm>
              <a:off x="1166933" y="6063153"/>
              <a:ext cx="4236598" cy="144000"/>
            </a:xfrm>
            <a:prstGeom prst="roundRect">
              <a:avLst>
                <a:gd name="adj" fmla="val 49066"/>
              </a:avLst>
            </a:prstGeom>
            <a:solidFill>
              <a:srgbClr val="0070C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角丸四角形吹き出し 2"/>
          <p:cNvSpPr/>
          <p:nvPr/>
        </p:nvSpPr>
        <p:spPr>
          <a:xfrm>
            <a:off x="493487" y="1355074"/>
            <a:ext cx="7042050" cy="3349129"/>
          </a:xfrm>
          <a:prstGeom prst="wedgeRoundRectCallout">
            <a:avLst>
              <a:gd name="adj1" fmla="val -182"/>
              <a:gd name="adj2" fmla="val 59211"/>
              <a:gd name="adj3" fmla="val 16667"/>
            </a:avLst>
          </a:prstGeom>
          <a:noFill/>
          <a:ln w="317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oa-serv1\public\業務３課\04租税教育推進部\07テキスト・副読本等\01租税教育講義用テキスト\2019年度版\girl_ques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237" y="2692915"/>
            <a:ext cx="3965269" cy="423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46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4340">
                                            <p:txEl>
                                              <p:pRg st="0" end="0"/>
                                            </p:txEl>
                                          </p:spTgt>
                                        </p:tgtEl>
                                        <p:attrNameLst>
                                          <p:attrName>style.visibility</p:attrName>
                                        </p:attrNameLst>
                                      </p:cBhvr>
                                      <p:to>
                                        <p:strVal val="visible"/>
                                      </p:to>
                                    </p:set>
                                    <p:animEffect transition="in" filter="fade">
                                      <p:cBhvr>
                                        <p:cTn id="15" dur="2000"/>
                                        <p:tgtEl>
                                          <p:spTgt spid="1434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20" dur="500"/>
                                        <p:tgtEl>
                                          <p:spTgt spid="1434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25" dur="500"/>
                                        <p:tgtEl>
                                          <p:spTgt spid="1434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4340">
                                            <p:txEl>
                                              <p:pRg st="4" end="4"/>
                                            </p:txEl>
                                          </p:spTgt>
                                        </p:tgtEl>
                                        <p:attrNameLst>
                                          <p:attrName>style.visibility</p:attrName>
                                        </p:attrNameLst>
                                      </p:cBhvr>
                                      <p:to>
                                        <p:strVal val="visible"/>
                                      </p:to>
                                    </p:set>
                                    <p:animEffect transition="in" filter="blinds(horizontal)">
                                      <p:cBhvr>
                                        <p:cTn id="30" dur="500"/>
                                        <p:tgtEl>
                                          <p:spTgt spid="1434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340">
                                            <p:txEl>
                                              <p:pRg st="5" end="5"/>
                                            </p:txEl>
                                          </p:spTgt>
                                        </p:tgtEl>
                                        <p:attrNameLst>
                                          <p:attrName>style.visibility</p:attrName>
                                        </p:attrNameLst>
                                      </p:cBhvr>
                                      <p:to>
                                        <p:strVal val="visible"/>
                                      </p:to>
                                    </p:set>
                                    <p:animEffect transition="in" filter="blinds(horizontal)">
                                      <p:cBhvr>
                                        <p:cTn id="35" dur="500"/>
                                        <p:tgtEl>
                                          <p:spTgt spid="1434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100" fill="hold"/>
                                        <p:tgtEl>
                                          <p:spTgt spid="4"/>
                                        </p:tgtEl>
                                        <p:attrNameLst>
                                          <p:attrName>ppt_w</p:attrName>
                                        </p:attrNameLst>
                                      </p:cBhvr>
                                      <p:tavLst>
                                        <p:tav tm="0">
                                          <p:val>
                                            <p:fltVal val="0"/>
                                          </p:val>
                                        </p:tav>
                                        <p:tav tm="100000">
                                          <p:val>
                                            <p:strVal val="#ppt_w"/>
                                          </p:val>
                                        </p:tav>
                                      </p:tavLst>
                                    </p:anim>
                                    <p:anim calcmode="lin" valueType="num">
                                      <p:cBhvr>
                                        <p:cTn id="41" dur="1100" fill="hold"/>
                                        <p:tgtEl>
                                          <p:spTgt spid="4"/>
                                        </p:tgtEl>
                                        <p:attrNameLst>
                                          <p:attrName>ppt_h</p:attrName>
                                        </p:attrNameLst>
                                      </p:cBhvr>
                                      <p:tavLst>
                                        <p:tav tm="0">
                                          <p:val>
                                            <p:fltVal val="0"/>
                                          </p:val>
                                        </p:tav>
                                        <p:tav tm="100000">
                                          <p:val>
                                            <p:strVal val="#ppt_h"/>
                                          </p:val>
                                        </p:tav>
                                      </p:tavLst>
                                    </p:anim>
                                    <p:animEffect transition="in" filter="fade">
                                      <p:cBhvr>
                                        <p:cTn id="42" dur="1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612705903"/>
              </p:ext>
            </p:extLst>
          </p:nvPr>
        </p:nvGraphicFramePr>
        <p:xfrm>
          <a:off x="457200" y="1557339"/>
          <a:ext cx="8121193" cy="4607793"/>
        </p:xfrm>
        <a:graphic>
          <a:graphicData uri="http://schemas.openxmlformats.org/drawingml/2006/table">
            <a:tbl>
              <a:tblPr>
                <a:tableStyleId>{C4B1156A-380E-4F78-BDF5-A606A8083BF9}</a:tableStyleId>
              </a:tblPr>
              <a:tblGrid>
                <a:gridCol w="834957">
                  <a:extLst>
                    <a:ext uri="{9D8B030D-6E8A-4147-A177-3AD203B41FA5}">
                      <a16:colId xmlns:a16="http://schemas.microsoft.com/office/drawing/2014/main" val="20000"/>
                    </a:ext>
                  </a:extLst>
                </a:gridCol>
                <a:gridCol w="1378094">
                  <a:extLst>
                    <a:ext uri="{9D8B030D-6E8A-4147-A177-3AD203B41FA5}">
                      <a16:colId xmlns:a16="http://schemas.microsoft.com/office/drawing/2014/main" val="20001"/>
                    </a:ext>
                  </a:extLst>
                </a:gridCol>
                <a:gridCol w="1421189">
                  <a:extLst>
                    <a:ext uri="{9D8B030D-6E8A-4147-A177-3AD203B41FA5}">
                      <a16:colId xmlns:a16="http://schemas.microsoft.com/office/drawing/2014/main" val="20002"/>
                    </a:ext>
                  </a:extLst>
                </a:gridCol>
                <a:gridCol w="1350129">
                  <a:extLst>
                    <a:ext uri="{9D8B030D-6E8A-4147-A177-3AD203B41FA5}">
                      <a16:colId xmlns:a16="http://schemas.microsoft.com/office/drawing/2014/main" val="20003"/>
                    </a:ext>
                  </a:extLst>
                </a:gridCol>
                <a:gridCol w="3136824">
                  <a:extLst>
                    <a:ext uri="{9D8B030D-6E8A-4147-A177-3AD203B41FA5}">
                      <a16:colId xmlns:a16="http://schemas.microsoft.com/office/drawing/2014/main" val="20004"/>
                    </a:ext>
                  </a:extLst>
                </a:gridCol>
              </a:tblGrid>
              <a:tr h="853160">
                <a:tc>
                  <a:txBody>
                    <a:bodyPr/>
                    <a:lstStyle/>
                    <a:p>
                      <a:pPr algn="ctr" fontAlgn="t"/>
                      <a:r>
                        <a:rPr lang="ja-JP" altLang="en-US" sz="1800" b="0" u="none" strike="noStrike" dirty="0">
                          <a:effectLst/>
                          <a:latin typeface="HG丸ｺﾞｼｯｸM-PRO" panose="020F0600000000000000" pitchFamily="50" charset="-128"/>
                          <a:ea typeface="HG丸ｺﾞｼｯｸM-PRO" panose="020F0600000000000000" pitchFamily="50" charset="-128"/>
                        </a:rPr>
                        <a:t>　</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B w="28575" cap="flat" cmpd="sng" algn="ctr">
                      <a:solidFill>
                        <a:schemeClr val="tx1"/>
                      </a:solidFill>
                      <a:prstDash val="solid"/>
                      <a:round/>
                      <a:headEnd type="none" w="med" len="med"/>
                      <a:tailEnd type="none" w="med" len="med"/>
                    </a:lnB>
                    <a:solidFill>
                      <a:srgbClr val="F5F3F7"/>
                    </a:solidFill>
                  </a:tcPr>
                </a:tc>
                <a:tc>
                  <a:txBody>
                    <a:bodyPr/>
                    <a:lstStyle/>
                    <a:p>
                      <a:pPr algn="ctr" rtl="0" fontAlgn="ctr"/>
                      <a:r>
                        <a:rPr lang="ja-JP" altLang="en-US" sz="1800" b="0" u="none" strike="noStrike" dirty="0">
                          <a:effectLst/>
                          <a:latin typeface="HG丸ｺﾞｼｯｸM-PRO" panose="020F0600000000000000" pitchFamily="50" charset="-128"/>
                          <a:ea typeface="HG丸ｺﾞｼｯｸM-PRO" panose="020F0600000000000000" pitchFamily="50" charset="-128"/>
                        </a:rPr>
                        <a:t>持っている</a:t>
                      </a:r>
                    </a:p>
                    <a:p>
                      <a:pPr algn="ctr" rtl="0" fontAlgn="ctr"/>
                      <a:r>
                        <a:rPr lang="ja-JP" altLang="en-US" sz="1800" b="0" u="none" strike="noStrike" dirty="0">
                          <a:effectLst/>
                          <a:latin typeface="HG丸ｺﾞｼｯｸM-PRO" panose="020F0600000000000000" pitchFamily="50" charset="-128"/>
                          <a:ea typeface="HG丸ｺﾞｼｯｸM-PRO" panose="020F0600000000000000" pitchFamily="50" charset="-128"/>
                        </a:rPr>
                        <a:t>お金</a:t>
                      </a:r>
                      <a:endParaRPr lang="ja-JP" altLang="en-US" sz="1800" b="0"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0" u="none" strike="noStrike" cap="none" normalizeH="0" baseline="0" dirty="0">
                          <a:ln>
                            <a:noFill/>
                          </a:ln>
                          <a:effectLst/>
                          <a:latin typeface="HG丸ｺﾞｼｯｸM-PRO" panose="020F0600000000000000" pitchFamily="50" charset="-128"/>
                          <a:ea typeface="HG丸ｺﾞｼｯｸM-PRO" panose="020F0600000000000000" pitchFamily="50" charset="-128"/>
                        </a:rPr>
                        <a:t>集める</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0" u="none" strike="noStrike" cap="none" normalizeH="0" baseline="0" dirty="0">
                          <a:ln>
                            <a:noFill/>
                          </a:ln>
                          <a:effectLst/>
                          <a:latin typeface="HG丸ｺﾞｼｯｸM-PRO" panose="020F0600000000000000" pitchFamily="50" charset="-128"/>
                          <a:ea typeface="HG丸ｺﾞｼｯｸM-PRO" panose="020F0600000000000000" pitchFamily="50" charset="-128"/>
                        </a:rPr>
                        <a:t>お金</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0" u="none" strike="noStrike" cap="none" normalizeH="0" baseline="0" dirty="0">
                          <a:ln>
                            <a:noFill/>
                          </a:ln>
                          <a:effectLst/>
                          <a:latin typeface="HG丸ｺﾞｼｯｸM-PRO" panose="020F0600000000000000" pitchFamily="50" charset="-128"/>
                          <a:ea typeface="HG丸ｺﾞｼｯｸM-PRO" panose="020F0600000000000000" pitchFamily="50" charset="-128"/>
                        </a:rPr>
                        <a:t>残り</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l" fontAlgn="t"/>
                      <a:r>
                        <a:rPr lang="ja-JP" altLang="en-US" sz="1800" b="0" u="none" strike="noStrike" dirty="0">
                          <a:effectLst/>
                        </a:rPr>
                        <a:t>　</a:t>
                      </a:r>
                      <a:endParaRPr lang="en-US" altLang="ja-JP" sz="1800" b="0" u="none" strike="noStrike" dirty="0">
                        <a:effectLst/>
                      </a:endParaRPr>
                    </a:p>
                    <a:p>
                      <a:pPr algn="l" fontAlgn="t"/>
                      <a:r>
                        <a:rPr lang="ja-JP" altLang="en-US" sz="1800" b="0" i="0" u="none" strike="noStrike" dirty="0">
                          <a:solidFill>
                            <a:srgbClr val="000000"/>
                          </a:solidFill>
                          <a:effectLst/>
                          <a:latin typeface="Arial" panose="020B0604020202020204" pitchFamily="34" charset="0"/>
                          <a:ea typeface="ＭＳ Ｐゴシック" panose="020B0600070205080204" pitchFamily="50" charset="-128"/>
                        </a:rPr>
                        <a:t>　　　　</a:t>
                      </a:r>
                      <a:r>
                        <a:rPr lang="ja-JP" altLang="en-US" sz="1800" b="0" i="0" u="none" strike="noStrike" dirty="0">
                          <a:solidFill>
                            <a:srgbClr val="000000"/>
                          </a:solidFill>
                          <a:effectLst/>
                          <a:latin typeface="HGPｺﾞｼｯｸE" panose="020B0900000000000000" pitchFamily="50" charset="-128"/>
                          <a:ea typeface="HGPｺﾞｼｯｸE" panose="020B0900000000000000" pitchFamily="50" charset="-128"/>
                        </a:rPr>
                        <a:t>それぞれの意見</a:t>
                      </a:r>
                    </a:p>
                  </a:txBody>
                  <a:tcPr marL="9525" marR="9525" marT="9525" marB="0">
                    <a:lnB w="28575" cap="flat" cmpd="sng" algn="ctr">
                      <a:solidFill>
                        <a:schemeClr val="accent4">
                          <a:lumMod val="75000"/>
                        </a:schemeClr>
                      </a:solidFill>
                      <a:prstDash val="solid"/>
                      <a:round/>
                      <a:headEnd type="none" w="med" len="med"/>
                      <a:tailEnd type="none" w="med" len="med"/>
                    </a:lnB>
                    <a:solidFill>
                      <a:srgbClr val="F5F3F7"/>
                    </a:solidFill>
                  </a:tcPr>
                </a:tc>
                <a:extLst>
                  <a:ext uri="{0D108BD9-81ED-4DB2-BD59-A6C34878D82A}">
                    <a16:rowId xmlns:a16="http://schemas.microsoft.com/office/drawing/2014/main" val="10000"/>
                  </a:ext>
                </a:extLst>
              </a:tr>
              <a:tr h="960487">
                <a:tc>
                  <a:txBody>
                    <a:bodyPr/>
                    <a:lstStyle/>
                    <a:p>
                      <a:pPr algn="ctr" rtl="0" fontAlgn="ctr"/>
                      <a:r>
                        <a:rPr lang="en-US" sz="1800" b="0" u="none" strike="noStrike" dirty="0">
                          <a:effectLst/>
                          <a:latin typeface="HG丸ｺﾞｼｯｸM-PRO" panose="020F0600000000000000" pitchFamily="50" charset="-128"/>
                          <a:ea typeface="HG丸ｺﾞｼｯｸM-PRO" panose="020F0600000000000000" pitchFamily="50" charset="-128"/>
                        </a:rPr>
                        <a:t>Ａ</a:t>
                      </a:r>
                      <a:r>
                        <a:rPr lang="ja-JP" altLang="en-US" sz="1800" b="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700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600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extLst>
                  <a:ext uri="{0D108BD9-81ED-4DB2-BD59-A6C34878D82A}">
                    <a16:rowId xmlns:a16="http://schemas.microsoft.com/office/drawing/2014/main" val="10001"/>
                  </a:ext>
                </a:extLst>
              </a:tr>
              <a:tr h="931382">
                <a:tc>
                  <a:txBody>
                    <a:bodyPr/>
                    <a:lstStyle/>
                    <a:p>
                      <a:pPr algn="ctr" rtl="0" fontAlgn="ctr"/>
                      <a:r>
                        <a:rPr lang="en-US" sz="1800" b="0" u="none" strike="noStrike" dirty="0">
                          <a:effectLst/>
                          <a:latin typeface="HG丸ｺﾞｼｯｸM-PRO" panose="020F0600000000000000" pitchFamily="50" charset="-128"/>
                          <a:ea typeface="HG丸ｺﾞｼｯｸM-PRO" panose="020F0600000000000000" pitchFamily="50" charset="-128"/>
                        </a:rPr>
                        <a:t>Ｂ</a:t>
                      </a:r>
                      <a:r>
                        <a:rPr lang="ja-JP" altLang="en-US" sz="1800" b="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250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150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extLst>
                  <a:ext uri="{0D108BD9-81ED-4DB2-BD59-A6C34878D82A}">
                    <a16:rowId xmlns:a16="http://schemas.microsoft.com/office/drawing/2014/main" val="10002"/>
                  </a:ext>
                </a:extLst>
              </a:tr>
              <a:tr h="931382">
                <a:tc>
                  <a:txBody>
                    <a:bodyPr/>
                    <a:lstStyle/>
                    <a:p>
                      <a:pPr algn="ctr" rtl="0" fontAlgn="ctr"/>
                      <a:r>
                        <a:rPr lang="en-US" sz="1800" b="0" u="none" strike="noStrike" dirty="0">
                          <a:effectLst/>
                          <a:latin typeface="HG丸ｺﾞｼｯｸM-PRO" panose="020F0600000000000000" pitchFamily="50" charset="-128"/>
                          <a:ea typeface="HG丸ｺﾞｼｯｸM-PRO" panose="020F0600000000000000" pitchFamily="50" charset="-128"/>
                        </a:rPr>
                        <a:t>Ｃ</a:t>
                      </a:r>
                      <a:r>
                        <a:rPr lang="ja-JP" altLang="en-US" sz="1800" b="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50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-50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extLst>
                  <a:ext uri="{0D108BD9-81ED-4DB2-BD59-A6C34878D82A}">
                    <a16:rowId xmlns:a16="http://schemas.microsoft.com/office/drawing/2014/main" val="10003"/>
                  </a:ext>
                </a:extLst>
              </a:tr>
              <a:tr h="931382">
                <a:tc>
                  <a:txBody>
                    <a:bodyPr/>
                    <a:lstStyle/>
                    <a:p>
                      <a:pPr algn="ctr" rtl="0" fontAlgn="ctr"/>
                      <a:r>
                        <a:rPr lang="ja-JP" altLang="en-US" sz="1800" b="0" u="none" strike="noStrike" dirty="0">
                          <a:effectLst/>
                          <a:latin typeface="HG丸ｺﾞｼｯｸM-PRO" panose="020F0600000000000000" pitchFamily="50" charset="-128"/>
                          <a:ea typeface="HG丸ｺﾞｼｯｸM-PRO" panose="020F0600000000000000" pitchFamily="50" charset="-128"/>
                        </a:rPr>
                        <a:t>計</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1,000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300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700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4">
                          <a:lumMod val="75000"/>
                        </a:schemeClr>
                      </a:solidFill>
                      <a:prstDash val="solid"/>
                      <a:round/>
                      <a:headEnd type="none" w="med" len="med"/>
                      <a:tailEnd type="none" w="med" len="med"/>
                    </a:lnT>
                    <a:solidFill>
                      <a:srgbClr val="F5F3F7"/>
                    </a:solidFill>
                  </a:tcPr>
                </a:tc>
                <a:extLst>
                  <a:ext uri="{0D108BD9-81ED-4DB2-BD59-A6C34878D82A}">
                    <a16:rowId xmlns:a16="http://schemas.microsoft.com/office/drawing/2014/main" val="10004"/>
                  </a:ext>
                </a:extLst>
              </a:tr>
            </a:tbl>
          </a:graphicData>
        </a:graphic>
      </p:graphicFrame>
      <p:sp>
        <p:nvSpPr>
          <p:cNvPr id="15"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①３人とも同じ金額を集める</a:t>
            </a:r>
          </a:p>
        </p:txBody>
      </p:sp>
    </p:spTree>
    <p:extLst>
      <p:ext uri="{BB962C8B-B14F-4D97-AF65-F5344CB8AC3E}">
        <p14:creationId xmlns:p14="http://schemas.microsoft.com/office/powerpoint/2010/main" val="127819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77948465"/>
              </p:ext>
            </p:extLst>
          </p:nvPr>
        </p:nvGraphicFramePr>
        <p:xfrm>
          <a:off x="457200" y="1557338"/>
          <a:ext cx="8229599" cy="4895997"/>
        </p:xfrm>
        <a:graphic>
          <a:graphicData uri="http://schemas.openxmlformats.org/drawingml/2006/table">
            <a:tbl>
              <a:tblPr>
                <a:tableStyleId>{16D9F66E-5EB9-4882-86FB-DCBF35E3C3E4}</a:tableStyleId>
              </a:tblPr>
              <a:tblGrid>
                <a:gridCol w="851928">
                  <a:extLst>
                    <a:ext uri="{9D8B030D-6E8A-4147-A177-3AD203B41FA5}">
                      <a16:colId xmlns:a16="http://schemas.microsoft.com/office/drawing/2014/main" val="20000"/>
                    </a:ext>
                  </a:extLst>
                </a:gridCol>
                <a:gridCol w="139066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3106687">
                  <a:extLst>
                    <a:ext uri="{9D8B030D-6E8A-4147-A177-3AD203B41FA5}">
                      <a16:colId xmlns:a16="http://schemas.microsoft.com/office/drawing/2014/main" val="20004"/>
                    </a:ext>
                  </a:extLst>
                </a:gridCol>
              </a:tblGrid>
              <a:tr h="906522">
                <a:tc>
                  <a:txBody>
                    <a:bodyPr/>
                    <a:lstStyle/>
                    <a:p>
                      <a:pPr algn="l" fontAlgn="t"/>
                      <a:r>
                        <a:rPr lang="ja-JP" altLang="en-US" sz="1800" u="none" strike="noStrike" dirty="0">
                          <a:effectLst/>
                          <a:latin typeface="HG丸ｺﾞｼｯｸM-PRO" panose="020F0600000000000000" pitchFamily="50" charset="-128"/>
                          <a:ea typeface="HG丸ｺﾞｼｯｸM-PRO" panose="020F0600000000000000" pitchFamily="50" charset="-128"/>
                        </a:rPr>
                        <a:t>　</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持っている</a:t>
                      </a:r>
                    </a:p>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お金</a:t>
                      </a:r>
                      <a:endParaRPr lang="ja-JP" altLang="en-US" sz="1800" b="0"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rgbClr val="FFC000"/>
                      </a:solidFill>
                      <a:prstDash val="solid"/>
                      <a:round/>
                      <a:headEnd type="none" w="med" len="med"/>
                      <a:tailEnd type="none" w="med" len="med"/>
                    </a:lnB>
                    <a:solidFill>
                      <a:srgbClr val="FEF4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集める</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お金</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rgbClr val="FFC000"/>
                      </a:solidFill>
                      <a:prstDash val="solid"/>
                      <a:round/>
                      <a:headEnd type="none" w="med" len="med"/>
                      <a:tailEnd type="none" w="med" len="med"/>
                    </a:lnB>
                    <a:solidFill>
                      <a:srgbClr val="FEF4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残り</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rgbClr val="FFC000"/>
                      </a:solidFill>
                      <a:prstDash val="solid"/>
                      <a:round/>
                      <a:headEnd type="none" w="med" len="med"/>
                      <a:tailEnd type="none" w="med" len="med"/>
                    </a:lnB>
                    <a:solidFill>
                      <a:srgbClr val="FEF4F0"/>
                    </a:solidFill>
                  </a:tcPr>
                </a:tc>
                <a:tc>
                  <a:txBody>
                    <a:bodyPr/>
                    <a:lstStyle/>
                    <a:p>
                      <a:pPr algn="l" fontAlgn="t"/>
                      <a:r>
                        <a:rPr lang="ja-JP" altLang="en-US" sz="1800" u="none" strike="noStrike" dirty="0">
                          <a:effectLst/>
                        </a:rPr>
                        <a:t>　</a:t>
                      </a:r>
                      <a:endParaRPr lang="en-US" altLang="ja-JP" sz="1800" u="none" strike="noStrike" dirty="0">
                        <a:effectLst/>
                      </a:endParaRPr>
                    </a:p>
                    <a:p>
                      <a:pPr algn="l" fontAlgn="t"/>
                      <a:r>
                        <a:rPr lang="ja-JP" altLang="en-US" sz="1800" b="0" i="0" u="none" strike="noStrike" dirty="0">
                          <a:solidFill>
                            <a:srgbClr val="000000"/>
                          </a:solidFill>
                          <a:effectLst/>
                          <a:latin typeface="HGPｺﾞｼｯｸE" panose="020B0900000000000000" pitchFamily="50" charset="-128"/>
                          <a:ea typeface="HGPｺﾞｼｯｸE" panose="020B0900000000000000" pitchFamily="50" charset="-128"/>
                        </a:rPr>
                        <a:t>　　　それぞれの意見</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B w="28575" cap="flat" cmpd="sng" algn="ctr">
                      <a:solidFill>
                        <a:srgbClr val="FFC000"/>
                      </a:solidFill>
                      <a:prstDash val="solid"/>
                      <a:round/>
                      <a:headEnd type="none" w="med" len="med"/>
                      <a:tailEnd type="none" w="med" len="med"/>
                    </a:lnB>
                    <a:solidFill>
                      <a:srgbClr val="FEF4F0"/>
                    </a:solidFill>
                  </a:tcPr>
                </a:tc>
                <a:extLst>
                  <a:ext uri="{0D108BD9-81ED-4DB2-BD59-A6C34878D82A}">
                    <a16:rowId xmlns:a16="http://schemas.microsoft.com/office/drawing/2014/main" val="10000"/>
                  </a:ext>
                </a:extLst>
              </a:tr>
              <a:tr h="1020564">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Ａ</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700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300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400</a:t>
                      </a:r>
                      <a:endParaRPr lang="en-US" altLang="ja-JP" sz="3200" b="1" i="0" u="none" strike="noStrike" dirty="0">
                        <a:solidFill>
                          <a:srgbClr val="000000"/>
                        </a:solidFill>
                        <a:effectLst/>
                        <a:latin typeface="+mn-lt"/>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extLst>
                  <a:ext uri="{0D108BD9-81ED-4DB2-BD59-A6C34878D82A}">
                    <a16:rowId xmlns:a16="http://schemas.microsoft.com/office/drawing/2014/main" val="10001"/>
                  </a:ext>
                </a:extLst>
              </a:tr>
              <a:tr h="989637">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Ｂ</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250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250</a:t>
                      </a:r>
                      <a:endParaRPr lang="en-US" altLang="ja-JP" sz="3200" b="1" i="0" u="none" strike="noStrike" dirty="0">
                        <a:solidFill>
                          <a:srgbClr val="000000"/>
                        </a:solidFill>
                        <a:effectLst/>
                        <a:latin typeface="+mn-lt"/>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extLst>
                  <a:ext uri="{0D108BD9-81ED-4DB2-BD59-A6C34878D82A}">
                    <a16:rowId xmlns:a16="http://schemas.microsoft.com/office/drawing/2014/main" val="10002"/>
                  </a:ext>
                </a:extLst>
              </a:tr>
              <a:tr h="989637">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Ｃ</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50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50</a:t>
                      </a:r>
                      <a:endParaRPr lang="en-US" altLang="ja-JP" sz="3200" b="1" i="0" u="none" strike="noStrike" dirty="0">
                        <a:solidFill>
                          <a:srgbClr val="000000"/>
                        </a:solidFill>
                        <a:effectLst/>
                        <a:latin typeface="+mn-lt"/>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extLst>
                  <a:ext uri="{0D108BD9-81ED-4DB2-BD59-A6C34878D82A}">
                    <a16:rowId xmlns:a16="http://schemas.microsoft.com/office/drawing/2014/main" val="10003"/>
                  </a:ext>
                </a:extLst>
              </a:tr>
              <a:tr h="989637">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計</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rgbClr val="FFC000"/>
                      </a:solidFill>
                      <a:prstDash val="solid"/>
                      <a:round/>
                      <a:headEnd type="none" w="med" len="med"/>
                      <a:tailEnd type="none" w="med" len="med"/>
                    </a:lnT>
                    <a:solidFill>
                      <a:srgbClr val="FEF4F0"/>
                    </a:solidFill>
                  </a:tcPr>
                </a:tc>
                <a:tc>
                  <a:txBody>
                    <a:bodyPr/>
                    <a:lstStyle/>
                    <a:p>
                      <a:pPr algn="ctr" rtl="0" fontAlgn="ctr"/>
                      <a:r>
                        <a:rPr lang="en-US" altLang="ja-JP" sz="3200" b="1" u="none" strike="noStrike" dirty="0">
                          <a:effectLst/>
                        </a:rPr>
                        <a:t>1,000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solidFill>
                      <a:srgbClr val="FEF4F0"/>
                    </a:solidFill>
                  </a:tcPr>
                </a:tc>
                <a:tc>
                  <a:txBody>
                    <a:bodyPr/>
                    <a:lstStyle/>
                    <a:p>
                      <a:pPr algn="ctr" rtl="0" fontAlgn="ctr"/>
                      <a:r>
                        <a:rPr lang="en-US" altLang="ja-JP" sz="3200" b="1" u="none" strike="noStrike" dirty="0">
                          <a:effectLst/>
                        </a:rPr>
                        <a:t>300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solidFill>
                      <a:srgbClr val="FEF4F0"/>
                    </a:solidFill>
                  </a:tcPr>
                </a:tc>
                <a:tc>
                  <a:txBody>
                    <a:bodyPr/>
                    <a:lstStyle/>
                    <a:p>
                      <a:pPr algn="ctr" rtl="0" fontAlgn="ctr"/>
                      <a:r>
                        <a:rPr lang="en-US" altLang="ja-JP" sz="3200" b="1" u="none" strike="noStrike" dirty="0">
                          <a:effectLst/>
                        </a:rPr>
                        <a:t>700</a:t>
                      </a:r>
                      <a:endParaRPr lang="en-US" altLang="ja-JP" sz="3200" b="1" i="0" u="none" strike="noStrike" dirty="0">
                        <a:solidFill>
                          <a:srgbClr val="000000"/>
                        </a:solidFill>
                        <a:effectLst/>
                        <a:latin typeface="+mn-lt"/>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rgbClr val="FFC000"/>
                      </a:solidFill>
                      <a:prstDash val="solid"/>
                      <a:round/>
                      <a:headEnd type="none" w="med" len="med"/>
                      <a:tailEnd type="none" w="med" len="med"/>
                    </a:lnT>
                    <a:solidFill>
                      <a:srgbClr val="FEF4F0"/>
                    </a:solidFill>
                  </a:tcPr>
                </a:tc>
                <a:extLst>
                  <a:ext uri="{0D108BD9-81ED-4DB2-BD59-A6C34878D82A}">
                    <a16:rowId xmlns:a16="http://schemas.microsoft.com/office/drawing/2014/main" val="10004"/>
                  </a:ext>
                </a:extLst>
              </a:tr>
            </a:tbl>
          </a:graphicData>
        </a:graphic>
      </p:graphicFrame>
      <p:sp>
        <p:nvSpPr>
          <p:cNvPr id="15"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②特定の人から集める</a:t>
            </a:r>
          </a:p>
        </p:txBody>
      </p:sp>
    </p:spTree>
    <p:extLst>
      <p:ext uri="{BB962C8B-B14F-4D97-AF65-F5344CB8AC3E}">
        <p14:creationId xmlns:p14="http://schemas.microsoft.com/office/powerpoint/2010/main" val="130579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676947688"/>
              </p:ext>
            </p:extLst>
          </p:nvPr>
        </p:nvGraphicFramePr>
        <p:xfrm>
          <a:off x="468313" y="1557338"/>
          <a:ext cx="8229600" cy="4895852"/>
        </p:xfrm>
        <a:graphic>
          <a:graphicData uri="http://schemas.openxmlformats.org/drawingml/2006/table">
            <a:tbl>
              <a:tblPr>
                <a:tableStyleId>{22838BEF-8BB2-4498-84A7-C5851F593DF1}</a:tableStyleId>
              </a:tblPr>
              <a:tblGrid>
                <a:gridCol w="775926">
                  <a:extLst>
                    <a:ext uri="{9D8B030D-6E8A-4147-A177-3AD203B41FA5}">
                      <a16:colId xmlns:a16="http://schemas.microsoft.com/office/drawing/2014/main" val="20000"/>
                    </a:ext>
                  </a:extLst>
                </a:gridCol>
                <a:gridCol w="1455553">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3189809">
                  <a:extLst>
                    <a:ext uri="{9D8B030D-6E8A-4147-A177-3AD203B41FA5}">
                      <a16:colId xmlns:a16="http://schemas.microsoft.com/office/drawing/2014/main" val="20004"/>
                    </a:ext>
                  </a:extLst>
                </a:gridCol>
              </a:tblGrid>
              <a:tr h="9064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　</a:t>
                      </a:r>
                      <a:endParaRPr kumimoji="0" lang="ja-JP" altLang="en-US" sz="18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horzOverflow="overflow">
                    <a:lnB w="28575" cap="flat" cmpd="sng" algn="ctr">
                      <a:solidFill>
                        <a:schemeClr val="accent5">
                          <a:lumMod val="60000"/>
                          <a:lumOff val="40000"/>
                        </a:schemeClr>
                      </a:solidFill>
                      <a:prstDash val="solid"/>
                      <a:round/>
                      <a:headEnd type="none" w="med" len="med"/>
                      <a:tailEnd type="none" w="med" len="med"/>
                    </a:lnB>
                  </a:tcPr>
                </a:tc>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持っている</a:t>
                      </a:r>
                    </a:p>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お金</a:t>
                      </a:r>
                      <a:endParaRPr lang="ja-JP" altLang="en-US" sz="1800" b="0"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集めるお金</a:t>
                      </a:r>
                      <a:endParaRPr kumimoji="1" lang="en-US" altLang="ja-JP" sz="1800" u="none" strike="noStrike" cap="none" normalizeH="0" baseline="0" dirty="0">
                        <a:ln>
                          <a:noFill/>
                        </a:ln>
                        <a:effectLst/>
                        <a:latin typeface="HG丸ｺﾞｼｯｸM-PRO" panose="020F0600000000000000" pitchFamily="50" charset="-128"/>
                        <a:ea typeface="HG丸ｺﾞｼｯｸM-PRO" panose="020F06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u="none" strike="noStrike" cap="none" normalizeH="0" baseline="0" dirty="0">
                          <a:ln>
                            <a:noFill/>
                          </a:ln>
                          <a:effectLst/>
                          <a:latin typeface="HG丸ｺﾞｼｯｸM-PRO" panose="020F0600000000000000" pitchFamily="50" charset="-128"/>
                          <a:ea typeface="HG丸ｺﾞｼｯｸM-PRO" panose="020F0600000000000000" pitchFamily="50" charset="-128"/>
                        </a:rPr>
                        <a:t>（一律</a:t>
                      </a:r>
                      <a:r>
                        <a:rPr kumimoji="1" lang="en-US" altLang="ja-JP" sz="1600" u="none" strike="noStrike" cap="none" normalizeH="0" baseline="0" dirty="0">
                          <a:ln>
                            <a:noFill/>
                          </a:ln>
                          <a:effectLst/>
                          <a:latin typeface="HG丸ｺﾞｼｯｸM-PRO" panose="020F0600000000000000" pitchFamily="50" charset="-128"/>
                          <a:ea typeface="HG丸ｺﾞｼｯｸM-PRO" panose="020F0600000000000000" pitchFamily="50" charset="-128"/>
                        </a:rPr>
                        <a:t>30</a:t>
                      </a:r>
                      <a:r>
                        <a:rPr kumimoji="1" lang="ja-JP" altLang="en-US" sz="1600" u="none" strike="noStrike" cap="none" normalizeH="0" baseline="0" dirty="0">
                          <a:ln>
                            <a:noFill/>
                          </a:ln>
                          <a:effectLst/>
                          <a:latin typeface="HG丸ｺﾞｼｯｸM-PRO" panose="020F0600000000000000" pitchFamily="50" charset="-128"/>
                          <a:ea typeface="HG丸ｺﾞｼｯｸM-PRO" panose="020F0600000000000000" pitchFamily="50" charset="-128"/>
                        </a:rPr>
                        <a:t>％）</a:t>
                      </a:r>
                      <a:endPar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残り</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rgbClr val="000000"/>
                        </a:solidFill>
                        <a:effectLst/>
                        <a:latin typeface="Arial" charset="0"/>
                        <a:ea typeface="ＭＳ Ｐゴシック" charset="-128"/>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rgbClr val="000000"/>
                          </a:solidFill>
                          <a:effectLst/>
                          <a:latin typeface="Arial" charset="0"/>
                          <a:ea typeface="ＭＳ Ｐゴシック" charset="-128"/>
                        </a:rPr>
                        <a:t>　　　　</a:t>
                      </a:r>
                      <a:r>
                        <a:rPr lang="ja-JP" altLang="en-US" sz="1800" b="0" i="0" u="none" strike="noStrike" dirty="0">
                          <a:solidFill>
                            <a:srgbClr val="000000"/>
                          </a:solidFill>
                          <a:effectLst/>
                          <a:latin typeface="HGPｺﾞｼｯｸE" panose="020B0900000000000000" pitchFamily="50" charset="-128"/>
                          <a:ea typeface="HGPｺﾞｼｯｸE" panose="020B0900000000000000" pitchFamily="50" charset="-128"/>
                        </a:rPr>
                        <a:t>それぞれの意見</a:t>
                      </a:r>
                      <a:endParaRPr kumimoji="0" lang="ja-JP" altLang="en-US" sz="1800" b="0" i="0" u="none" strike="noStrike" cap="none" normalizeH="0" baseline="0" dirty="0">
                        <a:ln>
                          <a:noFill/>
                        </a:ln>
                        <a:solidFill>
                          <a:srgbClr val="000000"/>
                        </a:solidFill>
                        <a:effectLst/>
                        <a:latin typeface="Arial" charset="0"/>
                        <a:ea typeface="ＭＳ Ｐゴシック" charset="-128"/>
                      </a:endParaRPr>
                    </a:p>
                  </a:txBody>
                  <a:tcPr marL="9525" marR="9525" marT="9525" marB="0" horzOverflow="overflow">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10207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Ａ</a:t>
                      </a: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さん</a:t>
                      </a:r>
                      <a:endParaRPr kumimoji="0"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700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210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490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Arial" charset="0"/>
                        <a:ea typeface="ＭＳ Ｐゴシック" charset="-128"/>
                      </a:endParaRPr>
                    </a:p>
                  </a:txBody>
                  <a:tcPr marL="9525" marR="9525" marT="9525" marB="0"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9890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Ｂ</a:t>
                      </a: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さん</a:t>
                      </a:r>
                      <a:endParaRPr kumimoji="0"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250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75</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175</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Arial" charset="0"/>
                        <a:ea typeface="ＭＳ Ｐゴシック" charset="-128"/>
                      </a:endParaRPr>
                    </a:p>
                  </a:txBody>
                  <a:tcPr marL="9525" marR="9525" marT="9525" marB="0"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9906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Ｃ</a:t>
                      </a: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さん</a:t>
                      </a:r>
                      <a:endParaRPr kumimoji="0"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50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15</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35</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rgbClr val="000000"/>
                        </a:solidFill>
                        <a:effectLst/>
                        <a:latin typeface="Arial" charset="0"/>
                        <a:ea typeface="ＭＳ Ｐゴシック" charset="-128"/>
                      </a:endParaRPr>
                    </a:p>
                  </a:txBody>
                  <a:tcPr marL="9525" marR="9525" marT="9525" marB="0"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r h="9890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計</a:t>
                      </a:r>
                      <a:endParaRPr kumimoji="0"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1,000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300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700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Arial" charset="0"/>
                        <a:ea typeface="ＭＳ Ｐゴシック" charset="-128"/>
                      </a:endParaRPr>
                    </a:p>
                  </a:txBody>
                  <a:tcPr marL="9525" marR="9525" marT="9525" marB="0" horzOverflow="overflow">
                    <a:lnT w="28575" cap="flat" cmpd="sng" algn="ctr">
                      <a:solidFill>
                        <a:schemeClr val="accent5">
                          <a:lumMod val="60000"/>
                          <a:lumOff val="40000"/>
                        </a:schemeClr>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③３人とも同じ率で集める</a:t>
            </a:r>
          </a:p>
        </p:txBody>
      </p:sp>
    </p:spTree>
    <p:extLst>
      <p:ext uri="{BB962C8B-B14F-4D97-AF65-F5344CB8AC3E}">
        <p14:creationId xmlns:p14="http://schemas.microsoft.com/office/powerpoint/2010/main" val="107600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222082990"/>
              </p:ext>
            </p:extLst>
          </p:nvPr>
        </p:nvGraphicFramePr>
        <p:xfrm>
          <a:off x="446088" y="1557338"/>
          <a:ext cx="8229601" cy="4895997"/>
        </p:xfrm>
        <a:graphic>
          <a:graphicData uri="http://schemas.openxmlformats.org/drawingml/2006/table">
            <a:tbl>
              <a:tblPr>
                <a:tableStyleId>{0505E3EF-67EA-436B-97B2-0124C06EBD24}</a:tableStyleId>
              </a:tblPr>
              <a:tblGrid>
                <a:gridCol w="80243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3178697">
                  <a:extLst>
                    <a:ext uri="{9D8B030D-6E8A-4147-A177-3AD203B41FA5}">
                      <a16:colId xmlns:a16="http://schemas.microsoft.com/office/drawing/2014/main" val="20004"/>
                    </a:ext>
                  </a:extLst>
                </a:gridCol>
              </a:tblGrid>
              <a:tr h="906522">
                <a:tc>
                  <a:txBody>
                    <a:bodyPr/>
                    <a:lstStyle/>
                    <a:p>
                      <a:pPr algn="ctr" fontAlgn="t"/>
                      <a:r>
                        <a:rPr lang="ja-JP" altLang="en-US" sz="1800" u="none" strike="noStrike" dirty="0">
                          <a:effectLst/>
                        </a:rPr>
                        <a:t>　</a:t>
                      </a:r>
                      <a:endParaRPr lang="ja-JP" altLang="en-US" sz="18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持っている</a:t>
                      </a:r>
                    </a:p>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お金</a:t>
                      </a:r>
                      <a:endParaRPr lang="ja-JP" altLang="en-US" sz="1800" b="1"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HG丸ｺﾞｼｯｸM-PRO" panose="020F0600000000000000" pitchFamily="50" charset="-128"/>
                          <a:ea typeface="HG丸ｺﾞｼｯｸM-PRO" panose="020F0600000000000000" pitchFamily="50" charset="-128"/>
                        </a:rPr>
                        <a:t>集めるお金</a:t>
                      </a: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（累進税率）</a:t>
                      </a:r>
                      <a:endParaRPr kumimoji="1" lang="ja-JP" altLang="en-US" sz="18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残り</a:t>
                      </a:r>
                      <a:endParaRPr kumimoji="1" lang="ja-JP" altLang="en-US" sz="18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l" fontAlgn="t"/>
                      <a:endParaRPr lang="en-US" altLang="ja-JP" sz="1800" b="0" i="0" u="none" strike="noStrike" dirty="0">
                        <a:solidFill>
                          <a:srgbClr val="000000"/>
                        </a:solidFill>
                        <a:effectLst/>
                        <a:latin typeface="Arial" panose="020B0604020202020204" pitchFamily="34" charset="0"/>
                        <a:ea typeface="ＭＳ Ｐゴシック" panose="020B0600070205080204" pitchFamily="50" charset="-128"/>
                      </a:endParaRPr>
                    </a:p>
                    <a:p>
                      <a:pPr algn="l" fontAlgn="t"/>
                      <a:r>
                        <a:rPr lang="ja-JP" altLang="en-US" sz="1800" b="0" i="0" u="none" strike="noStrike" dirty="0">
                          <a:solidFill>
                            <a:srgbClr val="000000"/>
                          </a:solidFill>
                          <a:effectLst/>
                          <a:latin typeface="Arial" panose="020B0604020202020204" pitchFamily="34" charset="0"/>
                          <a:ea typeface="ＭＳ Ｐゴシック" panose="020B0600070205080204" pitchFamily="50" charset="-128"/>
                        </a:rPr>
                        <a:t>　　　　</a:t>
                      </a:r>
                      <a:r>
                        <a:rPr lang="ja-JP" altLang="en-US" sz="1800" b="0" i="0" u="none" strike="noStrike" dirty="0">
                          <a:solidFill>
                            <a:srgbClr val="000000"/>
                          </a:solidFill>
                          <a:effectLst/>
                          <a:latin typeface="HGPｺﾞｼｯｸE" panose="020B0900000000000000" pitchFamily="50" charset="-128"/>
                          <a:ea typeface="HGPｺﾞｼｯｸE" panose="020B0900000000000000" pitchFamily="50" charset="-128"/>
                        </a:rPr>
                        <a:t>それぞれの意見</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B w="28575" cap="flat" cmpd="sng" algn="ctr">
                      <a:solidFill>
                        <a:schemeClr val="accent3">
                          <a:lumMod val="60000"/>
                          <a:lumOff val="40000"/>
                        </a:schemeClr>
                      </a:solidFill>
                      <a:prstDash val="solid"/>
                      <a:round/>
                      <a:headEnd type="none" w="med" len="med"/>
                      <a:tailEnd type="none" w="med" len="med"/>
                    </a:lnB>
                    <a:solidFill>
                      <a:srgbClr val="FBFFFB"/>
                    </a:solidFill>
                  </a:tcPr>
                </a:tc>
                <a:extLst>
                  <a:ext uri="{0D108BD9-81ED-4DB2-BD59-A6C34878D82A}">
                    <a16:rowId xmlns:a16="http://schemas.microsoft.com/office/drawing/2014/main" val="10000"/>
                  </a:ext>
                </a:extLst>
              </a:tr>
              <a:tr h="1020564">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Ａ</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700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245</a:t>
                      </a:r>
                    </a:p>
                    <a:p>
                      <a:pPr algn="ctr" rtl="0" fontAlgn="ctr"/>
                      <a:r>
                        <a:rPr lang="en-US" altLang="ja-JP" sz="2000" b="1" u="none" strike="noStrike" dirty="0">
                          <a:effectLst/>
                        </a:rPr>
                        <a:t>(35%)</a:t>
                      </a:r>
                      <a:endParaRPr lang="en-US" altLang="ja-JP" sz="20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455</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extLst>
                  <a:ext uri="{0D108BD9-81ED-4DB2-BD59-A6C34878D82A}">
                    <a16:rowId xmlns:a16="http://schemas.microsoft.com/office/drawing/2014/main" val="10001"/>
                  </a:ext>
                </a:extLst>
              </a:tr>
              <a:tr h="989637">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Ｂ</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250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50</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2000" b="1" u="none" strike="noStrike" dirty="0">
                          <a:effectLst/>
                        </a:rPr>
                        <a:t>(20%)</a:t>
                      </a:r>
                      <a:endParaRPr lang="en-US" altLang="ja-JP" sz="2000" b="1" i="0" u="none" strike="noStrike" dirty="0">
                        <a:solidFill>
                          <a:srgbClr val="000000"/>
                        </a:solidFill>
                        <a:effectLst/>
                        <a:latin typeface="Calibri" panose="020F0502020204030204" pitchFamily="34" charset="0"/>
                        <a:ea typeface="+mn-ea"/>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200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extLst>
                  <a:ext uri="{0D108BD9-81ED-4DB2-BD59-A6C34878D82A}">
                    <a16:rowId xmlns:a16="http://schemas.microsoft.com/office/drawing/2014/main" val="10002"/>
                  </a:ext>
                </a:extLst>
              </a:tr>
              <a:tr h="989637">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Ｃ</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50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5</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2000" b="1" u="none" strike="noStrike" dirty="0">
                          <a:effectLst/>
                        </a:rPr>
                        <a:t>(10%)</a:t>
                      </a:r>
                      <a:endParaRPr lang="en-US" altLang="ja-JP" sz="2000" b="1" i="0" u="none" strike="noStrike" dirty="0">
                        <a:solidFill>
                          <a:srgbClr val="000000"/>
                        </a:solidFill>
                        <a:effectLst/>
                        <a:latin typeface="Calibri" panose="020F0502020204030204" pitchFamily="34" charset="0"/>
                        <a:ea typeface="+mn-ea"/>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45</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extLst>
                  <a:ext uri="{0D108BD9-81ED-4DB2-BD59-A6C34878D82A}">
                    <a16:rowId xmlns:a16="http://schemas.microsoft.com/office/drawing/2014/main" val="10003"/>
                  </a:ext>
                </a:extLst>
              </a:tr>
              <a:tr h="989637">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計</a:t>
                      </a:r>
                      <a:endPar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solidFill>
                      <a:srgbClr val="FBFFFB"/>
                    </a:solidFill>
                  </a:tcPr>
                </a:tc>
                <a:tc>
                  <a:txBody>
                    <a:bodyPr/>
                    <a:lstStyle/>
                    <a:p>
                      <a:pPr algn="ctr" rtl="0" fontAlgn="ctr"/>
                      <a:r>
                        <a:rPr lang="en-US" altLang="ja-JP" sz="3200" b="1" u="none" strike="noStrike" dirty="0">
                          <a:effectLst/>
                        </a:rPr>
                        <a:t>1,000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solidFill>
                      <a:srgbClr val="FBFFFB"/>
                    </a:solidFill>
                  </a:tcPr>
                </a:tc>
                <a:tc>
                  <a:txBody>
                    <a:bodyPr/>
                    <a:lstStyle/>
                    <a:p>
                      <a:pPr algn="ctr" rtl="0" fontAlgn="ctr"/>
                      <a:r>
                        <a:rPr lang="en-US" altLang="ja-JP" sz="3200" b="1" u="none" strike="noStrike" dirty="0">
                          <a:effectLst/>
                        </a:rPr>
                        <a:t>300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solidFill>
                      <a:srgbClr val="FBFFFB"/>
                    </a:solidFill>
                  </a:tcPr>
                </a:tc>
                <a:tc>
                  <a:txBody>
                    <a:bodyPr/>
                    <a:lstStyle/>
                    <a:p>
                      <a:pPr algn="ctr" rtl="0" fontAlgn="ctr"/>
                      <a:r>
                        <a:rPr lang="en-US" altLang="ja-JP" sz="3200" b="1" u="none" strike="noStrike" dirty="0">
                          <a:effectLst/>
                        </a:rPr>
                        <a:t>700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3">
                          <a:lumMod val="60000"/>
                          <a:lumOff val="40000"/>
                        </a:schemeClr>
                      </a:solidFill>
                      <a:prstDash val="solid"/>
                      <a:round/>
                      <a:headEnd type="none" w="med" len="med"/>
                      <a:tailEnd type="none" w="med" len="med"/>
                    </a:lnT>
                    <a:solidFill>
                      <a:srgbClr val="FBFFFB"/>
                    </a:solidFill>
                  </a:tcPr>
                </a:tc>
                <a:extLst>
                  <a:ext uri="{0D108BD9-81ED-4DB2-BD59-A6C34878D82A}">
                    <a16:rowId xmlns:a16="http://schemas.microsoft.com/office/drawing/2014/main" val="10004"/>
                  </a:ext>
                </a:extLst>
              </a:tr>
            </a:tbl>
          </a:graphicData>
        </a:graphic>
      </p:graphicFrame>
      <p:sp>
        <p:nvSpPr>
          <p:cNvPr id="14"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④負担する能力に応じて集める</a:t>
            </a:r>
          </a:p>
        </p:txBody>
      </p:sp>
    </p:spTree>
    <p:extLst>
      <p:ext uri="{BB962C8B-B14F-4D97-AF65-F5344CB8AC3E}">
        <p14:creationId xmlns:p14="http://schemas.microsoft.com/office/powerpoint/2010/main" val="319971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テキスト ボックス 6"/>
          <p:cNvSpPr txBox="1">
            <a:spLocks noChangeArrowheads="1"/>
          </p:cNvSpPr>
          <p:nvPr/>
        </p:nvSpPr>
        <p:spPr bwMode="auto">
          <a:xfrm>
            <a:off x="77920" y="1681135"/>
            <a:ext cx="8104545" cy="3421449"/>
          </a:xfrm>
          <a:prstGeom prst="rect">
            <a:avLst/>
          </a:prstGeom>
          <a:noFill/>
          <a:ln w="9525">
            <a:noFill/>
            <a:miter lim="800000"/>
            <a:headEnd/>
            <a:tailEnd/>
          </a:ln>
        </p:spPr>
        <p:txBody>
          <a:bodyPr wrap="square">
            <a:spAutoFit/>
          </a:bodyPr>
          <a:lstStyle/>
          <a:p>
            <a:pPr>
              <a:lnSpc>
                <a:spcPts val="3300"/>
              </a:lnSpc>
            </a:pPr>
            <a:r>
              <a:rPr lang="ja-JP" altLang="en-US" sz="2800" b="1" dirty="0">
                <a:latin typeface="HG丸ｺﾞｼｯｸM-PRO" panose="020F0600000000000000" pitchFamily="50" charset="-128"/>
                <a:ea typeface="HG丸ｺﾞｼｯｸM-PRO" panose="020F0600000000000000" pitchFamily="50" charset="-128"/>
              </a:rPr>
              <a:t>　３人が合意するには、どの集め方が良いかな？</a:t>
            </a:r>
            <a:endParaRPr lang="en-US" altLang="ja-JP" sz="2800" b="1"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・３人とも同じ金額を集める</a:t>
            </a: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・特定の人から集める</a:t>
            </a: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・３人とも同じ率で集める</a:t>
            </a: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・負担する能力に応じて集める</a:t>
            </a:r>
          </a:p>
          <a:p>
            <a:endParaRPr lang="ja-JP" altLang="en-US" dirty="0">
              <a:latin typeface="HG丸ｺﾞｼｯｸM-PRO" panose="020F0600000000000000" pitchFamily="50" charset="-128"/>
              <a:ea typeface="HG丸ｺﾞｼｯｸM-PRO" panose="020F0600000000000000" pitchFamily="50" charset="-128"/>
            </a:endParaRPr>
          </a:p>
        </p:txBody>
      </p:sp>
      <p:sp>
        <p:nvSpPr>
          <p:cNvPr id="8"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公平に集めるって？</a:t>
            </a:r>
          </a:p>
        </p:txBody>
      </p:sp>
      <p:sp>
        <p:nvSpPr>
          <p:cNvPr id="3" name="角丸四角形吹き出し 2"/>
          <p:cNvSpPr/>
          <p:nvPr/>
        </p:nvSpPr>
        <p:spPr>
          <a:xfrm>
            <a:off x="254524" y="1392179"/>
            <a:ext cx="7927941" cy="3349129"/>
          </a:xfrm>
          <a:prstGeom prst="wedgeRoundRectCallout">
            <a:avLst>
              <a:gd name="adj1" fmla="val -182"/>
              <a:gd name="adj2" fmla="val 59211"/>
              <a:gd name="adj3" fmla="val 16667"/>
            </a:avLst>
          </a:prstGeom>
          <a:noFill/>
          <a:ln w="317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oa-serv1\public\業務３課\04租税教育推進部\07テキスト・副読本等\01租税教育講義用テキスト\2019年度版\girl_ques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810" y="2624616"/>
            <a:ext cx="3965269" cy="423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92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4340">
                                            <p:txEl>
                                              <p:pRg st="0" end="0"/>
                                            </p:txEl>
                                          </p:spTgt>
                                        </p:tgtEl>
                                        <p:attrNameLst>
                                          <p:attrName>style.visibility</p:attrName>
                                        </p:attrNameLst>
                                      </p:cBhvr>
                                      <p:to>
                                        <p:strVal val="visible"/>
                                      </p:to>
                                    </p:set>
                                    <p:animEffect transition="in" filter="fade">
                                      <p:cBhvr>
                                        <p:cTn id="15" dur="2000"/>
                                        <p:tgtEl>
                                          <p:spTgt spid="1434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20" dur="500"/>
                                        <p:tgtEl>
                                          <p:spTgt spid="1434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25" dur="500"/>
                                        <p:tgtEl>
                                          <p:spTgt spid="1434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4340">
                                            <p:txEl>
                                              <p:pRg st="4" end="4"/>
                                            </p:txEl>
                                          </p:spTgt>
                                        </p:tgtEl>
                                        <p:attrNameLst>
                                          <p:attrName>style.visibility</p:attrName>
                                        </p:attrNameLst>
                                      </p:cBhvr>
                                      <p:to>
                                        <p:strVal val="visible"/>
                                      </p:to>
                                    </p:set>
                                    <p:animEffect transition="in" filter="blinds(horizontal)">
                                      <p:cBhvr>
                                        <p:cTn id="30" dur="500"/>
                                        <p:tgtEl>
                                          <p:spTgt spid="1434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340">
                                            <p:txEl>
                                              <p:pRg st="5" end="5"/>
                                            </p:txEl>
                                          </p:spTgt>
                                        </p:tgtEl>
                                        <p:attrNameLst>
                                          <p:attrName>style.visibility</p:attrName>
                                        </p:attrNameLst>
                                      </p:cBhvr>
                                      <p:to>
                                        <p:strVal val="visible"/>
                                      </p:to>
                                    </p:set>
                                    <p:animEffect transition="in" filter="blinds(horizontal)">
                                      <p:cBhvr>
                                        <p:cTn id="35" dur="500"/>
                                        <p:tgtEl>
                                          <p:spTgt spid="143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355599" y="1247346"/>
            <a:ext cx="8432800" cy="5350800"/>
            <a:chOff x="355599" y="1266396"/>
            <a:chExt cx="8432800" cy="5350800"/>
          </a:xfrm>
          <a:solidFill>
            <a:srgbClr val="0070C0"/>
          </a:solidFill>
        </p:grpSpPr>
        <p:grpSp>
          <p:nvGrpSpPr>
            <p:cNvPr id="5" name="グループ化 4"/>
            <p:cNvGrpSpPr/>
            <p:nvPr/>
          </p:nvGrpSpPr>
          <p:grpSpPr>
            <a:xfrm>
              <a:off x="355599" y="1266396"/>
              <a:ext cx="8432800" cy="5350800"/>
              <a:chOff x="355599" y="1266396"/>
              <a:chExt cx="8432800" cy="5350800"/>
            </a:xfrm>
            <a:grpFill/>
          </p:grpSpPr>
          <p:sp>
            <p:nvSpPr>
              <p:cNvPr id="4" name="角丸四角形 3"/>
              <p:cNvSpPr/>
              <p:nvPr/>
            </p:nvSpPr>
            <p:spPr>
              <a:xfrm>
                <a:off x="355599" y="1266396"/>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みんなから同じ金額を集める</a:t>
                </a:r>
              </a:p>
            </p:txBody>
          </p:sp>
          <p:sp>
            <p:nvSpPr>
              <p:cNvPr id="26" name="角丸四角形 25"/>
              <p:cNvSpPr/>
              <p:nvPr/>
            </p:nvSpPr>
            <p:spPr>
              <a:xfrm>
                <a:off x="355599" y="2612834"/>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特定の人が全額負担</a:t>
                </a:r>
              </a:p>
            </p:txBody>
          </p:sp>
          <p:sp>
            <p:nvSpPr>
              <p:cNvPr id="27" name="角丸四角形 26"/>
              <p:cNvSpPr/>
              <p:nvPr/>
            </p:nvSpPr>
            <p:spPr>
              <a:xfrm>
                <a:off x="355599" y="3966550"/>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同じ率で集める</a:t>
                </a:r>
              </a:p>
            </p:txBody>
          </p:sp>
          <p:sp>
            <p:nvSpPr>
              <p:cNvPr id="28" name="角丸四角形 27"/>
              <p:cNvSpPr/>
              <p:nvPr/>
            </p:nvSpPr>
            <p:spPr>
              <a:xfrm>
                <a:off x="355599" y="5312988"/>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負担する能力に応じて集める</a:t>
                </a:r>
              </a:p>
            </p:txBody>
          </p:sp>
        </p:grpSp>
        <p:cxnSp>
          <p:nvCxnSpPr>
            <p:cNvPr id="11" name="直線コネクタ 10"/>
            <p:cNvCxnSpPr/>
            <p:nvPr/>
          </p:nvCxnSpPr>
          <p:spPr>
            <a:xfrm>
              <a:off x="355599" y="1608463"/>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355599" y="2955160"/>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55599" y="4308973"/>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55599" y="5655785"/>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4000" dirty="0">
                <a:latin typeface="ＭＳ ゴシック" panose="020B0609070205080204" pitchFamily="49" charset="-128"/>
                <a:ea typeface="ＭＳ ゴシック" panose="020B0609070205080204" pitchFamily="49" charset="-128"/>
              </a:rPr>
              <a:t>日本はどのように集めているのかな？</a:t>
            </a:r>
          </a:p>
        </p:txBody>
      </p:sp>
      <p:grpSp>
        <p:nvGrpSpPr>
          <p:cNvPr id="8" name="グループ化 7"/>
          <p:cNvGrpSpPr/>
          <p:nvPr/>
        </p:nvGrpSpPr>
        <p:grpSpPr>
          <a:xfrm>
            <a:off x="569211" y="1769623"/>
            <a:ext cx="1887550" cy="689550"/>
            <a:chOff x="6672555" y="1789246"/>
            <a:chExt cx="1887550" cy="689550"/>
          </a:xfrm>
        </p:grpSpPr>
        <p:sp>
          <p:nvSpPr>
            <p:cNvPr id="34" name="1 つの角を切り取った四角形 33"/>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しょう</a:t>
              </a:r>
              <a:r>
                <a:rPr kumimoji="1" lang="ja-JP" altLang="en-US" sz="1100" dirty="0" err="1">
                  <a:latin typeface="HG丸ｺﾞｼｯｸM-PRO" panose="020F0600000000000000" pitchFamily="50" charset="-128"/>
                  <a:ea typeface="HG丸ｺﾞｼｯｸM-PRO" panose="020F0600000000000000" pitchFamily="50" charset="-128"/>
                </a:rPr>
                <a:t>ひぜい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消費税</a:t>
              </a:r>
            </a:p>
          </p:txBody>
        </p:sp>
        <p:pic>
          <p:nvPicPr>
            <p:cNvPr id="1026" name="Picture 2" descr="\\oa-serv1\public\業務３課\04租税教育推進部\07テキスト・副読本等\01租税教育講義用テキスト\2019年度版\shopping_cart_wo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4848" y="1819129"/>
              <a:ext cx="626683" cy="6596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グループ化 36"/>
          <p:cNvGrpSpPr/>
          <p:nvPr/>
        </p:nvGrpSpPr>
        <p:grpSpPr>
          <a:xfrm>
            <a:off x="569211" y="3112562"/>
            <a:ext cx="1887550" cy="688832"/>
            <a:chOff x="6672555" y="1789964"/>
            <a:chExt cx="1887550" cy="688832"/>
          </a:xfrm>
        </p:grpSpPr>
        <p:sp>
          <p:nvSpPr>
            <p:cNvPr id="38" name="1 つの角を切り取った四角形 37"/>
            <p:cNvSpPr/>
            <p:nvPr/>
          </p:nvSpPr>
          <p:spPr>
            <a:xfrm>
              <a:off x="6672555" y="1789964"/>
              <a:ext cx="1887550" cy="68883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こて</a:t>
              </a:r>
              <a:r>
                <a:rPr lang="ja-JP" altLang="en-US" sz="1100" dirty="0">
                  <a:latin typeface="HG丸ｺﾞｼｯｸM-PRO" panose="020F0600000000000000" pitchFamily="50" charset="-128"/>
                  <a:ea typeface="HG丸ｺﾞｼｯｸM-PRO" panose="020F0600000000000000" pitchFamily="50" charset="-128"/>
                </a:rPr>
                <a:t>いしさん</a:t>
              </a:r>
              <a:r>
                <a:rPr kumimoji="1" lang="ja-JP" altLang="en-US" sz="1100" dirty="0">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固定資産税</a:t>
              </a:r>
            </a:p>
          </p:txBody>
        </p:sp>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85247" y="1922717"/>
              <a:ext cx="432173" cy="481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グループ化 39"/>
          <p:cNvGrpSpPr/>
          <p:nvPr/>
        </p:nvGrpSpPr>
        <p:grpSpPr>
          <a:xfrm>
            <a:off x="2612172" y="3112562"/>
            <a:ext cx="1887550" cy="688831"/>
            <a:chOff x="6672555" y="1789964"/>
            <a:chExt cx="1887550" cy="688831"/>
          </a:xfrm>
        </p:grpSpPr>
        <p:sp>
          <p:nvSpPr>
            <p:cNvPr id="41" name="1 つの角を切り取った四角形 40"/>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じどう</a:t>
              </a:r>
              <a:r>
                <a:rPr lang="ja-JP" altLang="en-US" sz="1100" dirty="0" err="1">
                  <a:latin typeface="HG丸ｺﾞｼｯｸM-PRO" panose="020F0600000000000000" pitchFamily="50" charset="-128"/>
                  <a:ea typeface="HG丸ｺﾞｼｯｸM-PRO" panose="020F0600000000000000" pitchFamily="50" charset="-128"/>
                </a:rPr>
                <a:t>しゃ</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自動車</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820167" y="1979868"/>
              <a:ext cx="700237" cy="4621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グループ化 42"/>
          <p:cNvGrpSpPr/>
          <p:nvPr/>
        </p:nvGrpSpPr>
        <p:grpSpPr>
          <a:xfrm>
            <a:off x="6679086" y="3112562"/>
            <a:ext cx="1887550" cy="688831"/>
            <a:chOff x="6672555" y="1789964"/>
            <a:chExt cx="1887550" cy="688831"/>
          </a:xfrm>
        </p:grpSpPr>
        <p:sp>
          <p:nvSpPr>
            <p:cNvPr id="44" name="1 つの角を切り取った四角形 43"/>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たばこ</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45"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904489" y="1899669"/>
              <a:ext cx="510223" cy="510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グループ化 8"/>
          <p:cNvGrpSpPr/>
          <p:nvPr/>
        </p:nvGrpSpPr>
        <p:grpSpPr>
          <a:xfrm>
            <a:off x="4640812" y="3111167"/>
            <a:ext cx="1887550" cy="681802"/>
            <a:chOff x="6990209" y="3139214"/>
            <a:chExt cx="1887550" cy="681802"/>
          </a:xfrm>
        </p:grpSpPr>
        <p:sp>
          <p:nvSpPr>
            <p:cNvPr id="47" name="1 つの角を切り取った四角形 46"/>
            <p:cNvSpPr/>
            <p:nvPr/>
          </p:nvSpPr>
          <p:spPr>
            <a:xfrm>
              <a:off x="6990209" y="3139214"/>
              <a:ext cx="1887550" cy="68180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しゅ</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酒 税</a:t>
              </a:r>
            </a:p>
          </p:txBody>
        </p:sp>
        <p:pic>
          <p:nvPicPr>
            <p:cNvPr id="48"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050639" y="3250586"/>
              <a:ext cx="415885" cy="51985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450031" y="3250586"/>
              <a:ext cx="261229" cy="4999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グループ化 50"/>
          <p:cNvGrpSpPr/>
          <p:nvPr/>
        </p:nvGrpSpPr>
        <p:grpSpPr>
          <a:xfrm>
            <a:off x="583175" y="4466919"/>
            <a:ext cx="1887550" cy="689550"/>
            <a:chOff x="6672555" y="1789246"/>
            <a:chExt cx="1887550" cy="689550"/>
          </a:xfrm>
        </p:grpSpPr>
        <p:sp>
          <p:nvSpPr>
            <p:cNvPr id="52" name="1 つの角を切り取った四角形 51"/>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ほうじん</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法人</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53"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866600" y="1886436"/>
              <a:ext cx="520967" cy="5756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グループ化 53"/>
          <p:cNvGrpSpPr/>
          <p:nvPr/>
        </p:nvGrpSpPr>
        <p:grpSpPr>
          <a:xfrm>
            <a:off x="569211" y="5821994"/>
            <a:ext cx="1887550" cy="697502"/>
            <a:chOff x="6672555" y="1789246"/>
            <a:chExt cx="1887550" cy="697502"/>
          </a:xfrm>
        </p:grpSpPr>
        <p:sp>
          <p:nvSpPr>
            <p:cNvPr id="55" name="1 つの角を切り取った四角形 54"/>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しょ</a:t>
              </a:r>
              <a:r>
                <a:rPr kumimoji="1" lang="ja-JP" altLang="en-US" sz="1100" dirty="0">
                  <a:latin typeface="HG丸ｺﾞｼｯｸM-PRO" panose="020F0600000000000000" pitchFamily="50" charset="-128"/>
                  <a:ea typeface="HG丸ｺﾞｼｯｸM-PRO" panose="020F0600000000000000" pitchFamily="50" charset="-128"/>
                </a:rPr>
                <a:t>とくぜい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所得税</a:t>
              </a:r>
            </a:p>
          </p:txBody>
        </p:sp>
        <p:pic>
          <p:nvPicPr>
            <p:cNvPr id="5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791533" y="1849200"/>
              <a:ext cx="704473" cy="6375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グループ化 56"/>
          <p:cNvGrpSpPr/>
          <p:nvPr/>
        </p:nvGrpSpPr>
        <p:grpSpPr>
          <a:xfrm>
            <a:off x="2612172" y="5821994"/>
            <a:ext cx="1887550" cy="696354"/>
            <a:chOff x="6672555" y="1782442"/>
            <a:chExt cx="1887550" cy="696354"/>
          </a:xfrm>
        </p:grpSpPr>
        <p:sp>
          <p:nvSpPr>
            <p:cNvPr id="58" name="1 つの角を切り取った四角形 57"/>
            <p:cNvSpPr/>
            <p:nvPr/>
          </p:nvSpPr>
          <p:spPr>
            <a:xfrm>
              <a:off x="6672555" y="1782442"/>
              <a:ext cx="1887550" cy="696354"/>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そうぞく</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相続税</a:t>
              </a:r>
            </a:p>
          </p:txBody>
        </p:sp>
        <p:pic>
          <p:nvPicPr>
            <p:cNvPr id="5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825989" y="1886866"/>
              <a:ext cx="605707" cy="5284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グループ化 59"/>
          <p:cNvGrpSpPr/>
          <p:nvPr/>
        </p:nvGrpSpPr>
        <p:grpSpPr>
          <a:xfrm>
            <a:off x="4649118" y="5821994"/>
            <a:ext cx="1887550" cy="689550"/>
            <a:chOff x="6672555" y="1789246"/>
            <a:chExt cx="1887550" cy="689550"/>
          </a:xfrm>
        </p:grpSpPr>
        <p:sp>
          <p:nvSpPr>
            <p:cNvPr id="61" name="1 つの角を切り取った四角形 60"/>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ぞうよぜい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贈与</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6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7746273" y="1849200"/>
              <a:ext cx="704473" cy="6128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4751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randombar(horizontal)">
                                      <p:cBhvr>
                                        <p:cTn id="17" dur="500"/>
                                        <p:tgtEl>
                                          <p:spTgt spid="37"/>
                                        </p:tgtEl>
                                      </p:cBhvr>
                                    </p:animEffect>
                                  </p:childTnLst>
                                </p:cTn>
                              </p:par>
                              <p:par>
                                <p:cTn id="18" presetID="10" presetClass="exit" presetSubtype="0" fill="hold"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randombar(horizontal)">
                                      <p:cBhvr>
                                        <p:cTn id="24" dur="500"/>
                                        <p:tgtEl>
                                          <p:spTgt spid="40"/>
                                        </p:tgtEl>
                                      </p:cBhvr>
                                    </p:animEffect>
                                  </p:childTnLst>
                                </p:cTn>
                              </p:par>
                            </p:childTnLst>
                          </p:cTn>
                        </p:par>
                        <p:par>
                          <p:cTn id="25" fill="hold">
                            <p:stCondLst>
                              <p:cond delay="1000"/>
                            </p:stCondLst>
                            <p:childTnLst>
                              <p:par>
                                <p:cTn id="26" presetID="14" presetClass="entr" presetSubtype="1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par>
                          <p:cTn id="29" fill="hold">
                            <p:stCondLst>
                              <p:cond delay="1500"/>
                            </p:stCondLst>
                            <p:childTnLst>
                              <p:par>
                                <p:cTn id="30" presetID="14" presetClass="entr" presetSubtype="10"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randombar(horizontal)">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randombar(horizontal)">
                                      <p:cBhvr>
                                        <p:cTn id="37" dur="500"/>
                                        <p:tgtEl>
                                          <p:spTgt spid="51"/>
                                        </p:tgtEl>
                                      </p:cBhvr>
                                    </p:animEffect>
                                  </p:childTnLst>
                                </p:cTn>
                              </p:par>
                              <p:par>
                                <p:cTn id="38" presetID="10" presetClass="exit" presetSubtype="0" fill="hold" nodeType="withEffect">
                                  <p:stCondLst>
                                    <p:cond delay="0"/>
                                  </p:stCondLst>
                                  <p:childTnLst>
                                    <p:animEffect transition="out" filter="fade">
                                      <p:cBhvr>
                                        <p:cTn id="39" dur="500"/>
                                        <p:tgtEl>
                                          <p:spTgt spid="37"/>
                                        </p:tgtEl>
                                      </p:cBhvr>
                                    </p:animEffect>
                                    <p:set>
                                      <p:cBhvr>
                                        <p:cTn id="40" dur="1" fill="hold">
                                          <p:stCondLst>
                                            <p:cond delay="499"/>
                                          </p:stCondLst>
                                        </p:cTn>
                                        <p:tgtEl>
                                          <p:spTgt spid="3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40"/>
                                        </p:tgtEl>
                                      </p:cBhvr>
                                    </p:animEffect>
                                    <p:set>
                                      <p:cBhvr>
                                        <p:cTn id="43" dur="1" fill="hold">
                                          <p:stCondLst>
                                            <p:cond delay="499"/>
                                          </p:stCondLst>
                                        </p:cTn>
                                        <p:tgtEl>
                                          <p:spTgt spid="4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43"/>
                                        </p:tgtEl>
                                      </p:cBhvr>
                                    </p:animEffect>
                                    <p:set>
                                      <p:cBhvr>
                                        <p:cTn id="49" dur="1" fill="hold">
                                          <p:stCondLst>
                                            <p:cond delay="499"/>
                                          </p:stCondLst>
                                        </p:cTn>
                                        <p:tgtEl>
                                          <p:spTgt spid="4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randombar(horizontal)">
                                      <p:cBhvr>
                                        <p:cTn id="54" dur="500"/>
                                        <p:tgtEl>
                                          <p:spTgt spid="54"/>
                                        </p:tgtEl>
                                      </p:cBhvr>
                                    </p:animEffect>
                                  </p:childTnLst>
                                </p:cTn>
                              </p:par>
                              <p:par>
                                <p:cTn id="55" presetID="10" presetClass="exit" presetSubtype="0" fill="hold" nodeType="withEffect">
                                  <p:stCondLst>
                                    <p:cond delay="0"/>
                                  </p:stCondLst>
                                  <p:childTnLst>
                                    <p:animEffect transition="out" filter="fade">
                                      <p:cBhvr>
                                        <p:cTn id="56" dur="500"/>
                                        <p:tgtEl>
                                          <p:spTgt spid="51"/>
                                        </p:tgtEl>
                                      </p:cBhvr>
                                    </p:animEffect>
                                    <p:set>
                                      <p:cBhvr>
                                        <p:cTn id="57" dur="1" fill="hold">
                                          <p:stCondLst>
                                            <p:cond delay="499"/>
                                          </p:stCondLst>
                                        </p:cTn>
                                        <p:tgtEl>
                                          <p:spTgt spid="51"/>
                                        </p:tgtEl>
                                        <p:attrNameLst>
                                          <p:attrName>style.visibility</p:attrName>
                                        </p:attrNameLst>
                                      </p:cBhvr>
                                      <p:to>
                                        <p:strVal val="hidden"/>
                                      </p:to>
                                    </p:set>
                                  </p:childTnLst>
                                </p:cTn>
                              </p:par>
                            </p:childTnLst>
                          </p:cTn>
                        </p:par>
                        <p:par>
                          <p:cTn id="58" fill="hold">
                            <p:stCondLst>
                              <p:cond delay="500"/>
                            </p:stCondLst>
                            <p:childTnLst>
                              <p:par>
                                <p:cTn id="59" presetID="14" presetClass="entr" presetSubtype="10"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randombar(horizontal)">
                                      <p:cBhvr>
                                        <p:cTn id="61" dur="500"/>
                                        <p:tgtEl>
                                          <p:spTgt spid="57"/>
                                        </p:tgtEl>
                                      </p:cBhvr>
                                    </p:animEffect>
                                  </p:childTnLst>
                                </p:cTn>
                              </p:par>
                            </p:childTnLst>
                          </p:cTn>
                        </p:par>
                        <p:par>
                          <p:cTn id="62" fill="hold">
                            <p:stCondLst>
                              <p:cond delay="1000"/>
                            </p:stCondLst>
                            <p:childTnLst>
                              <p:par>
                                <p:cTn id="63" presetID="14" presetClass="entr" presetSubtype="1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randombar(horizontal)">
                                      <p:cBhvr>
                                        <p:cTn id="65" dur="500"/>
                                        <p:tgtEl>
                                          <p:spTgt spid="6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par>
                                <p:cTn id="71" presetID="10" presetClass="entr" presetSubtype="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childTnLst>
                                </p:cTn>
                              </p:par>
                              <p:par>
                                <p:cTn id="77" presetID="10" presetClass="entr" presetSubtype="0" fill="hold"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par>
                                <p:cTn id="80" presetID="10" presetClass="entr" presetSubtype="0"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par>
                                <p:cTn id="83" presetID="10" presetClass="entr" presetSubtype="0" fill="hold" nodeType="with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a:xfrm>
            <a:off x="468217" y="0"/>
            <a:ext cx="8229600" cy="1509311"/>
          </a:xfrm>
        </p:spPr>
        <p:txBody>
          <a:bodyPr/>
          <a:lstStyle/>
          <a:p>
            <a:r>
              <a:rPr lang="ja-JP" altLang="en-US" sz="7200" dirty="0">
                <a:latin typeface="ＭＳ ゴシック" panose="020B0609070205080204" pitchFamily="49" charset="-128"/>
                <a:ea typeface="ＭＳ ゴシック" panose="020B0609070205080204" pitchFamily="49" charset="-128"/>
              </a:rPr>
              <a:t>今日のお話</a:t>
            </a:r>
          </a:p>
        </p:txBody>
      </p:sp>
      <p:sp>
        <p:nvSpPr>
          <p:cNvPr id="18434" name="コンテンツ プレースホルダー 2"/>
          <p:cNvSpPr>
            <a:spLocks noGrp="1"/>
          </p:cNvSpPr>
          <p:nvPr>
            <p:ph idx="1"/>
          </p:nvPr>
        </p:nvSpPr>
        <p:spPr>
          <a:xfrm>
            <a:off x="1327361" y="2535811"/>
            <a:ext cx="7220495" cy="2592371"/>
          </a:xfrm>
        </p:spPr>
        <p:txBody>
          <a:bodyPr/>
          <a:lstStyle/>
          <a:p>
            <a:pPr>
              <a:lnSpc>
                <a:spcPts val="5400"/>
              </a:lnSpc>
            </a:pPr>
            <a:r>
              <a:rPr lang="ja-JP" altLang="en-US" sz="4000" dirty="0">
                <a:solidFill>
                  <a:schemeClr val="bg1">
                    <a:lumMod val="95000"/>
                  </a:schemeClr>
                </a:solidFill>
                <a:latin typeface="HG丸ｺﾞｼｯｸM-PRO" panose="020F0600000000000000" pitchFamily="50" charset="-128"/>
                <a:ea typeface="HG丸ｺﾞｼｯｸM-PRO" panose="020F0600000000000000" pitchFamily="50" charset="-128"/>
              </a:rPr>
              <a:t>税金はなぜ必要なの？</a:t>
            </a:r>
            <a:endParaRPr lang="en-US" altLang="ja-JP" sz="4000" dirty="0">
              <a:solidFill>
                <a:schemeClr val="bg1">
                  <a:lumMod val="95000"/>
                </a:schemeClr>
              </a:solidFill>
              <a:latin typeface="HG丸ｺﾞｼｯｸM-PRO" panose="020F0600000000000000" pitchFamily="50" charset="-128"/>
              <a:ea typeface="HG丸ｺﾞｼｯｸM-PRO" panose="020F0600000000000000" pitchFamily="50" charset="-128"/>
            </a:endParaRPr>
          </a:p>
          <a:p>
            <a:pPr>
              <a:lnSpc>
                <a:spcPts val="5400"/>
              </a:lnSpc>
            </a:pPr>
            <a:r>
              <a:rPr lang="ja-JP" altLang="en-US" sz="4000" dirty="0">
                <a:solidFill>
                  <a:schemeClr val="bg1">
                    <a:lumMod val="95000"/>
                  </a:schemeClr>
                </a:solidFill>
                <a:latin typeface="HG丸ｺﾞｼｯｸM-PRO" panose="020F0600000000000000" pitchFamily="50" charset="-128"/>
                <a:ea typeface="HG丸ｺﾞｼｯｸM-PRO" panose="020F0600000000000000" pitchFamily="50" charset="-128"/>
              </a:rPr>
              <a:t>税金を公平に集めるって？</a:t>
            </a:r>
            <a:endParaRPr lang="en-US" altLang="ja-JP" sz="4000" dirty="0">
              <a:solidFill>
                <a:schemeClr val="bg1">
                  <a:lumMod val="95000"/>
                </a:schemeClr>
              </a:solidFill>
              <a:latin typeface="HG丸ｺﾞｼｯｸM-PRO" panose="020F0600000000000000" pitchFamily="50" charset="-128"/>
              <a:ea typeface="HG丸ｺﾞｼｯｸM-PRO" panose="020F0600000000000000" pitchFamily="50" charset="-128"/>
            </a:endParaRPr>
          </a:p>
          <a:p>
            <a:pPr>
              <a:lnSpc>
                <a:spcPts val="5400"/>
              </a:lnSpc>
            </a:pPr>
            <a:r>
              <a:rPr lang="ja-JP" altLang="en-US" sz="4000" dirty="0">
                <a:latin typeface="HG丸ｺﾞｼｯｸM-PRO" panose="020F0600000000000000" pitchFamily="50" charset="-128"/>
                <a:ea typeface="HG丸ｺﾞｼｯｸM-PRO" panose="020F0600000000000000" pitchFamily="50" charset="-128"/>
              </a:rPr>
              <a:t>税金を公平に使うって？</a:t>
            </a:r>
          </a:p>
          <a:p>
            <a:pPr marL="0" indent="0">
              <a:lnSpc>
                <a:spcPts val="5400"/>
              </a:lnSpc>
              <a:buNone/>
            </a:pPr>
            <a:endParaRPr lang="ja-JP" altLang="en-US" sz="4000" dirty="0">
              <a:latin typeface="HG丸ｺﾞｼｯｸM-PRO" panose="020F0600000000000000" pitchFamily="50" charset="-128"/>
              <a:ea typeface="HG丸ｺﾞｼｯｸM-PRO" panose="020F0600000000000000" pitchFamily="50" charset="-128"/>
            </a:endParaRPr>
          </a:p>
          <a:p>
            <a:pPr>
              <a:lnSpc>
                <a:spcPts val="5400"/>
              </a:lnSpc>
            </a:pPr>
            <a:endParaRPr lang="ja-JP" altLang="en-US" sz="4000" dirty="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1532028" y="3948303"/>
            <a:ext cx="6284611"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532027" y="4769963"/>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532028" y="3161034"/>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1686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a:spLocks noChangeArrowheads="1"/>
          </p:cNvSpPr>
          <p:nvPr/>
        </p:nvSpPr>
        <p:spPr bwMode="auto">
          <a:xfrm>
            <a:off x="777009" y="998289"/>
            <a:ext cx="7801583" cy="3539430"/>
          </a:xfrm>
          <a:prstGeom prst="rect">
            <a:avLst/>
          </a:prstGeom>
          <a:noFill/>
          <a:ln w="9525">
            <a:noFill/>
            <a:miter lim="800000"/>
            <a:headEnd/>
            <a:tailEnd/>
          </a:ln>
        </p:spPr>
        <p:txBody>
          <a:bodyPr wrap="square">
            <a:spAutoFit/>
          </a:bodyPr>
          <a:lstStyle/>
          <a:p>
            <a:r>
              <a:rPr lang="ja-JP" altLang="en-US" sz="2800" b="1" dirty="0">
                <a:latin typeface="HG丸ｺﾞｼｯｸM-PRO" panose="020F0600000000000000" pitchFamily="50" charset="-128"/>
                <a:ea typeface="HG丸ｺﾞｼｯｸM-PRO" panose="020F0600000000000000" pitchFamily="50" charset="-128"/>
              </a:rPr>
              <a:t>・みなさんは、ある市の市長と議員です。</a:t>
            </a:r>
            <a:endParaRPr lang="en-US" altLang="ja-JP" sz="2800" b="1" dirty="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　集めた税金（</a:t>
            </a:r>
            <a:r>
              <a:rPr lang="en-US" altLang="ja-JP" sz="2800" b="1" dirty="0">
                <a:latin typeface="HG丸ｺﾞｼｯｸM-PRO" panose="020F0600000000000000" pitchFamily="50" charset="-128"/>
                <a:ea typeface="HG丸ｺﾞｼｯｸM-PRO" panose="020F0600000000000000" pitchFamily="50" charset="-128"/>
              </a:rPr>
              <a:t>200</a:t>
            </a:r>
            <a:r>
              <a:rPr lang="ja-JP" altLang="en-US" sz="2800" b="1" dirty="0">
                <a:latin typeface="HG丸ｺﾞｼｯｸM-PRO" panose="020F0600000000000000" pitchFamily="50" charset="-128"/>
                <a:ea typeface="HG丸ｺﾞｼｯｸM-PRO" panose="020F0600000000000000" pitchFamily="50" charset="-128"/>
              </a:rPr>
              <a:t>億円）を次の４つの項目に使いたいと考えています。市長と議員が話し合った結果、それぞれ公平に</a:t>
            </a:r>
            <a:r>
              <a:rPr lang="en-US" altLang="ja-JP" sz="2800" b="1" dirty="0">
                <a:latin typeface="HG丸ｺﾞｼｯｸM-PRO" panose="020F0600000000000000" pitchFamily="50" charset="-128"/>
                <a:ea typeface="HG丸ｺﾞｼｯｸM-PRO" panose="020F0600000000000000" pitchFamily="50" charset="-128"/>
              </a:rPr>
              <a:t>50</a:t>
            </a:r>
            <a:r>
              <a:rPr lang="ja-JP" altLang="en-US" sz="2800" b="1" dirty="0">
                <a:latin typeface="HG丸ｺﾞｼｯｸM-PRO" panose="020F0600000000000000" pitchFamily="50" charset="-128"/>
                <a:ea typeface="HG丸ｺﾞｼｯｸM-PRO" panose="020F0600000000000000" pitchFamily="50" charset="-128"/>
              </a:rPr>
              <a:t>億円ずつ使おうと考えましたが、多くの市民から「それでは合意できない。」という声が上がりました。どうすれば、みんなが合意できるのか、市民の声を聞いてみましょう。</a:t>
            </a:r>
          </a:p>
        </p:txBody>
      </p:sp>
      <p:sp>
        <p:nvSpPr>
          <p:cNvPr id="1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公平に使うって？</a:t>
            </a:r>
          </a:p>
        </p:txBody>
      </p:sp>
      <p:grpSp>
        <p:nvGrpSpPr>
          <p:cNvPr id="3" name="グループ化 2">
            <a:extLst>
              <a:ext uri="{FF2B5EF4-FFF2-40B4-BE49-F238E27FC236}">
                <a16:creationId xmlns:a16="http://schemas.microsoft.com/office/drawing/2014/main" id="{D669DD62-67FA-3BFA-DB7B-ED0EEE10AEC9}"/>
              </a:ext>
            </a:extLst>
          </p:cNvPr>
          <p:cNvGrpSpPr/>
          <p:nvPr/>
        </p:nvGrpSpPr>
        <p:grpSpPr bwMode="auto">
          <a:xfrm>
            <a:off x="4943664" y="4828335"/>
            <a:ext cx="1672740" cy="1156771"/>
            <a:chOff x="2400926" y="503355"/>
            <a:chExt cx="1152476" cy="1318771"/>
          </a:xfrm>
          <a:scene3d>
            <a:camera prst="orthographicFront"/>
            <a:lightRig rig="chilly" dir="t"/>
          </a:scene3d>
        </p:grpSpPr>
        <p:sp>
          <p:nvSpPr>
            <p:cNvPr id="6" name="円/楕円 47">
              <a:extLst>
                <a:ext uri="{FF2B5EF4-FFF2-40B4-BE49-F238E27FC236}">
                  <a16:creationId xmlns:a16="http://schemas.microsoft.com/office/drawing/2014/main" id="{7031E508-4E02-98AB-C114-588D8111DCA4}"/>
                </a:ext>
              </a:extLst>
            </p:cNvPr>
            <p:cNvSpPr/>
            <p:nvPr/>
          </p:nvSpPr>
          <p:spPr>
            <a:xfrm>
              <a:off x="2400926" y="503355"/>
              <a:ext cx="1152476" cy="1318771"/>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円/楕円 4">
              <a:extLst>
                <a:ext uri="{FF2B5EF4-FFF2-40B4-BE49-F238E27FC236}">
                  <a16:creationId xmlns:a16="http://schemas.microsoft.com/office/drawing/2014/main" id="{B47362CE-2939-FE3A-879A-2C41AAA04B78}"/>
                </a:ext>
              </a:extLst>
            </p:cNvPr>
            <p:cNvSpPr/>
            <p:nvPr/>
          </p:nvSpPr>
          <p:spPr>
            <a:xfrm>
              <a:off x="2529357" y="695908"/>
              <a:ext cx="895614" cy="951329"/>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400" b="1" dirty="0">
                  <a:solidFill>
                    <a:schemeClr val="tx1"/>
                  </a:solidFill>
                  <a:latin typeface="HG丸ｺﾞｼｯｸM-PRO" panose="020F0600000000000000" pitchFamily="50" charset="-128"/>
                  <a:ea typeface="HG丸ｺﾞｼｯｸM-PRO" panose="020F0600000000000000" pitchFamily="50" charset="-128"/>
                </a:rPr>
                <a:t>市民病院</a:t>
              </a:r>
            </a:p>
          </p:txBody>
        </p:sp>
      </p:grpSp>
      <p:grpSp>
        <p:nvGrpSpPr>
          <p:cNvPr id="12" name="グループ化 11">
            <a:extLst>
              <a:ext uri="{FF2B5EF4-FFF2-40B4-BE49-F238E27FC236}">
                <a16:creationId xmlns:a16="http://schemas.microsoft.com/office/drawing/2014/main" id="{5112D488-50CD-267D-05DE-4D78E8387436}"/>
              </a:ext>
            </a:extLst>
          </p:cNvPr>
          <p:cNvGrpSpPr/>
          <p:nvPr/>
        </p:nvGrpSpPr>
        <p:grpSpPr bwMode="auto">
          <a:xfrm>
            <a:off x="2793366" y="4867344"/>
            <a:ext cx="1672740" cy="1156772"/>
            <a:chOff x="343712" y="102860"/>
            <a:chExt cx="1085214" cy="1085227"/>
          </a:xfrm>
          <a:scene3d>
            <a:camera prst="orthographicFront"/>
            <a:lightRig rig="chilly" dir="t"/>
          </a:scene3d>
        </p:grpSpPr>
        <p:sp>
          <p:nvSpPr>
            <p:cNvPr id="13" name="円/楕円 45">
              <a:extLst>
                <a:ext uri="{FF2B5EF4-FFF2-40B4-BE49-F238E27FC236}">
                  <a16:creationId xmlns:a16="http://schemas.microsoft.com/office/drawing/2014/main" id="{D9981CB3-E13E-811E-28B6-9B9E93FF918E}"/>
                </a:ext>
              </a:extLst>
            </p:cNvPr>
            <p:cNvSpPr/>
            <p:nvPr/>
          </p:nvSpPr>
          <p:spPr>
            <a:xfrm>
              <a:off x="343712" y="102860"/>
              <a:ext cx="1085214" cy="1085227"/>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
          <p:nvSpPr>
            <p:cNvPr id="14" name="円/楕円 4">
              <a:extLst>
                <a:ext uri="{FF2B5EF4-FFF2-40B4-BE49-F238E27FC236}">
                  <a16:creationId xmlns:a16="http://schemas.microsoft.com/office/drawing/2014/main" id="{7BB17AD1-D1F0-2624-6EBB-BCF86FE6BFE6}"/>
                </a:ext>
              </a:extLst>
            </p:cNvPr>
            <p:cNvSpPr/>
            <p:nvPr/>
          </p:nvSpPr>
          <p:spPr>
            <a:xfrm>
              <a:off x="502638" y="261788"/>
              <a:ext cx="767362" cy="76737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400" b="1" dirty="0">
                  <a:solidFill>
                    <a:schemeClr val="tx1"/>
                  </a:solidFill>
                  <a:latin typeface="HG丸ｺﾞｼｯｸM-PRO" panose="020F0600000000000000" pitchFamily="50" charset="-128"/>
                  <a:ea typeface="HG丸ｺﾞｼｯｸM-PRO" panose="020F0600000000000000" pitchFamily="50" charset="-128"/>
                </a:rPr>
                <a:t>子育て</a:t>
              </a:r>
            </a:p>
          </p:txBody>
        </p:sp>
      </p:grpSp>
      <p:grpSp>
        <p:nvGrpSpPr>
          <p:cNvPr id="15" name="グループ化 14">
            <a:extLst>
              <a:ext uri="{FF2B5EF4-FFF2-40B4-BE49-F238E27FC236}">
                <a16:creationId xmlns:a16="http://schemas.microsoft.com/office/drawing/2014/main" id="{E9D048A5-AB76-F672-45FA-E844DCB705D6}"/>
              </a:ext>
            </a:extLst>
          </p:cNvPr>
          <p:cNvGrpSpPr/>
          <p:nvPr/>
        </p:nvGrpSpPr>
        <p:grpSpPr bwMode="auto">
          <a:xfrm>
            <a:off x="7093963" y="4738780"/>
            <a:ext cx="1691725" cy="1156772"/>
            <a:chOff x="424043" y="1500980"/>
            <a:chExt cx="1218359" cy="944650"/>
          </a:xfrm>
          <a:scene3d>
            <a:camera prst="orthographicFront"/>
            <a:lightRig rig="chilly" dir="t"/>
          </a:scene3d>
        </p:grpSpPr>
        <p:sp>
          <p:nvSpPr>
            <p:cNvPr id="16" name="円/楕円 43">
              <a:extLst>
                <a:ext uri="{FF2B5EF4-FFF2-40B4-BE49-F238E27FC236}">
                  <a16:creationId xmlns:a16="http://schemas.microsoft.com/office/drawing/2014/main" id="{D83CAD20-9469-545F-8410-028B52F02B35}"/>
                </a:ext>
              </a:extLst>
            </p:cNvPr>
            <p:cNvSpPr/>
            <p:nvPr/>
          </p:nvSpPr>
          <p:spPr>
            <a:xfrm>
              <a:off x="424043" y="1500980"/>
              <a:ext cx="1218359" cy="944650"/>
            </a:xfrm>
            <a:prstGeom prst="ellipse">
              <a:avLst/>
            </a:prstGeom>
            <a:solidFill>
              <a:srgbClr val="FFCC00"/>
            </a:solidFill>
            <a:sp3d prstMaterial="translucentPowder">
              <a:bevelT w="127000" h="25400" prst="softRound"/>
            </a:sp3d>
          </p:spPr>
          <p:style>
            <a:lnRef idx="0">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17" name="円/楕円 4">
              <a:extLst>
                <a:ext uri="{FF2B5EF4-FFF2-40B4-BE49-F238E27FC236}">
                  <a16:creationId xmlns:a16="http://schemas.microsoft.com/office/drawing/2014/main" id="{92FC2AE3-92FE-D09D-E60D-DBCDB90A5AD9}"/>
                </a:ext>
              </a:extLst>
            </p:cNvPr>
            <p:cNvSpPr/>
            <p:nvPr/>
          </p:nvSpPr>
          <p:spPr>
            <a:xfrm>
              <a:off x="621019" y="1683890"/>
              <a:ext cx="930941" cy="64254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en-US" altLang="ja-JP" sz="2400" b="1" dirty="0">
                  <a:solidFill>
                    <a:schemeClr val="tx1"/>
                  </a:solidFill>
                  <a:latin typeface="HG丸ｺﾞｼｯｸM-PRO" panose="020F0600000000000000" pitchFamily="50" charset="-128"/>
                  <a:ea typeface="HG丸ｺﾞｼｯｸM-PRO" panose="020F0600000000000000" pitchFamily="50" charset="-128"/>
                </a:rPr>
                <a:t>JR/</a:t>
              </a:r>
              <a:r>
                <a:rPr lang="ja-JP" altLang="en-US" sz="2400" b="1" dirty="0">
                  <a:solidFill>
                    <a:schemeClr val="tx1"/>
                  </a:solidFill>
                  <a:latin typeface="HG丸ｺﾞｼｯｸM-PRO" panose="020F0600000000000000" pitchFamily="50" charset="-128"/>
                  <a:ea typeface="HG丸ｺﾞｼｯｸM-PRO" panose="020F0600000000000000" pitchFamily="50" charset="-128"/>
                </a:rPr>
                <a:t>バス</a:t>
              </a:r>
            </a:p>
          </p:txBody>
        </p:sp>
      </p:grpSp>
      <p:grpSp>
        <p:nvGrpSpPr>
          <p:cNvPr id="18" name="グループ化 37">
            <a:extLst>
              <a:ext uri="{FF2B5EF4-FFF2-40B4-BE49-F238E27FC236}">
                <a16:creationId xmlns:a16="http://schemas.microsoft.com/office/drawing/2014/main" id="{29D96D0D-C5A1-C64E-559C-FD1E1F5A223D}"/>
              </a:ext>
            </a:extLst>
          </p:cNvPr>
          <p:cNvGrpSpPr>
            <a:grpSpLocks/>
          </p:cNvGrpSpPr>
          <p:nvPr/>
        </p:nvGrpSpPr>
        <p:grpSpPr bwMode="auto">
          <a:xfrm>
            <a:off x="506956" y="4828335"/>
            <a:ext cx="1702183" cy="1067217"/>
            <a:chOff x="6083176" y="3861047"/>
            <a:chExt cx="1369145" cy="1296145"/>
          </a:xfrm>
        </p:grpSpPr>
        <p:sp>
          <p:nvSpPr>
            <p:cNvPr id="20" name="円/楕円 39">
              <a:extLst>
                <a:ext uri="{FF2B5EF4-FFF2-40B4-BE49-F238E27FC236}">
                  <a16:creationId xmlns:a16="http://schemas.microsoft.com/office/drawing/2014/main" id="{5C0D66D1-1070-63D1-9A80-3B8AE9FC314F}"/>
                </a:ext>
              </a:extLst>
            </p:cNvPr>
            <p:cNvSpPr/>
            <p:nvPr/>
          </p:nvSpPr>
          <p:spPr>
            <a:xfrm>
              <a:off x="6084168" y="3861047"/>
              <a:ext cx="1368153" cy="129614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1" name="円/楕円 4">
              <a:extLst>
                <a:ext uri="{FF2B5EF4-FFF2-40B4-BE49-F238E27FC236}">
                  <a16:creationId xmlns:a16="http://schemas.microsoft.com/office/drawing/2014/main" id="{1F741E1E-6D7E-3EA6-2BD4-202C8DBD47F2}"/>
                </a:ext>
              </a:extLst>
            </p:cNvPr>
            <p:cNvSpPr/>
            <p:nvPr/>
          </p:nvSpPr>
          <p:spPr>
            <a:xfrm>
              <a:off x="6083176" y="4133077"/>
              <a:ext cx="1368152" cy="831213"/>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400" b="1" dirty="0">
                  <a:solidFill>
                    <a:schemeClr val="tx1"/>
                  </a:solidFill>
                  <a:latin typeface="HG丸ｺﾞｼｯｸM-PRO" panose="020F0600000000000000" pitchFamily="50" charset="-128"/>
                  <a:ea typeface="HG丸ｺﾞｼｯｸM-PRO" panose="020F0600000000000000" pitchFamily="50" charset="-128"/>
                </a:rPr>
                <a:t>防災</a:t>
              </a:r>
            </a:p>
          </p:txBody>
        </p:sp>
      </p:grpSp>
      <p:sp>
        <p:nvSpPr>
          <p:cNvPr id="22" name="正方形/長方形 21">
            <a:extLst>
              <a:ext uri="{FF2B5EF4-FFF2-40B4-BE49-F238E27FC236}">
                <a16:creationId xmlns:a16="http://schemas.microsoft.com/office/drawing/2014/main" id="{0F313550-B453-C0B5-1D28-04EAB8EA5F94}"/>
              </a:ext>
            </a:extLst>
          </p:cNvPr>
          <p:cNvSpPr/>
          <p:nvPr/>
        </p:nvSpPr>
        <p:spPr>
          <a:xfrm>
            <a:off x="3018999" y="6193522"/>
            <a:ext cx="1221473" cy="367257"/>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t"/>
          <a:lstStyle/>
          <a:p>
            <a:pPr algn="ctr"/>
            <a:r>
              <a:rPr kumimoji="1" lang="en-US" altLang="ja-JP" sz="2000" dirty="0">
                <a:latin typeface="HG丸ｺﾞｼｯｸM-PRO" panose="020F0600000000000000" pitchFamily="50" charset="-128"/>
                <a:ea typeface="HG丸ｺﾞｼｯｸM-PRO" panose="020F0600000000000000" pitchFamily="50" charset="-128"/>
              </a:rPr>
              <a:t>50</a:t>
            </a:r>
            <a:r>
              <a:rPr kumimoji="1" lang="ja-JP" altLang="en-US" sz="2000" dirty="0">
                <a:latin typeface="HG丸ｺﾞｼｯｸM-PRO" panose="020F0600000000000000" pitchFamily="50" charset="-128"/>
                <a:ea typeface="HG丸ｺﾞｼｯｸM-PRO" panose="020F0600000000000000" pitchFamily="50" charset="-128"/>
              </a:rPr>
              <a:t>億円</a:t>
            </a:r>
          </a:p>
        </p:txBody>
      </p:sp>
      <p:sp>
        <p:nvSpPr>
          <p:cNvPr id="23" name="正方形/長方形 22">
            <a:extLst>
              <a:ext uri="{FF2B5EF4-FFF2-40B4-BE49-F238E27FC236}">
                <a16:creationId xmlns:a16="http://schemas.microsoft.com/office/drawing/2014/main" id="{A3766DA2-7913-E8B1-757E-B74B0FD5A449}"/>
              </a:ext>
            </a:extLst>
          </p:cNvPr>
          <p:cNvSpPr/>
          <p:nvPr/>
        </p:nvSpPr>
        <p:spPr>
          <a:xfrm>
            <a:off x="929409" y="6176516"/>
            <a:ext cx="1221473" cy="367257"/>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t"/>
          <a:lstStyle/>
          <a:p>
            <a:pPr algn="ctr"/>
            <a:r>
              <a:rPr kumimoji="1" lang="en-US" altLang="ja-JP" sz="2000" dirty="0">
                <a:latin typeface="HG丸ｺﾞｼｯｸM-PRO" panose="020F0600000000000000" pitchFamily="50" charset="-128"/>
                <a:ea typeface="HG丸ｺﾞｼｯｸM-PRO" panose="020F0600000000000000" pitchFamily="50" charset="-128"/>
              </a:rPr>
              <a:t>50</a:t>
            </a:r>
            <a:r>
              <a:rPr kumimoji="1" lang="ja-JP" altLang="en-US" sz="2000" dirty="0">
                <a:latin typeface="HG丸ｺﾞｼｯｸM-PRO" panose="020F0600000000000000" pitchFamily="50" charset="-128"/>
                <a:ea typeface="HG丸ｺﾞｼｯｸM-PRO" panose="020F0600000000000000" pitchFamily="50" charset="-128"/>
              </a:rPr>
              <a:t>億円</a:t>
            </a:r>
          </a:p>
        </p:txBody>
      </p:sp>
      <p:sp>
        <p:nvSpPr>
          <p:cNvPr id="24" name="正方形/長方形 23">
            <a:extLst>
              <a:ext uri="{FF2B5EF4-FFF2-40B4-BE49-F238E27FC236}">
                <a16:creationId xmlns:a16="http://schemas.microsoft.com/office/drawing/2014/main" id="{8E2163E1-C3AB-3996-FD07-88471B8A276E}"/>
              </a:ext>
            </a:extLst>
          </p:cNvPr>
          <p:cNvSpPr/>
          <p:nvPr/>
        </p:nvSpPr>
        <p:spPr>
          <a:xfrm>
            <a:off x="5169297" y="6185028"/>
            <a:ext cx="1221473" cy="367257"/>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t"/>
          <a:lstStyle/>
          <a:p>
            <a:pPr algn="ctr"/>
            <a:r>
              <a:rPr kumimoji="1" lang="en-US" altLang="ja-JP" sz="2000" dirty="0">
                <a:latin typeface="HG丸ｺﾞｼｯｸM-PRO" panose="020F0600000000000000" pitchFamily="50" charset="-128"/>
                <a:ea typeface="HG丸ｺﾞｼｯｸM-PRO" panose="020F0600000000000000" pitchFamily="50" charset="-128"/>
              </a:rPr>
              <a:t>50</a:t>
            </a:r>
            <a:r>
              <a:rPr kumimoji="1" lang="ja-JP" altLang="en-US" sz="2000" dirty="0">
                <a:latin typeface="HG丸ｺﾞｼｯｸM-PRO" panose="020F0600000000000000" pitchFamily="50" charset="-128"/>
                <a:ea typeface="HG丸ｺﾞｼｯｸM-PRO" panose="020F0600000000000000" pitchFamily="50" charset="-128"/>
              </a:rPr>
              <a:t>億円</a:t>
            </a:r>
          </a:p>
        </p:txBody>
      </p:sp>
      <p:sp>
        <p:nvSpPr>
          <p:cNvPr id="25" name="正方形/長方形 24">
            <a:extLst>
              <a:ext uri="{FF2B5EF4-FFF2-40B4-BE49-F238E27FC236}">
                <a16:creationId xmlns:a16="http://schemas.microsoft.com/office/drawing/2014/main" id="{1E09AC00-0351-DDE0-32A4-4D1FF4A83453}"/>
              </a:ext>
            </a:extLst>
          </p:cNvPr>
          <p:cNvSpPr/>
          <p:nvPr/>
        </p:nvSpPr>
        <p:spPr>
          <a:xfrm>
            <a:off x="7258887" y="6101070"/>
            <a:ext cx="1221473" cy="367257"/>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t"/>
          <a:lstStyle/>
          <a:p>
            <a:pPr algn="ctr"/>
            <a:r>
              <a:rPr kumimoji="1" lang="en-US" altLang="ja-JP" sz="2000" dirty="0">
                <a:latin typeface="HG丸ｺﾞｼｯｸM-PRO" panose="020F0600000000000000" pitchFamily="50" charset="-128"/>
                <a:ea typeface="HG丸ｺﾞｼｯｸM-PRO" panose="020F0600000000000000" pitchFamily="50" charset="-128"/>
              </a:rPr>
              <a:t>50</a:t>
            </a:r>
            <a:r>
              <a:rPr kumimoji="1" lang="ja-JP" altLang="en-US" sz="2000" dirty="0">
                <a:latin typeface="HG丸ｺﾞｼｯｸM-PRO" panose="020F0600000000000000" pitchFamily="50" charset="-128"/>
                <a:ea typeface="HG丸ｺﾞｼｯｸM-PRO" panose="020F0600000000000000" pitchFamily="50" charset="-128"/>
              </a:rPr>
              <a:t>億円</a:t>
            </a:r>
          </a:p>
        </p:txBody>
      </p:sp>
    </p:spTree>
    <p:extLst>
      <p:ext uri="{BB962C8B-B14F-4D97-AF65-F5344CB8AC3E}">
        <p14:creationId xmlns:p14="http://schemas.microsoft.com/office/powerpoint/2010/main" val="19250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Effect transition="in" filter="fade">
                                      <p:cBhvr>
                                        <p:cTn id="27" dur="1000"/>
                                        <p:tgtEl>
                                          <p:spTgt spid="15"/>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Effect transition="in" filter="fade">
                                      <p:cBhvr>
                                        <p:cTn id="3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20B290A6-1A0B-66B2-63B9-76C61898EBB5}"/>
              </a:ext>
            </a:extLst>
          </p:cNvPr>
          <p:cNvSpPr>
            <a:spLocks noGrp="1"/>
          </p:cNvSpPr>
          <p:nvPr>
            <p:ph type="title"/>
          </p:nvPr>
        </p:nvSpPr>
        <p:spPr>
          <a:xfrm>
            <a:off x="457200" y="406613"/>
            <a:ext cx="8229600" cy="1143000"/>
          </a:xfrm>
        </p:spPr>
        <p:txBody>
          <a:bodyPr/>
          <a:lstStyle/>
          <a:p>
            <a:r>
              <a:rPr lang="ja-JP" altLang="en-US" dirty="0">
                <a:latin typeface="ＭＳ ゴシック" panose="020B0609070205080204" pitchFamily="49" charset="-128"/>
                <a:ea typeface="ＭＳ ゴシック" panose="020B0609070205080204" pitchFamily="49" charset="-128"/>
              </a:rPr>
              <a:t>ある市の統計</a:t>
            </a:r>
            <a:br>
              <a:rPr lang="ja-JP" altLang="en-US" dirty="0">
                <a:latin typeface="ＭＳ ゴシック" panose="020B0609070205080204" pitchFamily="49" charset="-128"/>
                <a:ea typeface="ＭＳ ゴシック" panose="020B0609070205080204" pitchFamily="49" charset="-128"/>
              </a:rPr>
            </a:br>
            <a:endParaRPr lang="ja-JP" altLang="en-US" dirty="0"/>
          </a:p>
        </p:txBody>
      </p:sp>
      <p:pic>
        <p:nvPicPr>
          <p:cNvPr id="2" name="図 1">
            <a:extLst>
              <a:ext uri="{FF2B5EF4-FFF2-40B4-BE49-F238E27FC236}">
                <a16:creationId xmlns:a16="http://schemas.microsoft.com/office/drawing/2014/main" id="{5A03CD13-2920-3DF8-CB09-657CDB8C692B}"/>
              </a:ext>
            </a:extLst>
          </p:cNvPr>
          <p:cNvPicPr>
            <a:picLocks noChangeAspect="1"/>
          </p:cNvPicPr>
          <p:nvPr/>
        </p:nvPicPr>
        <p:blipFill>
          <a:blip r:embed="rId3"/>
          <a:stretch>
            <a:fillRect/>
          </a:stretch>
        </p:blipFill>
        <p:spPr>
          <a:xfrm>
            <a:off x="589993" y="1847850"/>
            <a:ext cx="7964013" cy="3973830"/>
          </a:xfrm>
          <a:prstGeom prst="rect">
            <a:avLst/>
          </a:prstGeom>
        </p:spPr>
      </p:pic>
    </p:spTree>
    <p:extLst>
      <p:ext uri="{BB962C8B-B14F-4D97-AF65-F5344CB8AC3E}">
        <p14:creationId xmlns:p14="http://schemas.microsoft.com/office/powerpoint/2010/main" val="2690287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a:xfrm>
            <a:off x="468217" y="0"/>
            <a:ext cx="8229600" cy="1509311"/>
          </a:xfrm>
        </p:spPr>
        <p:txBody>
          <a:bodyPr/>
          <a:lstStyle/>
          <a:p>
            <a:r>
              <a:rPr lang="ja-JP" altLang="en-US" sz="7200" dirty="0">
                <a:latin typeface="ＭＳ ゴシック" panose="020B0609070205080204" pitchFamily="49" charset="-128"/>
                <a:ea typeface="ＭＳ ゴシック" panose="020B0609070205080204" pitchFamily="49" charset="-128"/>
              </a:rPr>
              <a:t>今日のお話</a:t>
            </a:r>
          </a:p>
        </p:txBody>
      </p:sp>
      <p:sp>
        <p:nvSpPr>
          <p:cNvPr id="18434" name="コンテンツ プレースホルダー 2"/>
          <p:cNvSpPr>
            <a:spLocks noGrp="1"/>
          </p:cNvSpPr>
          <p:nvPr>
            <p:ph idx="1"/>
          </p:nvPr>
        </p:nvSpPr>
        <p:spPr>
          <a:xfrm>
            <a:off x="1327361" y="2535811"/>
            <a:ext cx="7220495" cy="2592371"/>
          </a:xfrm>
        </p:spPr>
        <p:txBody>
          <a:bodyPr/>
          <a:lstStyle/>
          <a:p>
            <a:pPr>
              <a:lnSpc>
                <a:spcPts val="5400"/>
              </a:lnSpc>
            </a:pPr>
            <a:r>
              <a:rPr lang="ja-JP" altLang="en-US" sz="4000" dirty="0">
                <a:latin typeface="HG丸ｺﾞｼｯｸM-PRO" panose="020F0600000000000000" pitchFamily="50" charset="-128"/>
                <a:ea typeface="HG丸ｺﾞｼｯｸM-PRO" panose="020F0600000000000000" pitchFamily="50" charset="-128"/>
              </a:rPr>
              <a:t>税金はなぜ必要なの？</a:t>
            </a:r>
            <a:endParaRPr lang="en-US" altLang="ja-JP" sz="4000" dirty="0">
              <a:latin typeface="HG丸ｺﾞｼｯｸM-PRO" panose="020F0600000000000000" pitchFamily="50" charset="-128"/>
              <a:ea typeface="HG丸ｺﾞｼｯｸM-PRO" panose="020F0600000000000000" pitchFamily="50" charset="-128"/>
            </a:endParaRPr>
          </a:p>
          <a:p>
            <a:pPr>
              <a:lnSpc>
                <a:spcPts val="5400"/>
              </a:lnSpc>
            </a:pPr>
            <a:r>
              <a:rPr lang="ja-JP" altLang="en-US" sz="4000" dirty="0">
                <a:latin typeface="HG丸ｺﾞｼｯｸM-PRO" panose="020F0600000000000000" pitchFamily="50" charset="-128"/>
                <a:ea typeface="HG丸ｺﾞｼｯｸM-PRO" panose="020F0600000000000000" pitchFamily="50" charset="-128"/>
              </a:rPr>
              <a:t>税金を公平に集めるって？</a:t>
            </a:r>
            <a:endParaRPr lang="en-US" altLang="ja-JP" sz="4000" dirty="0">
              <a:latin typeface="HG丸ｺﾞｼｯｸM-PRO" panose="020F0600000000000000" pitchFamily="50" charset="-128"/>
              <a:ea typeface="HG丸ｺﾞｼｯｸM-PRO" panose="020F0600000000000000" pitchFamily="50" charset="-128"/>
            </a:endParaRPr>
          </a:p>
          <a:p>
            <a:pPr>
              <a:lnSpc>
                <a:spcPts val="5400"/>
              </a:lnSpc>
            </a:pPr>
            <a:r>
              <a:rPr lang="ja-JP" altLang="en-US" sz="4000" dirty="0">
                <a:latin typeface="HG丸ｺﾞｼｯｸM-PRO" panose="020F0600000000000000" pitchFamily="50" charset="-128"/>
                <a:ea typeface="HG丸ｺﾞｼｯｸM-PRO" panose="020F0600000000000000" pitchFamily="50" charset="-128"/>
              </a:rPr>
              <a:t>税金を公平に使うって？</a:t>
            </a:r>
          </a:p>
          <a:p>
            <a:pPr marL="0" indent="0">
              <a:lnSpc>
                <a:spcPts val="5400"/>
              </a:lnSpc>
              <a:buNone/>
            </a:pPr>
            <a:endParaRPr lang="ja-JP" altLang="en-US" sz="4000" dirty="0">
              <a:latin typeface="HG丸ｺﾞｼｯｸM-PRO" panose="020F0600000000000000" pitchFamily="50" charset="-128"/>
              <a:ea typeface="HG丸ｺﾞｼｯｸM-PRO" panose="020F0600000000000000" pitchFamily="50" charset="-128"/>
            </a:endParaRPr>
          </a:p>
          <a:p>
            <a:pPr>
              <a:lnSpc>
                <a:spcPts val="5400"/>
              </a:lnSpc>
            </a:pPr>
            <a:endParaRPr lang="ja-JP" altLang="en-US" sz="4000" dirty="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1532028" y="3948303"/>
            <a:ext cx="6284611"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532027" y="4769963"/>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532028" y="3161034"/>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5341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（代表的な）市民の声</a:t>
            </a:r>
          </a:p>
        </p:txBody>
      </p:sp>
      <p:pic>
        <p:nvPicPr>
          <p:cNvPr id="16" name="図 15">
            <a:extLst>
              <a:ext uri="{FF2B5EF4-FFF2-40B4-BE49-F238E27FC236}">
                <a16:creationId xmlns:a16="http://schemas.microsoft.com/office/drawing/2014/main" id="{4483C951-BAFA-2D12-5A01-A9B476D064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6309" y="1693164"/>
            <a:ext cx="957072" cy="1670304"/>
          </a:xfrm>
          <a:prstGeom prst="rect">
            <a:avLst/>
          </a:prstGeom>
        </p:spPr>
      </p:pic>
      <p:pic>
        <p:nvPicPr>
          <p:cNvPr id="17" name="図 16">
            <a:extLst>
              <a:ext uri="{FF2B5EF4-FFF2-40B4-BE49-F238E27FC236}">
                <a16:creationId xmlns:a16="http://schemas.microsoft.com/office/drawing/2014/main" id="{0979FE5B-4192-43F2-FB86-2524E9D87A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913" y="4461175"/>
            <a:ext cx="978408" cy="1743456"/>
          </a:xfrm>
          <a:prstGeom prst="rect">
            <a:avLst/>
          </a:prstGeom>
        </p:spPr>
      </p:pic>
      <p:pic>
        <p:nvPicPr>
          <p:cNvPr id="18" name="図 17">
            <a:extLst>
              <a:ext uri="{FF2B5EF4-FFF2-40B4-BE49-F238E27FC236}">
                <a16:creationId xmlns:a16="http://schemas.microsoft.com/office/drawing/2014/main" id="{42B5B3E6-83F5-7AC1-2B56-56838C094D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901" y="1627632"/>
            <a:ext cx="941832" cy="1801368"/>
          </a:xfrm>
          <a:prstGeom prst="rect">
            <a:avLst/>
          </a:prstGeom>
        </p:spPr>
      </p:pic>
      <p:pic>
        <p:nvPicPr>
          <p:cNvPr id="19" name="図 18">
            <a:extLst>
              <a:ext uri="{FF2B5EF4-FFF2-40B4-BE49-F238E27FC236}">
                <a16:creationId xmlns:a16="http://schemas.microsoft.com/office/drawing/2014/main" id="{86145632-46DA-12AF-A8E7-D45E830551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2217" y="4551753"/>
            <a:ext cx="1118249" cy="1562299"/>
          </a:xfrm>
          <a:prstGeom prst="rect">
            <a:avLst/>
          </a:prstGeom>
          <a:ln w="6350">
            <a:noFill/>
          </a:ln>
        </p:spPr>
      </p:pic>
      <p:sp>
        <p:nvSpPr>
          <p:cNvPr id="20" name="テキスト ボックス 19">
            <a:extLst>
              <a:ext uri="{FF2B5EF4-FFF2-40B4-BE49-F238E27FC236}">
                <a16:creationId xmlns:a16="http://schemas.microsoft.com/office/drawing/2014/main" id="{195E205E-2B35-E909-5362-B1732E9CD9F1}"/>
              </a:ext>
            </a:extLst>
          </p:cNvPr>
          <p:cNvSpPr txBox="1"/>
          <p:nvPr/>
        </p:nvSpPr>
        <p:spPr>
          <a:xfrm>
            <a:off x="1633733" y="1121459"/>
            <a:ext cx="2945111" cy="1754326"/>
          </a:xfrm>
          <a:prstGeom prst="rect">
            <a:avLst/>
          </a:prstGeom>
          <a:noFill/>
          <a:ln>
            <a:solidFill>
              <a:schemeClr val="dk1"/>
            </a:solidFill>
          </a:ln>
        </p:spPr>
        <p:txBody>
          <a:bodyPr wrap="square" rtlCol="0">
            <a:spAutoFit/>
          </a:bodyPr>
          <a:lstStyle/>
          <a:p>
            <a:r>
              <a:rPr kumimoji="1" lang="ja-JP" altLang="en-US" dirty="0"/>
              <a:t>近年、集中豪雨による被害が多くなっており、ハザードマップでも危険な所がある。病院や子育てよりもまずは、市民の安全を守るために災害対策を優先させてほしい。</a:t>
            </a:r>
          </a:p>
        </p:txBody>
      </p:sp>
      <p:sp>
        <p:nvSpPr>
          <p:cNvPr id="21" name="テキスト ボックス 20">
            <a:extLst>
              <a:ext uri="{FF2B5EF4-FFF2-40B4-BE49-F238E27FC236}">
                <a16:creationId xmlns:a16="http://schemas.microsoft.com/office/drawing/2014/main" id="{1E11F9C4-B7DD-5412-839B-A57C7F3FE38B}"/>
              </a:ext>
            </a:extLst>
          </p:cNvPr>
          <p:cNvSpPr txBox="1"/>
          <p:nvPr/>
        </p:nvSpPr>
        <p:spPr>
          <a:xfrm>
            <a:off x="4740021" y="1121459"/>
            <a:ext cx="2945111" cy="1754326"/>
          </a:xfrm>
          <a:prstGeom prst="rect">
            <a:avLst/>
          </a:prstGeom>
          <a:noFill/>
          <a:ln>
            <a:solidFill>
              <a:schemeClr val="dk1"/>
            </a:solidFill>
          </a:ln>
        </p:spPr>
        <p:txBody>
          <a:bodyPr wrap="square" rtlCol="0">
            <a:spAutoFit/>
          </a:bodyPr>
          <a:lstStyle/>
          <a:p>
            <a:r>
              <a:rPr kumimoji="1" lang="ja-JP" altLang="en-US" dirty="0"/>
              <a:t>子供の人口が少なく、高齢者の割合が高い市なのだから、子育てではなく、高齢者や身体の弱い人たちのために市民病院に税金を使ってほしい。</a:t>
            </a:r>
            <a:endParaRPr kumimoji="1" lang="en-US" altLang="ja-JP" dirty="0"/>
          </a:p>
        </p:txBody>
      </p:sp>
      <p:sp>
        <p:nvSpPr>
          <p:cNvPr id="22" name="テキスト ボックス 21">
            <a:extLst>
              <a:ext uri="{FF2B5EF4-FFF2-40B4-BE49-F238E27FC236}">
                <a16:creationId xmlns:a16="http://schemas.microsoft.com/office/drawing/2014/main" id="{2910654A-3534-EDFC-0F25-3133E284A474}"/>
              </a:ext>
            </a:extLst>
          </p:cNvPr>
          <p:cNvSpPr txBox="1"/>
          <p:nvPr/>
        </p:nvSpPr>
        <p:spPr>
          <a:xfrm>
            <a:off x="1714321" y="3330313"/>
            <a:ext cx="2945111" cy="1754326"/>
          </a:xfrm>
          <a:prstGeom prst="rect">
            <a:avLst/>
          </a:prstGeom>
          <a:noFill/>
          <a:ln>
            <a:solidFill>
              <a:schemeClr val="dk1"/>
            </a:solidFill>
          </a:ln>
        </p:spPr>
        <p:txBody>
          <a:bodyPr wrap="square" rtlCol="0">
            <a:spAutoFit/>
          </a:bodyPr>
          <a:lstStyle/>
          <a:p>
            <a:r>
              <a:rPr kumimoji="1" lang="ja-JP" altLang="en-US" dirty="0"/>
              <a:t>子供の割合が低いのに、子育てに税金を使わなかったら、子供がますます減ることになるのだから、防災も大事だけど、まずは子育てに一番お金をかけるべきです。</a:t>
            </a:r>
            <a:endParaRPr kumimoji="1" lang="en-US" altLang="ja-JP" dirty="0"/>
          </a:p>
        </p:txBody>
      </p:sp>
      <p:sp>
        <p:nvSpPr>
          <p:cNvPr id="23" name="テキスト ボックス 22">
            <a:extLst>
              <a:ext uri="{FF2B5EF4-FFF2-40B4-BE49-F238E27FC236}">
                <a16:creationId xmlns:a16="http://schemas.microsoft.com/office/drawing/2014/main" id="{38290C88-F26E-1D48-F678-CAD60D1966B3}"/>
              </a:ext>
            </a:extLst>
          </p:cNvPr>
          <p:cNvSpPr txBox="1"/>
          <p:nvPr/>
        </p:nvSpPr>
        <p:spPr>
          <a:xfrm>
            <a:off x="4780315" y="3330313"/>
            <a:ext cx="2945111" cy="1754326"/>
          </a:xfrm>
          <a:prstGeom prst="rect">
            <a:avLst/>
          </a:prstGeom>
          <a:noFill/>
          <a:ln>
            <a:solidFill>
              <a:schemeClr val="dk1"/>
            </a:solidFill>
          </a:ln>
        </p:spPr>
        <p:txBody>
          <a:bodyPr wrap="square" rtlCol="0">
            <a:spAutoFit/>
          </a:bodyPr>
          <a:lstStyle/>
          <a:p>
            <a:r>
              <a:rPr kumimoji="1" lang="ja-JP" altLang="en-US" dirty="0"/>
              <a:t>私は、車いすを使っているけど健康なので、市民病院に税金を使ってほしくない。車の運転ができないから、もっと</a:t>
            </a:r>
            <a:r>
              <a:rPr kumimoji="1" lang="en-US" altLang="ja-JP" dirty="0"/>
              <a:t>JR</a:t>
            </a:r>
            <a:r>
              <a:rPr kumimoji="1" lang="ja-JP" altLang="en-US" dirty="0"/>
              <a:t>などの便を増やして便利にしてほしい。</a:t>
            </a:r>
          </a:p>
        </p:txBody>
      </p:sp>
      <p:sp>
        <p:nvSpPr>
          <p:cNvPr id="24" name="正方形/長方形 23">
            <a:extLst>
              <a:ext uri="{FF2B5EF4-FFF2-40B4-BE49-F238E27FC236}">
                <a16:creationId xmlns:a16="http://schemas.microsoft.com/office/drawing/2014/main" id="{DC7562C8-B9E2-1036-3202-229E594E5E43}"/>
              </a:ext>
            </a:extLst>
          </p:cNvPr>
          <p:cNvSpPr/>
          <p:nvPr/>
        </p:nvSpPr>
        <p:spPr>
          <a:xfrm>
            <a:off x="678213" y="1341563"/>
            <a:ext cx="780655" cy="220642"/>
          </a:xfrm>
          <a:prstGeom prst="rect">
            <a:avLst/>
          </a:prstGeom>
          <a:gradFill>
            <a:gsLst>
              <a:gs pos="0">
                <a:srgbClr val="00B050"/>
              </a:gs>
              <a:gs pos="30000">
                <a:srgbClr val="92D050"/>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kumimoji="1" lang="ja-JP" altLang="en-US" sz="1400" b="1" dirty="0">
                <a:latin typeface="HG丸ｺﾞｼｯｸM-PRO" panose="020F0600000000000000" pitchFamily="50" charset="-128"/>
                <a:ea typeface="HG丸ｺﾞｼｯｸM-PRO" panose="020F0600000000000000" pitchFamily="50" charset="-128"/>
              </a:rPr>
              <a:t>市民　</a:t>
            </a:r>
            <a:r>
              <a:rPr kumimoji="1" lang="en-US" altLang="ja-JP" sz="1400" b="1" dirty="0">
                <a:latin typeface="HG丸ｺﾞｼｯｸM-PRO" panose="020F0600000000000000" pitchFamily="50" charset="-128"/>
                <a:ea typeface="HG丸ｺﾞｼｯｸM-PRO" panose="020F0600000000000000" pitchFamily="50" charset="-128"/>
              </a:rPr>
              <a:t>A</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25" name="正方形/長方形 24">
            <a:extLst>
              <a:ext uri="{FF2B5EF4-FFF2-40B4-BE49-F238E27FC236}">
                <a16:creationId xmlns:a16="http://schemas.microsoft.com/office/drawing/2014/main" id="{2C57D8A3-3311-8741-C3D9-C0F50EF40B36}"/>
              </a:ext>
            </a:extLst>
          </p:cNvPr>
          <p:cNvSpPr/>
          <p:nvPr/>
        </p:nvSpPr>
        <p:spPr>
          <a:xfrm>
            <a:off x="7872303" y="1290955"/>
            <a:ext cx="780655" cy="220642"/>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kumimoji="1" lang="ja-JP" altLang="en-US" sz="1400" b="1" dirty="0">
                <a:latin typeface="HG丸ｺﾞｼｯｸM-PRO" panose="020F0600000000000000" pitchFamily="50" charset="-128"/>
                <a:ea typeface="HG丸ｺﾞｼｯｸM-PRO" panose="020F0600000000000000" pitchFamily="50" charset="-128"/>
              </a:rPr>
              <a:t>市民　</a:t>
            </a:r>
            <a:r>
              <a:rPr kumimoji="1" lang="en-US" altLang="ja-JP" sz="1400" b="1" dirty="0">
                <a:latin typeface="HG丸ｺﾞｼｯｸM-PRO" panose="020F0600000000000000" pitchFamily="50" charset="-128"/>
                <a:ea typeface="HG丸ｺﾞｼｯｸM-PRO" panose="020F0600000000000000" pitchFamily="50" charset="-128"/>
              </a:rPr>
              <a:t>B</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5BC63226-2B54-344A-18E4-7E9A2E3795B5}"/>
              </a:ext>
            </a:extLst>
          </p:cNvPr>
          <p:cNvSpPr/>
          <p:nvPr/>
        </p:nvSpPr>
        <p:spPr>
          <a:xfrm>
            <a:off x="679887" y="4097155"/>
            <a:ext cx="780655" cy="220642"/>
          </a:xfrm>
          <a:prstGeom prst="rect">
            <a:avLst/>
          </a:prstGeom>
          <a:gradFill>
            <a:gsLst>
              <a:gs pos="0">
                <a:srgbClr val="FF6699"/>
              </a:gs>
              <a:gs pos="33000">
                <a:srgbClr val="FFCCFF"/>
              </a:gs>
              <a:gs pos="100000">
                <a:schemeClr val="accent2">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kumimoji="1" lang="ja-JP" altLang="en-US" sz="1400" b="1" dirty="0">
                <a:latin typeface="HG丸ｺﾞｼｯｸM-PRO" panose="020F0600000000000000" pitchFamily="50" charset="-128"/>
                <a:ea typeface="HG丸ｺﾞｼｯｸM-PRO" panose="020F0600000000000000" pitchFamily="50" charset="-128"/>
              </a:rPr>
              <a:t>市民　</a:t>
            </a:r>
            <a:r>
              <a:rPr kumimoji="1" lang="en-US" altLang="ja-JP" sz="1400" b="1" dirty="0">
                <a:latin typeface="HG丸ｺﾞｼｯｸM-PRO" panose="020F0600000000000000" pitchFamily="50" charset="-128"/>
                <a:ea typeface="HG丸ｺﾞｼｯｸM-PRO" panose="020F0600000000000000" pitchFamily="50" charset="-128"/>
              </a:rPr>
              <a:t>C</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68" name="正方形/長方形 67">
            <a:extLst>
              <a:ext uri="{FF2B5EF4-FFF2-40B4-BE49-F238E27FC236}">
                <a16:creationId xmlns:a16="http://schemas.microsoft.com/office/drawing/2014/main" id="{4CED7E13-AB72-472B-EAB4-2320F1970605}"/>
              </a:ext>
            </a:extLst>
          </p:cNvPr>
          <p:cNvSpPr/>
          <p:nvPr/>
        </p:nvSpPr>
        <p:spPr>
          <a:xfrm>
            <a:off x="7887452" y="4207476"/>
            <a:ext cx="780655" cy="220642"/>
          </a:xfrm>
          <a:prstGeom prst="rect">
            <a:avLst/>
          </a:prstGeom>
          <a:gradFill>
            <a:gsLst>
              <a:gs pos="0">
                <a:srgbClr val="FFFF00"/>
              </a:gs>
              <a:gs pos="36000">
                <a:srgbClr val="FFFF99"/>
              </a:gs>
              <a:gs pos="100000">
                <a:srgbClr val="FFFFCC"/>
              </a:gs>
            </a:gsLst>
          </a:gradFill>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kumimoji="1" lang="ja-JP" altLang="en-US" sz="1400" b="1" dirty="0">
                <a:latin typeface="HG丸ｺﾞｼｯｸM-PRO" panose="020F0600000000000000" pitchFamily="50" charset="-128"/>
                <a:ea typeface="HG丸ｺﾞｼｯｸM-PRO" panose="020F0600000000000000" pitchFamily="50" charset="-128"/>
              </a:rPr>
              <a:t>市民　</a:t>
            </a:r>
            <a:r>
              <a:rPr kumimoji="1" lang="en-US" altLang="ja-JP" sz="1400" b="1" dirty="0">
                <a:latin typeface="HG丸ｺﾞｼｯｸM-PRO" panose="020F0600000000000000" pitchFamily="50" charset="-128"/>
                <a:ea typeface="HG丸ｺﾞｼｯｸM-PRO" panose="020F0600000000000000" pitchFamily="50" charset="-128"/>
              </a:rPr>
              <a:t>D</a:t>
            </a:r>
            <a:endParaRPr kumimoji="1" lang="ja-JP" altLang="en-US" sz="1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37563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a:spLocks noChangeArrowheads="1"/>
          </p:cNvSpPr>
          <p:nvPr/>
        </p:nvSpPr>
        <p:spPr bwMode="auto">
          <a:xfrm>
            <a:off x="671207" y="1657816"/>
            <a:ext cx="7801583" cy="1384995"/>
          </a:xfrm>
          <a:prstGeom prst="rect">
            <a:avLst/>
          </a:prstGeom>
          <a:noFill/>
          <a:ln w="9525">
            <a:noFill/>
            <a:miter lim="800000"/>
            <a:headEnd/>
            <a:tailEnd/>
          </a:ln>
        </p:spPr>
        <p:txBody>
          <a:bodyPr wrap="square">
            <a:spAutoFit/>
          </a:bodyPr>
          <a:lstStyle/>
          <a:p>
            <a:r>
              <a:rPr lang="ja-JP" altLang="en-US" sz="2800" b="1" dirty="0">
                <a:latin typeface="HG丸ｺﾞｼｯｸM-PRO" panose="020F0600000000000000" pitchFamily="50" charset="-128"/>
                <a:ea typeface="HG丸ｺﾞｼｯｸM-PRO" panose="020F0600000000000000" pitchFamily="50" charset="-128"/>
              </a:rPr>
              <a:t>　予算</a:t>
            </a:r>
            <a:r>
              <a:rPr lang="en-US" altLang="ja-JP" sz="2800" b="1" dirty="0">
                <a:latin typeface="HG丸ｺﾞｼｯｸM-PRO" panose="020F0600000000000000" pitchFamily="50" charset="-128"/>
                <a:ea typeface="HG丸ｺﾞｼｯｸM-PRO" panose="020F0600000000000000" pitchFamily="50" charset="-128"/>
              </a:rPr>
              <a:t>200</a:t>
            </a:r>
            <a:r>
              <a:rPr lang="ja-JP" altLang="en-US" sz="2800" b="1" dirty="0">
                <a:latin typeface="HG丸ｺﾞｼｯｸM-PRO" panose="020F0600000000000000" pitchFamily="50" charset="-128"/>
                <a:ea typeface="HG丸ｺﾞｼｯｸM-PRO" panose="020F0600000000000000" pitchFamily="50" charset="-128"/>
              </a:rPr>
              <a:t>億円をどのように使うと、市民の合意を得られやすくなるか、考えてみましょう。</a:t>
            </a:r>
            <a:endParaRPr lang="en-US" altLang="ja-JP" sz="2800" b="1" dirty="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　それぞれの項目に金額を入れてみましょう。</a:t>
            </a:r>
          </a:p>
        </p:txBody>
      </p:sp>
      <p:sp>
        <p:nvSpPr>
          <p:cNvPr id="1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公平に使うって？</a:t>
            </a:r>
          </a:p>
        </p:txBody>
      </p:sp>
      <p:grpSp>
        <p:nvGrpSpPr>
          <p:cNvPr id="3" name="グループ化 2">
            <a:extLst>
              <a:ext uri="{FF2B5EF4-FFF2-40B4-BE49-F238E27FC236}">
                <a16:creationId xmlns:a16="http://schemas.microsoft.com/office/drawing/2014/main" id="{D669DD62-67FA-3BFA-DB7B-ED0EEE10AEC9}"/>
              </a:ext>
            </a:extLst>
          </p:cNvPr>
          <p:cNvGrpSpPr/>
          <p:nvPr/>
        </p:nvGrpSpPr>
        <p:grpSpPr bwMode="auto">
          <a:xfrm>
            <a:off x="4943663" y="3820090"/>
            <a:ext cx="1672740" cy="1156771"/>
            <a:chOff x="2400926" y="503355"/>
            <a:chExt cx="1152476" cy="1318771"/>
          </a:xfrm>
          <a:scene3d>
            <a:camera prst="orthographicFront"/>
            <a:lightRig rig="chilly" dir="t"/>
          </a:scene3d>
        </p:grpSpPr>
        <p:sp>
          <p:nvSpPr>
            <p:cNvPr id="6" name="円/楕円 47">
              <a:extLst>
                <a:ext uri="{FF2B5EF4-FFF2-40B4-BE49-F238E27FC236}">
                  <a16:creationId xmlns:a16="http://schemas.microsoft.com/office/drawing/2014/main" id="{7031E508-4E02-98AB-C114-588D8111DCA4}"/>
                </a:ext>
              </a:extLst>
            </p:cNvPr>
            <p:cNvSpPr/>
            <p:nvPr/>
          </p:nvSpPr>
          <p:spPr>
            <a:xfrm>
              <a:off x="2400926" y="503355"/>
              <a:ext cx="1152476" cy="1318771"/>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円/楕円 4">
              <a:extLst>
                <a:ext uri="{FF2B5EF4-FFF2-40B4-BE49-F238E27FC236}">
                  <a16:creationId xmlns:a16="http://schemas.microsoft.com/office/drawing/2014/main" id="{B47362CE-2939-FE3A-879A-2C41AAA04B78}"/>
                </a:ext>
              </a:extLst>
            </p:cNvPr>
            <p:cNvSpPr/>
            <p:nvPr/>
          </p:nvSpPr>
          <p:spPr>
            <a:xfrm>
              <a:off x="2529357" y="695908"/>
              <a:ext cx="895614" cy="951329"/>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400" b="1" dirty="0">
                  <a:solidFill>
                    <a:schemeClr val="tx1"/>
                  </a:solidFill>
                  <a:latin typeface="HG丸ｺﾞｼｯｸM-PRO" panose="020F0600000000000000" pitchFamily="50" charset="-128"/>
                  <a:ea typeface="HG丸ｺﾞｼｯｸM-PRO" panose="020F0600000000000000" pitchFamily="50" charset="-128"/>
                </a:rPr>
                <a:t>市民病院</a:t>
              </a:r>
            </a:p>
          </p:txBody>
        </p:sp>
      </p:grpSp>
      <p:grpSp>
        <p:nvGrpSpPr>
          <p:cNvPr id="12" name="グループ化 11">
            <a:extLst>
              <a:ext uri="{FF2B5EF4-FFF2-40B4-BE49-F238E27FC236}">
                <a16:creationId xmlns:a16="http://schemas.microsoft.com/office/drawing/2014/main" id="{5112D488-50CD-267D-05DE-4D78E8387436}"/>
              </a:ext>
            </a:extLst>
          </p:cNvPr>
          <p:cNvGrpSpPr/>
          <p:nvPr/>
        </p:nvGrpSpPr>
        <p:grpSpPr bwMode="auto">
          <a:xfrm>
            <a:off x="2776547" y="3761053"/>
            <a:ext cx="1672740" cy="1156772"/>
            <a:chOff x="343712" y="102860"/>
            <a:chExt cx="1085214" cy="1085227"/>
          </a:xfrm>
          <a:scene3d>
            <a:camera prst="orthographicFront"/>
            <a:lightRig rig="chilly" dir="t"/>
          </a:scene3d>
        </p:grpSpPr>
        <p:sp>
          <p:nvSpPr>
            <p:cNvPr id="13" name="円/楕円 45">
              <a:extLst>
                <a:ext uri="{FF2B5EF4-FFF2-40B4-BE49-F238E27FC236}">
                  <a16:creationId xmlns:a16="http://schemas.microsoft.com/office/drawing/2014/main" id="{D9981CB3-E13E-811E-28B6-9B9E93FF918E}"/>
                </a:ext>
              </a:extLst>
            </p:cNvPr>
            <p:cNvSpPr/>
            <p:nvPr/>
          </p:nvSpPr>
          <p:spPr>
            <a:xfrm>
              <a:off x="343712" y="102860"/>
              <a:ext cx="1085214" cy="1085227"/>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
          <p:nvSpPr>
            <p:cNvPr id="14" name="円/楕円 4">
              <a:extLst>
                <a:ext uri="{FF2B5EF4-FFF2-40B4-BE49-F238E27FC236}">
                  <a16:creationId xmlns:a16="http://schemas.microsoft.com/office/drawing/2014/main" id="{7BB17AD1-D1F0-2624-6EBB-BCF86FE6BFE6}"/>
                </a:ext>
              </a:extLst>
            </p:cNvPr>
            <p:cNvSpPr/>
            <p:nvPr/>
          </p:nvSpPr>
          <p:spPr>
            <a:xfrm>
              <a:off x="502638" y="261788"/>
              <a:ext cx="767362" cy="76737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400" b="1" dirty="0">
                  <a:solidFill>
                    <a:schemeClr val="tx1"/>
                  </a:solidFill>
                  <a:latin typeface="HG丸ｺﾞｼｯｸM-PRO" panose="020F0600000000000000" pitchFamily="50" charset="-128"/>
                  <a:ea typeface="HG丸ｺﾞｼｯｸM-PRO" panose="020F0600000000000000" pitchFamily="50" charset="-128"/>
                </a:rPr>
                <a:t>子育て</a:t>
              </a:r>
            </a:p>
          </p:txBody>
        </p:sp>
      </p:grpSp>
      <p:grpSp>
        <p:nvGrpSpPr>
          <p:cNvPr id="15" name="グループ化 14">
            <a:extLst>
              <a:ext uri="{FF2B5EF4-FFF2-40B4-BE49-F238E27FC236}">
                <a16:creationId xmlns:a16="http://schemas.microsoft.com/office/drawing/2014/main" id="{E9D048A5-AB76-F672-45FA-E844DCB705D6}"/>
              </a:ext>
            </a:extLst>
          </p:cNvPr>
          <p:cNvGrpSpPr/>
          <p:nvPr/>
        </p:nvGrpSpPr>
        <p:grpSpPr bwMode="auto">
          <a:xfrm>
            <a:off x="7110779" y="3820089"/>
            <a:ext cx="1691725" cy="1156772"/>
            <a:chOff x="424043" y="1500980"/>
            <a:chExt cx="1218359" cy="944650"/>
          </a:xfrm>
          <a:scene3d>
            <a:camera prst="orthographicFront"/>
            <a:lightRig rig="chilly" dir="t"/>
          </a:scene3d>
        </p:grpSpPr>
        <p:sp>
          <p:nvSpPr>
            <p:cNvPr id="16" name="円/楕円 43">
              <a:extLst>
                <a:ext uri="{FF2B5EF4-FFF2-40B4-BE49-F238E27FC236}">
                  <a16:creationId xmlns:a16="http://schemas.microsoft.com/office/drawing/2014/main" id="{D83CAD20-9469-545F-8410-028B52F02B35}"/>
                </a:ext>
              </a:extLst>
            </p:cNvPr>
            <p:cNvSpPr/>
            <p:nvPr/>
          </p:nvSpPr>
          <p:spPr>
            <a:xfrm>
              <a:off x="424043" y="1500980"/>
              <a:ext cx="1218359" cy="944650"/>
            </a:xfrm>
            <a:prstGeom prst="ellipse">
              <a:avLst/>
            </a:prstGeom>
            <a:solidFill>
              <a:srgbClr val="FFCC00"/>
            </a:solidFill>
            <a:sp3d prstMaterial="translucentPowder">
              <a:bevelT w="127000" h="25400" prst="softRound"/>
            </a:sp3d>
          </p:spPr>
          <p:style>
            <a:lnRef idx="0">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17" name="円/楕円 4">
              <a:extLst>
                <a:ext uri="{FF2B5EF4-FFF2-40B4-BE49-F238E27FC236}">
                  <a16:creationId xmlns:a16="http://schemas.microsoft.com/office/drawing/2014/main" id="{92FC2AE3-92FE-D09D-E60D-DBCDB90A5AD9}"/>
                </a:ext>
              </a:extLst>
            </p:cNvPr>
            <p:cNvSpPr/>
            <p:nvPr/>
          </p:nvSpPr>
          <p:spPr>
            <a:xfrm>
              <a:off x="621019" y="1683890"/>
              <a:ext cx="930941" cy="64254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400" b="1" dirty="0">
                  <a:solidFill>
                    <a:schemeClr val="tx1"/>
                  </a:solidFill>
                  <a:latin typeface="HG丸ｺﾞｼｯｸM-PRO" panose="020F0600000000000000" pitchFamily="50" charset="-128"/>
                  <a:ea typeface="HG丸ｺﾞｼｯｸM-PRO" panose="020F0600000000000000" pitchFamily="50" charset="-128"/>
                </a:rPr>
                <a:t>市営バス</a:t>
              </a:r>
            </a:p>
          </p:txBody>
        </p:sp>
      </p:grpSp>
      <p:grpSp>
        <p:nvGrpSpPr>
          <p:cNvPr id="18" name="グループ化 37">
            <a:extLst>
              <a:ext uri="{FF2B5EF4-FFF2-40B4-BE49-F238E27FC236}">
                <a16:creationId xmlns:a16="http://schemas.microsoft.com/office/drawing/2014/main" id="{29D96D0D-C5A1-C64E-559C-FD1E1F5A223D}"/>
              </a:ext>
            </a:extLst>
          </p:cNvPr>
          <p:cNvGrpSpPr>
            <a:grpSpLocks/>
          </p:cNvGrpSpPr>
          <p:nvPr/>
        </p:nvGrpSpPr>
        <p:grpSpPr bwMode="auto">
          <a:xfrm>
            <a:off x="582457" y="3758216"/>
            <a:ext cx="1702183" cy="1067217"/>
            <a:chOff x="6083176" y="3861047"/>
            <a:chExt cx="1369145" cy="1296145"/>
          </a:xfrm>
        </p:grpSpPr>
        <p:sp>
          <p:nvSpPr>
            <p:cNvPr id="20" name="円/楕円 39">
              <a:extLst>
                <a:ext uri="{FF2B5EF4-FFF2-40B4-BE49-F238E27FC236}">
                  <a16:creationId xmlns:a16="http://schemas.microsoft.com/office/drawing/2014/main" id="{5C0D66D1-1070-63D1-9A80-3B8AE9FC314F}"/>
                </a:ext>
              </a:extLst>
            </p:cNvPr>
            <p:cNvSpPr/>
            <p:nvPr/>
          </p:nvSpPr>
          <p:spPr>
            <a:xfrm>
              <a:off x="6084168" y="3861047"/>
              <a:ext cx="1368153" cy="129614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1" name="円/楕円 4">
              <a:extLst>
                <a:ext uri="{FF2B5EF4-FFF2-40B4-BE49-F238E27FC236}">
                  <a16:creationId xmlns:a16="http://schemas.microsoft.com/office/drawing/2014/main" id="{1F741E1E-6D7E-3EA6-2BD4-202C8DBD47F2}"/>
                </a:ext>
              </a:extLst>
            </p:cNvPr>
            <p:cNvSpPr/>
            <p:nvPr/>
          </p:nvSpPr>
          <p:spPr>
            <a:xfrm>
              <a:off x="6083176" y="4133077"/>
              <a:ext cx="1368152" cy="831213"/>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400" b="1" dirty="0">
                  <a:solidFill>
                    <a:schemeClr val="tx1"/>
                  </a:solidFill>
                  <a:latin typeface="HG丸ｺﾞｼｯｸM-PRO" panose="020F0600000000000000" pitchFamily="50" charset="-128"/>
                  <a:ea typeface="HG丸ｺﾞｼｯｸM-PRO" panose="020F0600000000000000" pitchFamily="50" charset="-128"/>
                </a:rPr>
                <a:t>防災</a:t>
              </a:r>
            </a:p>
          </p:txBody>
        </p:sp>
      </p:grpSp>
      <p:sp>
        <p:nvSpPr>
          <p:cNvPr id="22" name="正方形/長方形 21">
            <a:extLst>
              <a:ext uri="{FF2B5EF4-FFF2-40B4-BE49-F238E27FC236}">
                <a16:creationId xmlns:a16="http://schemas.microsoft.com/office/drawing/2014/main" id="{0F313550-B453-C0B5-1D28-04EAB8EA5F94}"/>
              </a:ext>
            </a:extLst>
          </p:cNvPr>
          <p:cNvSpPr/>
          <p:nvPr/>
        </p:nvSpPr>
        <p:spPr>
          <a:xfrm>
            <a:off x="3021514" y="5273621"/>
            <a:ext cx="1221473" cy="367257"/>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t"/>
          <a:lstStyle/>
          <a:p>
            <a:pPr algn="ctr"/>
            <a:r>
              <a:rPr kumimoji="1" lang="ja-JP" altLang="en-US" sz="2000" dirty="0">
                <a:latin typeface="HG丸ｺﾞｼｯｸM-PRO" panose="020F0600000000000000" pitchFamily="50" charset="-128"/>
                <a:ea typeface="HG丸ｺﾞｼｯｸM-PRO" panose="020F0600000000000000" pitchFamily="50" charset="-128"/>
              </a:rPr>
              <a:t>　　億円</a:t>
            </a:r>
          </a:p>
        </p:txBody>
      </p:sp>
      <p:sp>
        <p:nvSpPr>
          <p:cNvPr id="23" name="正方形/長方形 22">
            <a:extLst>
              <a:ext uri="{FF2B5EF4-FFF2-40B4-BE49-F238E27FC236}">
                <a16:creationId xmlns:a16="http://schemas.microsoft.com/office/drawing/2014/main" id="{A3766DA2-7913-E8B1-757E-B74B0FD5A449}"/>
              </a:ext>
            </a:extLst>
          </p:cNvPr>
          <p:cNvSpPr/>
          <p:nvPr/>
        </p:nvSpPr>
        <p:spPr>
          <a:xfrm>
            <a:off x="822194" y="5253723"/>
            <a:ext cx="1221473" cy="367257"/>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t"/>
          <a:lstStyle/>
          <a:p>
            <a:pPr algn="ctr"/>
            <a:r>
              <a:rPr kumimoji="1" lang="ja-JP" altLang="en-US" sz="2000" dirty="0">
                <a:latin typeface="HG丸ｺﾞｼｯｸM-PRO" panose="020F0600000000000000" pitchFamily="50" charset="-128"/>
                <a:ea typeface="HG丸ｺﾞｼｯｸM-PRO" panose="020F0600000000000000" pitchFamily="50" charset="-128"/>
              </a:rPr>
              <a:t>　　億円</a:t>
            </a:r>
          </a:p>
        </p:txBody>
      </p:sp>
      <p:sp>
        <p:nvSpPr>
          <p:cNvPr id="24" name="正方形/長方形 23">
            <a:extLst>
              <a:ext uri="{FF2B5EF4-FFF2-40B4-BE49-F238E27FC236}">
                <a16:creationId xmlns:a16="http://schemas.microsoft.com/office/drawing/2014/main" id="{8E2163E1-C3AB-3996-FD07-88471B8A276E}"/>
              </a:ext>
            </a:extLst>
          </p:cNvPr>
          <p:cNvSpPr/>
          <p:nvPr/>
        </p:nvSpPr>
        <p:spPr>
          <a:xfrm>
            <a:off x="5130072" y="5226487"/>
            <a:ext cx="1221473" cy="367257"/>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t"/>
          <a:lstStyle/>
          <a:p>
            <a:pPr algn="ctr"/>
            <a:r>
              <a:rPr kumimoji="1" lang="ja-JP" altLang="en-US" sz="2000" dirty="0">
                <a:latin typeface="HG丸ｺﾞｼｯｸM-PRO" panose="020F0600000000000000" pitchFamily="50" charset="-128"/>
                <a:ea typeface="HG丸ｺﾞｼｯｸM-PRO" panose="020F0600000000000000" pitchFamily="50" charset="-128"/>
              </a:rPr>
              <a:t>　　億円</a:t>
            </a:r>
          </a:p>
        </p:txBody>
      </p:sp>
      <p:sp>
        <p:nvSpPr>
          <p:cNvPr id="25" name="正方形/長方形 24">
            <a:extLst>
              <a:ext uri="{FF2B5EF4-FFF2-40B4-BE49-F238E27FC236}">
                <a16:creationId xmlns:a16="http://schemas.microsoft.com/office/drawing/2014/main" id="{1E09AC00-0351-DDE0-32A4-4D1FF4A83453}"/>
              </a:ext>
            </a:extLst>
          </p:cNvPr>
          <p:cNvSpPr/>
          <p:nvPr/>
        </p:nvSpPr>
        <p:spPr>
          <a:xfrm>
            <a:off x="7419867" y="5266122"/>
            <a:ext cx="1221473" cy="367257"/>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t"/>
          <a:lstStyle/>
          <a:p>
            <a:pPr algn="ctr"/>
            <a:r>
              <a:rPr kumimoji="1" lang="ja-JP" altLang="en-US" sz="2000" dirty="0">
                <a:latin typeface="HG丸ｺﾞｼｯｸM-PRO" panose="020F0600000000000000" pitchFamily="50" charset="-128"/>
                <a:ea typeface="HG丸ｺﾞｼｯｸM-PRO" panose="020F0600000000000000" pitchFamily="50" charset="-128"/>
              </a:rPr>
              <a:t>　　億円</a:t>
            </a:r>
          </a:p>
        </p:txBody>
      </p:sp>
    </p:spTree>
    <p:extLst>
      <p:ext uri="{BB962C8B-B14F-4D97-AF65-F5344CB8AC3E}">
        <p14:creationId xmlns:p14="http://schemas.microsoft.com/office/powerpoint/2010/main" val="283434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Effect transition="in" filter="fade">
                                      <p:cBhvr>
                                        <p:cTn id="27" dur="1000"/>
                                        <p:tgtEl>
                                          <p:spTgt spid="15"/>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Effect transition="in" filter="fade">
                                      <p:cBhvr>
                                        <p:cTn id="3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325612" y="5751359"/>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solidFill>
                  <a:srgbClr val="FF0000"/>
                </a:solidFill>
              </a:rPr>
              <a:t>税の集め方</a:t>
            </a:r>
          </a:p>
        </p:txBody>
      </p:sp>
      <p:sp>
        <p:nvSpPr>
          <p:cNvPr id="19" name="正方形/長方形 18"/>
          <p:cNvSpPr/>
          <p:nvPr/>
        </p:nvSpPr>
        <p:spPr>
          <a:xfrm>
            <a:off x="1844665" y="5743711"/>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solidFill>
                  <a:srgbClr val="FF0000"/>
                </a:solidFill>
              </a:rPr>
              <a:t>税の使い道</a:t>
            </a:r>
          </a:p>
        </p:txBody>
      </p:sp>
      <p:sp>
        <p:nvSpPr>
          <p:cNvPr id="20" name="正方形/長方形 19"/>
          <p:cNvSpPr/>
          <p:nvPr/>
        </p:nvSpPr>
        <p:spPr>
          <a:xfrm>
            <a:off x="4325612" y="6246584"/>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chemeClr val="tx1"/>
                </a:solidFill>
              </a:rPr>
              <a:t>みんなが出し合う</a:t>
            </a:r>
          </a:p>
        </p:txBody>
      </p:sp>
      <p:grpSp>
        <p:nvGrpSpPr>
          <p:cNvPr id="58" name="グループ化 57"/>
          <p:cNvGrpSpPr/>
          <p:nvPr/>
        </p:nvGrpSpPr>
        <p:grpSpPr>
          <a:xfrm>
            <a:off x="331777" y="2713072"/>
            <a:ext cx="3566422" cy="2870770"/>
            <a:chOff x="331777" y="2713072"/>
            <a:chExt cx="3566422" cy="2870770"/>
          </a:xfrm>
        </p:grpSpPr>
        <p:grpSp>
          <p:nvGrpSpPr>
            <p:cNvPr id="6" name="グループ化 5"/>
            <p:cNvGrpSpPr/>
            <p:nvPr/>
          </p:nvGrpSpPr>
          <p:grpSpPr>
            <a:xfrm>
              <a:off x="331777" y="2713072"/>
              <a:ext cx="3566422" cy="2870770"/>
              <a:chOff x="-307047" y="2687273"/>
              <a:chExt cx="3566422" cy="2870770"/>
            </a:xfrm>
          </p:grpSpPr>
          <p:cxnSp>
            <p:nvCxnSpPr>
              <p:cNvPr id="24" name="カギ線コネクタ 23"/>
              <p:cNvCxnSpPr>
                <a:endCxn id="22" idx="1"/>
              </p:cNvCxnSpPr>
              <p:nvPr/>
            </p:nvCxnSpPr>
            <p:spPr>
              <a:xfrm rot="5400000" flipH="1" flipV="1">
                <a:off x="748652" y="3047320"/>
                <a:ext cx="2870770" cy="2150676"/>
              </a:xfrm>
              <a:prstGeom prst="bentConnector2">
                <a:avLst/>
              </a:prstGeom>
              <a:ln w="50800">
                <a:tailEnd type="arrow"/>
              </a:ln>
            </p:spPr>
            <p:style>
              <a:lnRef idx="1">
                <a:schemeClr val="dk1"/>
              </a:lnRef>
              <a:fillRef idx="0">
                <a:schemeClr val="dk1"/>
              </a:fillRef>
              <a:effectRef idx="0">
                <a:schemeClr val="dk1"/>
              </a:effectRef>
              <a:fontRef idx="minor">
                <a:schemeClr val="tx1"/>
              </a:fontRef>
            </p:style>
          </p:cxnSp>
          <p:sp>
            <p:nvSpPr>
              <p:cNvPr id="27" name="正方形/長方形 26"/>
              <p:cNvSpPr/>
              <p:nvPr/>
            </p:nvSpPr>
            <p:spPr>
              <a:xfrm>
                <a:off x="-307047" y="4089951"/>
                <a:ext cx="2852124" cy="689130"/>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700" dirty="0">
                    <a:solidFill>
                      <a:schemeClr val="tx1"/>
                    </a:solidFill>
                  </a:rPr>
                  <a:t>公平に集められているかな？</a:t>
                </a:r>
                <a:endParaRPr kumimoji="1" lang="en-US" altLang="ja-JP" sz="1700" dirty="0">
                  <a:solidFill>
                    <a:schemeClr val="tx1"/>
                  </a:solidFill>
                </a:endParaRPr>
              </a:p>
              <a:p>
                <a:pPr algn="ctr"/>
                <a:r>
                  <a:rPr kumimoji="1" lang="ja-JP" altLang="en-US" dirty="0">
                    <a:solidFill>
                      <a:schemeClr val="tx1"/>
                    </a:solidFill>
                  </a:rPr>
                  <a:t>有効に使われているかな？</a:t>
                </a:r>
              </a:p>
            </p:txBody>
          </p:sp>
        </p:grpSp>
        <p:sp>
          <p:nvSpPr>
            <p:cNvPr id="57" name="正方形/長方形 56"/>
            <p:cNvSpPr/>
            <p:nvPr/>
          </p:nvSpPr>
          <p:spPr>
            <a:xfrm>
              <a:off x="955992" y="3613734"/>
              <a:ext cx="1596570" cy="435396"/>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00" dirty="0">
                  <a:solidFill>
                    <a:schemeClr val="tx1"/>
                  </a:solidFill>
                </a:rPr>
                <a:t>関心・意見</a:t>
              </a:r>
              <a:endParaRPr kumimoji="1" lang="ja-JP" altLang="en-US" sz="2400" dirty="0">
                <a:solidFill>
                  <a:schemeClr val="tx1"/>
                </a:solidFill>
              </a:endParaRPr>
            </a:p>
          </p:txBody>
        </p:sp>
      </p:grpSp>
      <p:sp>
        <p:nvSpPr>
          <p:cNvPr id="21" name="角丸四角形 20"/>
          <p:cNvSpPr/>
          <p:nvPr/>
        </p:nvSpPr>
        <p:spPr>
          <a:xfrm>
            <a:off x="504497" y="5583840"/>
            <a:ext cx="8261131" cy="1172571"/>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8" name="グループ化 7"/>
          <p:cNvGrpSpPr/>
          <p:nvPr/>
        </p:nvGrpSpPr>
        <p:grpSpPr>
          <a:xfrm>
            <a:off x="3754444" y="1954730"/>
            <a:ext cx="4839466" cy="4481305"/>
            <a:chOff x="3246804" y="2459216"/>
            <a:chExt cx="4839466" cy="4481305"/>
          </a:xfrm>
        </p:grpSpPr>
        <p:sp>
          <p:nvSpPr>
            <p:cNvPr id="28" name="正方形/長方形 27"/>
            <p:cNvSpPr/>
            <p:nvPr/>
          </p:nvSpPr>
          <p:spPr>
            <a:xfrm>
              <a:off x="3246804" y="2459216"/>
              <a:ext cx="1656184" cy="43204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solidFill>
                    <a:srgbClr val="FF0000"/>
                  </a:solidFill>
                </a:rPr>
                <a:t>国民主権</a:t>
              </a:r>
            </a:p>
          </p:txBody>
        </p:sp>
        <p:sp>
          <p:nvSpPr>
            <p:cNvPr id="35" name="正方形/長方形 34"/>
            <p:cNvSpPr/>
            <p:nvPr/>
          </p:nvSpPr>
          <p:spPr>
            <a:xfrm>
              <a:off x="5988530" y="6508473"/>
              <a:ext cx="2097740"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solidFill>
                    <a:schemeClr val="tx1"/>
                  </a:solidFill>
                </a:rPr>
                <a:t>申告納税制度</a:t>
              </a:r>
            </a:p>
          </p:txBody>
        </p:sp>
      </p:grpSp>
      <p:grpSp>
        <p:nvGrpSpPr>
          <p:cNvPr id="43" name="グループ化 42"/>
          <p:cNvGrpSpPr/>
          <p:nvPr/>
        </p:nvGrpSpPr>
        <p:grpSpPr>
          <a:xfrm>
            <a:off x="6858846" y="4477828"/>
            <a:ext cx="1883259" cy="915807"/>
            <a:chOff x="6616245" y="4619071"/>
            <a:chExt cx="1883259" cy="915807"/>
          </a:xfrm>
        </p:grpSpPr>
        <p:sp>
          <p:nvSpPr>
            <p:cNvPr id="44" name="正方形/長方形 43"/>
            <p:cNvSpPr/>
            <p:nvPr/>
          </p:nvSpPr>
          <p:spPr>
            <a:xfrm>
              <a:off x="6616245" y="4619071"/>
              <a:ext cx="1883259" cy="43204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chemeClr val="tx1"/>
                  </a:solidFill>
                </a:rPr>
                <a:t>租税法律主義</a:t>
              </a:r>
            </a:p>
          </p:txBody>
        </p:sp>
        <p:sp>
          <p:nvSpPr>
            <p:cNvPr id="45" name="正方形/長方形 44"/>
            <p:cNvSpPr/>
            <p:nvPr/>
          </p:nvSpPr>
          <p:spPr>
            <a:xfrm>
              <a:off x="6616245" y="5103348"/>
              <a:ext cx="1883259" cy="43153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solidFill>
                    <a:schemeClr val="tx1"/>
                  </a:solidFill>
                </a:rPr>
                <a:t>納税の義務</a:t>
              </a:r>
            </a:p>
          </p:txBody>
        </p:sp>
      </p:grpSp>
      <p:grpSp>
        <p:nvGrpSpPr>
          <p:cNvPr id="36" name="グループ化 35"/>
          <p:cNvGrpSpPr/>
          <p:nvPr/>
        </p:nvGrpSpPr>
        <p:grpSpPr>
          <a:xfrm>
            <a:off x="1390731" y="1378970"/>
            <a:ext cx="5993177" cy="1009807"/>
            <a:chOff x="791550" y="1304235"/>
            <a:chExt cx="5993177" cy="1009807"/>
          </a:xfrm>
        </p:grpSpPr>
        <p:sp>
          <p:nvSpPr>
            <p:cNvPr id="37" name="正方形/長方形 36"/>
            <p:cNvSpPr/>
            <p:nvPr/>
          </p:nvSpPr>
          <p:spPr>
            <a:xfrm>
              <a:off x="5128543" y="1880108"/>
              <a:ext cx="1656184"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solidFill>
                    <a:schemeClr val="tx1"/>
                  </a:solidFill>
                </a:rPr>
                <a:t>平和主義</a:t>
              </a:r>
            </a:p>
          </p:txBody>
        </p:sp>
        <p:sp>
          <p:nvSpPr>
            <p:cNvPr id="38" name="正方形/長方形 37"/>
            <p:cNvSpPr/>
            <p:nvPr/>
          </p:nvSpPr>
          <p:spPr>
            <a:xfrm>
              <a:off x="791550" y="1881994"/>
              <a:ext cx="2016224"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solidFill>
                    <a:schemeClr val="tx1"/>
                  </a:solidFill>
                </a:rPr>
                <a:t>基本的人権の尊重</a:t>
              </a:r>
            </a:p>
          </p:txBody>
        </p:sp>
        <p:sp>
          <p:nvSpPr>
            <p:cNvPr id="39" name="正方形/長方形 38"/>
            <p:cNvSpPr/>
            <p:nvPr/>
          </p:nvSpPr>
          <p:spPr>
            <a:xfrm>
              <a:off x="2966583" y="1304235"/>
              <a:ext cx="2021419"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solidFill>
                    <a:schemeClr val="tx1"/>
                  </a:solidFill>
                </a:rPr>
                <a:t>日本国憲法</a:t>
              </a:r>
              <a:endParaRPr kumimoji="1" lang="ja-JP" altLang="en-US" sz="2800" dirty="0">
                <a:solidFill>
                  <a:schemeClr val="tx1"/>
                </a:solidFill>
              </a:endParaRPr>
            </a:p>
          </p:txBody>
        </p:sp>
      </p:grpSp>
      <p:grpSp>
        <p:nvGrpSpPr>
          <p:cNvPr id="3" name="グループ化 2"/>
          <p:cNvGrpSpPr/>
          <p:nvPr/>
        </p:nvGrpSpPr>
        <p:grpSpPr>
          <a:xfrm>
            <a:off x="3475789" y="3907876"/>
            <a:ext cx="2172351" cy="1843482"/>
            <a:chOff x="2974279" y="3844404"/>
            <a:chExt cx="2172351" cy="1843482"/>
          </a:xfrm>
        </p:grpSpPr>
        <p:cxnSp>
          <p:nvCxnSpPr>
            <p:cNvPr id="30" name="直線矢印コネクタ 29"/>
            <p:cNvCxnSpPr/>
            <p:nvPr/>
          </p:nvCxnSpPr>
          <p:spPr>
            <a:xfrm flipH="1">
              <a:off x="2974279" y="4358370"/>
              <a:ext cx="711865" cy="1311709"/>
            </a:xfrm>
            <a:prstGeom prst="straightConnector1">
              <a:avLst/>
            </a:prstGeom>
            <a:ln w="50800">
              <a:tailEnd type="arrow"/>
            </a:ln>
            <a:effectLst/>
          </p:spPr>
          <p:style>
            <a:lnRef idx="3">
              <a:schemeClr val="dk1"/>
            </a:lnRef>
            <a:fillRef idx="0">
              <a:schemeClr val="dk1"/>
            </a:fillRef>
            <a:effectRef idx="2">
              <a:schemeClr val="dk1"/>
            </a:effectRef>
            <a:fontRef idx="minor">
              <a:schemeClr val="tx1"/>
            </a:fontRef>
          </p:style>
        </p:cxnSp>
        <p:cxnSp>
          <p:nvCxnSpPr>
            <p:cNvPr id="33" name="直線矢印コネクタ 32"/>
            <p:cNvCxnSpPr/>
            <p:nvPr/>
          </p:nvCxnSpPr>
          <p:spPr>
            <a:xfrm>
              <a:off x="4541309" y="4358370"/>
              <a:ext cx="605321" cy="1329516"/>
            </a:xfrm>
            <a:prstGeom prst="straightConnector1">
              <a:avLst/>
            </a:prstGeom>
            <a:ln w="50800">
              <a:tailEnd type="arrow"/>
            </a:ln>
            <a:effectLst/>
          </p:spPr>
          <p:style>
            <a:lnRef idx="3">
              <a:schemeClr val="dk1"/>
            </a:lnRef>
            <a:fillRef idx="0">
              <a:schemeClr val="dk1"/>
            </a:fillRef>
            <a:effectRef idx="2">
              <a:schemeClr val="dk1"/>
            </a:effectRef>
            <a:fontRef idx="minor">
              <a:schemeClr val="tx1"/>
            </a:fontRef>
          </p:style>
        </p:cxnSp>
        <p:sp>
          <p:nvSpPr>
            <p:cNvPr id="23" name="角丸四角形 22"/>
            <p:cNvSpPr/>
            <p:nvPr/>
          </p:nvSpPr>
          <p:spPr>
            <a:xfrm>
              <a:off x="3397313" y="3844404"/>
              <a:ext cx="1368152" cy="504056"/>
            </a:xfrm>
            <a:prstGeom prst="roundRect">
              <a:avLst/>
            </a:prstGeom>
            <a:solidFill>
              <a:schemeClr val="accent5">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a:t>国　会</a:t>
              </a:r>
            </a:p>
          </p:txBody>
        </p:sp>
      </p:grpSp>
      <p:grpSp>
        <p:nvGrpSpPr>
          <p:cNvPr id="4" name="グループ化 3"/>
          <p:cNvGrpSpPr/>
          <p:nvPr/>
        </p:nvGrpSpPr>
        <p:grpSpPr>
          <a:xfrm>
            <a:off x="4112649" y="2975260"/>
            <a:ext cx="951326" cy="902136"/>
            <a:chOff x="3601796" y="2739069"/>
            <a:chExt cx="951326" cy="902136"/>
          </a:xfrm>
        </p:grpSpPr>
        <p:cxnSp>
          <p:nvCxnSpPr>
            <p:cNvPr id="29" name="直線矢印コネクタ 28"/>
            <p:cNvCxnSpPr>
              <a:stCxn id="22" idx="2"/>
              <a:endCxn id="23" idx="0"/>
            </p:cNvCxnSpPr>
            <p:nvPr/>
          </p:nvCxnSpPr>
          <p:spPr>
            <a:xfrm>
              <a:off x="4071422" y="2739069"/>
              <a:ext cx="624" cy="902136"/>
            </a:xfrm>
            <a:prstGeom prst="straightConnector1">
              <a:avLst/>
            </a:prstGeom>
            <a:ln w="50800">
              <a:tailEnd type="arrow"/>
            </a:ln>
          </p:spPr>
          <p:style>
            <a:lnRef idx="3">
              <a:schemeClr val="dk1"/>
            </a:lnRef>
            <a:fillRef idx="0">
              <a:schemeClr val="dk1"/>
            </a:fillRef>
            <a:effectRef idx="2">
              <a:schemeClr val="dk1"/>
            </a:effectRef>
            <a:fontRef idx="minor">
              <a:schemeClr val="tx1"/>
            </a:fontRef>
          </p:style>
        </p:cxnSp>
        <p:sp>
          <p:nvSpPr>
            <p:cNvPr id="12" name="正方形/長方形 11"/>
            <p:cNvSpPr/>
            <p:nvPr/>
          </p:nvSpPr>
          <p:spPr>
            <a:xfrm>
              <a:off x="3601796" y="2888873"/>
              <a:ext cx="951326" cy="40532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solidFill>
                    <a:srgbClr val="009E1E"/>
                  </a:solidFill>
                </a:rPr>
                <a:t>選挙</a:t>
              </a:r>
            </a:p>
          </p:txBody>
        </p:sp>
      </p:grpSp>
      <p:sp>
        <p:nvSpPr>
          <p:cNvPr id="14" name="正方形/長方形 13"/>
          <p:cNvSpPr/>
          <p:nvPr/>
        </p:nvSpPr>
        <p:spPr>
          <a:xfrm>
            <a:off x="4932821" y="4719708"/>
            <a:ext cx="1867917" cy="432048"/>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solidFill>
                  <a:schemeClr val="tx1"/>
                </a:solidFill>
              </a:rPr>
              <a:t>ルール</a:t>
            </a:r>
            <a:r>
              <a:rPr kumimoji="1" lang="ja-JP" altLang="en-US" sz="2000" dirty="0">
                <a:solidFill>
                  <a:schemeClr val="tx1"/>
                </a:solidFill>
              </a:rPr>
              <a:t>（法律）</a:t>
            </a:r>
          </a:p>
        </p:txBody>
      </p:sp>
      <p:sp>
        <p:nvSpPr>
          <p:cNvPr id="22" name="角丸四角形 21"/>
          <p:cNvSpPr/>
          <p:nvPr/>
        </p:nvSpPr>
        <p:spPr>
          <a:xfrm>
            <a:off x="3898199" y="2461044"/>
            <a:ext cx="1368152" cy="504056"/>
          </a:xfrm>
          <a:prstGeom prst="roundRect">
            <a:avLst/>
          </a:prstGeom>
          <a:solidFill>
            <a:schemeClr val="accent5">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a:t>私たち</a:t>
            </a:r>
          </a:p>
        </p:txBody>
      </p:sp>
      <p:sp>
        <p:nvSpPr>
          <p:cNvPr id="8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税を通して民主主義を考える</a:t>
            </a:r>
          </a:p>
        </p:txBody>
      </p:sp>
    </p:spTree>
    <p:extLst>
      <p:ext uri="{BB962C8B-B14F-4D97-AF65-F5344CB8AC3E}">
        <p14:creationId xmlns:p14="http://schemas.microsoft.com/office/powerpoint/2010/main" val="4081078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22" presetClass="entr" presetSubtype="4"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11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800"/>
                                        <p:tgtEl>
                                          <p:spTgt spid="8"/>
                                        </p:tgtEl>
                                      </p:cBhvr>
                                    </p:animEffect>
                                  </p:childTnLst>
                                </p:cTn>
                              </p:par>
                            </p:childTnLst>
                          </p:cTn>
                        </p:par>
                        <p:par>
                          <p:cTn id="45" fill="hold">
                            <p:stCondLst>
                              <p:cond delay="800"/>
                            </p:stCondLst>
                            <p:childTnLst>
                              <p:par>
                                <p:cTn id="46" presetID="16" presetClass="entr" presetSubtype="21" fill="hold" grpId="0" nodeType="after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barn(inVertical)">
                                      <p:cBhvr>
                                        <p:cTn id="48" dur="500"/>
                                        <p:tgtEl>
                                          <p:spTgt spid="8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14" grpId="0" animBg="1"/>
      <p:bldP spid="22" grpId="0" animBg="1"/>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パソコンを使うおじさん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5293" y="1341687"/>
            <a:ext cx="1968370" cy="196837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22"/>
          <p:cNvSpPr txBox="1">
            <a:spLocks noChangeArrowheads="1"/>
          </p:cNvSpPr>
          <p:nvPr/>
        </p:nvSpPr>
        <p:spPr bwMode="auto">
          <a:xfrm>
            <a:off x="7504553" y="5155209"/>
            <a:ext cx="1147264" cy="461665"/>
          </a:xfrm>
          <a:prstGeom prst="rect">
            <a:avLst/>
          </a:prstGeom>
          <a:noFill/>
          <a:ln w="9525">
            <a:noFill/>
            <a:miter lim="800000"/>
            <a:headEnd/>
            <a:tailEnd/>
          </a:ln>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税務署</a:t>
            </a:r>
          </a:p>
        </p:txBody>
      </p:sp>
      <p:sp>
        <p:nvSpPr>
          <p:cNvPr id="4" name="二方向矢印 3"/>
          <p:cNvSpPr/>
          <p:nvPr/>
        </p:nvSpPr>
        <p:spPr>
          <a:xfrm rot="8239113">
            <a:off x="2089922" y="3157943"/>
            <a:ext cx="1909948" cy="2006792"/>
          </a:xfrm>
          <a:prstGeom prst="leftUpArrow">
            <a:avLst>
              <a:gd name="adj1" fmla="val 10502"/>
              <a:gd name="adj2" fmla="val 21403"/>
              <a:gd name="adj3" fmla="val 2176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6119358" y="3680675"/>
            <a:ext cx="545342" cy="954107"/>
          </a:xfrm>
          <a:prstGeom prst="rect">
            <a:avLst/>
          </a:prstGeom>
          <a:noFill/>
        </p:spPr>
        <p:txBody>
          <a:bodyPr wrap="none" rtlCol="0">
            <a:spAutoFit/>
          </a:bodyPr>
          <a:lstStyle/>
          <a:p>
            <a:r>
              <a:rPr kumimoji="1" lang="ja-JP" altLang="en-US" sz="2800" b="1" dirty="0">
                <a:latin typeface="HG丸ｺﾞｼｯｸM-PRO" panose="020F0600000000000000" pitchFamily="50" charset="-128"/>
                <a:ea typeface="HG丸ｺﾞｼｯｸM-PRO" panose="020F0600000000000000" pitchFamily="50" charset="-128"/>
              </a:rPr>
              <a:t>税</a:t>
            </a:r>
          </a:p>
          <a:p>
            <a:r>
              <a:rPr kumimoji="1" lang="ja-JP" altLang="en-US" sz="2800" b="1" dirty="0">
                <a:latin typeface="HG丸ｺﾞｼｯｸM-PRO" panose="020F0600000000000000" pitchFamily="50" charset="-128"/>
                <a:ea typeface="HG丸ｺﾞｼｯｸM-PRO" panose="020F0600000000000000" pitchFamily="50" charset="-128"/>
              </a:rPr>
              <a:t>金</a:t>
            </a:r>
          </a:p>
        </p:txBody>
      </p:sp>
      <p:sp>
        <p:nvSpPr>
          <p:cNvPr id="9" name="右矢印 8"/>
          <p:cNvSpPr/>
          <p:nvPr/>
        </p:nvSpPr>
        <p:spPr>
          <a:xfrm>
            <a:off x="5474410" y="3786539"/>
            <a:ext cx="666983" cy="74960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2" name="右矢印 11"/>
          <p:cNvSpPr/>
          <p:nvPr/>
        </p:nvSpPr>
        <p:spPr>
          <a:xfrm>
            <a:off x="6735392" y="3780668"/>
            <a:ext cx="666983" cy="74960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pic>
        <p:nvPicPr>
          <p:cNvPr id="13" name="Picture 14" descr="パソコンを使うサラリーマンのイラスト"/>
          <p:cNvPicPr>
            <a:picLocks noChangeAspect="1" noChangeArrowheads="1"/>
          </p:cNvPicPr>
          <p:nvPr/>
        </p:nvPicPr>
        <p:blipFill>
          <a:blip r:embed="rId4"/>
          <a:srcRect/>
          <a:stretch>
            <a:fillRect/>
          </a:stretch>
        </p:blipFill>
        <p:spPr bwMode="auto">
          <a:xfrm>
            <a:off x="3570268" y="4267139"/>
            <a:ext cx="2050343" cy="2001254"/>
          </a:xfrm>
          <a:prstGeom prst="rect">
            <a:avLst/>
          </a:prstGeom>
          <a:noFill/>
          <a:ln w="9525">
            <a:noFill/>
            <a:miter lim="800000"/>
            <a:headEnd/>
            <a:tailEnd/>
          </a:ln>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69731" y="2632528"/>
            <a:ext cx="2216908" cy="2606919"/>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2978816" y="6143481"/>
            <a:ext cx="3361024" cy="461665"/>
          </a:xfrm>
          <a:prstGeom prst="rect">
            <a:avLst/>
          </a:prstGeom>
        </p:spPr>
        <p:txBody>
          <a:bodyPr wrap="square">
            <a:spAutoFit/>
          </a:bodyPr>
          <a:lstStyle/>
          <a:p>
            <a:r>
              <a:rPr lang="ja-JP" altLang="en-US" sz="2400" b="1" dirty="0">
                <a:solidFill>
                  <a:srgbClr val="FF0000"/>
                </a:solidFill>
                <a:latin typeface="HG丸ｺﾞｼｯｸM-PRO" panose="020F0600000000000000" pitchFamily="50" charset="-128"/>
                <a:ea typeface="HG丸ｺﾞｼｯｸM-PRO" panose="020F0600000000000000" pitchFamily="50" charset="-128"/>
              </a:rPr>
              <a:t>税理士</a:t>
            </a:r>
            <a:r>
              <a:rPr lang="ja-JP" altLang="en-US" sz="2400" b="1" dirty="0">
                <a:latin typeface="HG丸ｺﾞｼｯｸM-PRO" panose="020F0600000000000000" pitchFamily="50" charset="-128"/>
                <a:ea typeface="HG丸ｺﾞｼｯｸM-PRO" panose="020F0600000000000000" pitchFamily="50" charset="-128"/>
              </a:rPr>
              <a:t>に依頼して申告</a:t>
            </a:r>
          </a:p>
        </p:txBody>
      </p:sp>
      <p:sp>
        <p:nvSpPr>
          <p:cNvPr id="19" name="正方形/長方形 18"/>
          <p:cNvSpPr/>
          <p:nvPr/>
        </p:nvSpPr>
        <p:spPr>
          <a:xfrm>
            <a:off x="3728251" y="3211614"/>
            <a:ext cx="1731564"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自分で申告</a:t>
            </a:r>
          </a:p>
        </p:txBody>
      </p:sp>
      <p:pic>
        <p:nvPicPr>
          <p:cNvPr id="1026" name="Picture 2" descr="米農家のイラスト（農業）"/>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219" y="2776310"/>
            <a:ext cx="2408837" cy="2408837"/>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946206" y="5155210"/>
            <a:ext cx="1112805"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納税者</a:t>
            </a:r>
          </a:p>
        </p:txBody>
      </p:sp>
      <p:sp>
        <p:nvSpPr>
          <p:cNvPr id="15"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税金は「申告納税制度」</a:t>
            </a:r>
          </a:p>
        </p:txBody>
      </p:sp>
      <p:sp>
        <p:nvSpPr>
          <p:cNvPr id="3" name="吹き出し: 右矢印 2">
            <a:extLst>
              <a:ext uri="{FF2B5EF4-FFF2-40B4-BE49-F238E27FC236}">
                <a16:creationId xmlns:a16="http://schemas.microsoft.com/office/drawing/2014/main" id="{3933A29A-A5CF-768A-1C36-D81B86CEDAFB}"/>
              </a:ext>
            </a:extLst>
          </p:cNvPr>
          <p:cNvSpPr/>
          <p:nvPr/>
        </p:nvSpPr>
        <p:spPr>
          <a:xfrm>
            <a:off x="4925901" y="3796539"/>
            <a:ext cx="610592" cy="733731"/>
          </a:xfrm>
          <a:prstGeom prst="rightArrowCallout">
            <a:avLst/>
          </a:prstGeom>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kumimoji="1" lang="ja-JP" altLang="en-US" sz="2000" dirty="0">
                <a:latin typeface="HG丸ｺﾞｼｯｸM-PRO" panose="020F0600000000000000" pitchFamily="50" charset="-128"/>
                <a:ea typeface="HG丸ｺﾞｼｯｸM-PRO" panose="020F0600000000000000" pitchFamily="50" charset="-128"/>
              </a:rPr>
              <a:t>納</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税</a:t>
            </a:r>
          </a:p>
        </p:txBody>
      </p:sp>
      <p:sp>
        <p:nvSpPr>
          <p:cNvPr id="2" name="四角形: 角を丸くする 1">
            <a:extLst>
              <a:ext uri="{FF2B5EF4-FFF2-40B4-BE49-F238E27FC236}">
                <a16:creationId xmlns:a16="http://schemas.microsoft.com/office/drawing/2014/main" id="{5713A6C1-1CB6-3CF5-5115-5F399E6DC9C7}"/>
              </a:ext>
            </a:extLst>
          </p:cNvPr>
          <p:cNvSpPr/>
          <p:nvPr/>
        </p:nvSpPr>
        <p:spPr>
          <a:xfrm>
            <a:off x="807720" y="1341688"/>
            <a:ext cx="2171096" cy="83751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kumimoji="1" lang="ja-JP" altLang="en-US" sz="2400" dirty="0">
                <a:latin typeface="HG丸ｺﾞｼｯｸM-PRO" panose="020F0600000000000000" pitchFamily="50" charset="-128"/>
                <a:ea typeface="HG丸ｺﾞｼｯｸM-PRO" panose="020F0600000000000000" pitchFamily="50" charset="-128"/>
              </a:rPr>
              <a:t>税金の種類は</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lang="ja-JP" altLang="en-US" sz="2400" dirty="0">
                <a:latin typeface="HG丸ｺﾞｼｯｸM-PRO" panose="020F0600000000000000" pitchFamily="50" charset="-128"/>
                <a:ea typeface="HG丸ｺﾞｼｯｸM-PRO" panose="020F0600000000000000" pitchFamily="50" charset="-128"/>
              </a:rPr>
              <a:t>約</a:t>
            </a:r>
            <a:r>
              <a:rPr lang="en-US" altLang="ja-JP" sz="2400" dirty="0">
                <a:latin typeface="HG丸ｺﾞｼｯｸM-PRO" panose="020F0600000000000000" pitchFamily="50" charset="-128"/>
                <a:ea typeface="HG丸ｺﾞｼｯｸM-PRO" panose="020F0600000000000000" pitchFamily="50" charset="-128"/>
              </a:rPr>
              <a:t>50</a:t>
            </a:r>
            <a:r>
              <a:rPr lang="ja-JP" altLang="en-US" sz="2400" dirty="0">
                <a:latin typeface="HG丸ｺﾞｼｯｸM-PRO" panose="020F0600000000000000" pitchFamily="50" charset="-128"/>
                <a:ea typeface="HG丸ｺﾞｼｯｸM-PRO" panose="020F0600000000000000" pitchFamily="50" charset="-128"/>
              </a:rPr>
              <a:t>種類</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9340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randombar(horizont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5" grpId="0"/>
      <p:bldP spid="9" grpId="0" animBg="1"/>
      <p:bldP spid="12" grpId="0" animBg="1"/>
      <p:bldP spid="18" grpId="0"/>
      <p:bldP spid="19"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5081097" y="1174593"/>
            <a:ext cx="2100063" cy="5607587"/>
          </a:xfrm>
          <a:prstGeom prst="ellipse">
            <a:avLst/>
          </a:prstGeom>
          <a:solidFill>
            <a:srgbClr val="EBFFEB"/>
          </a:solidFill>
          <a:ln>
            <a:solidFill>
              <a:srgbClr val="04B873"/>
            </a:solidFill>
          </a:ln>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pic>
        <p:nvPicPr>
          <p:cNvPr id="143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601"/>
          <a:stretch/>
        </p:blipFill>
        <p:spPr bwMode="auto">
          <a:xfrm>
            <a:off x="5622448" y="1373188"/>
            <a:ext cx="1035110" cy="1255712"/>
          </a:xfrm>
          <a:prstGeom prst="rect">
            <a:avLst/>
          </a:prstGeom>
          <a:noFill/>
          <a:ln w="9525">
            <a:noFill/>
            <a:miter lim="800000"/>
            <a:headEnd/>
            <a:tailEnd/>
          </a:ln>
        </p:spPr>
      </p:pic>
      <p:pic>
        <p:nvPicPr>
          <p:cNvPr id="1434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61910" y="4952889"/>
            <a:ext cx="1239451" cy="1347228"/>
          </a:xfrm>
          <a:prstGeom prst="rect">
            <a:avLst/>
          </a:prstGeom>
          <a:noFill/>
          <a:ln w="9525">
            <a:noFill/>
            <a:miter lim="800000"/>
            <a:headEnd/>
            <a:tailEnd/>
          </a:ln>
        </p:spPr>
      </p:pic>
      <p:pic>
        <p:nvPicPr>
          <p:cNvPr id="14342" name="Picture 14" descr="パソコンを使うサラリーマンのイラスト"/>
          <p:cNvPicPr>
            <a:picLocks noChangeAspect="1" noChangeArrowheads="1"/>
          </p:cNvPicPr>
          <p:nvPr/>
        </p:nvPicPr>
        <p:blipFill>
          <a:blip r:embed="rId5"/>
          <a:srcRect/>
          <a:stretch>
            <a:fillRect/>
          </a:stretch>
        </p:blipFill>
        <p:spPr bwMode="auto">
          <a:xfrm>
            <a:off x="5690006" y="3235327"/>
            <a:ext cx="1173501" cy="1173501"/>
          </a:xfrm>
          <a:prstGeom prst="rect">
            <a:avLst/>
          </a:prstGeom>
          <a:noFill/>
          <a:ln w="9525">
            <a:noFill/>
            <a:miter lim="800000"/>
            <a:headEnd/>
            <a:tailEnd/>
          </a:ln>
        </p:spPr>
      </p:pic>
      <p:pic>
        <p:nvPicPr>
          <p:cNvPr id="14343" name="Picture 1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506664" y="3031215"/>
            <a:ext cx="1692420" cy="1731377"/>
          </a:xfrm>
          <a:prstGeom prst="rect">
            <a:avLst/>
          </a:prstGeom>
          <a:noFill/>
          <a:ln w="9525">
            <a:noFill/>
            <a:miter lim="800000"/>
            <a:headEnd/>
            <a:tailEnd/>
          </a:ln>
        </p:spPr>
      </p:pic>
      <p:pic>
        <p:nvPicPr>
          <p:cNvPr id="14346" name="Picture 6" descr="ビルのイラスト（建物）"/>
          <p:cNvPicPr>
            <a:picLocks noChangeAspect="1" noChangeArrowheads="1"/>
          </p:cNvPicPr>
          <p:nvPr/>
        </p:nvPicPr>
        <p:blipFill>
          <a:blip r:embed="rId7"/>
          <a:srcRect/>
          <a:stretch>
            <a:fillRect/>
          </a:stretch>
        </p:blipFill>
        <p:spPr bwMode="auto">
          <a:xfrm>
            <a:off x="1328412" y="1663547"/>
            <a:ext cx="1344090" cy="1186754"/>
          </a:xfrm>
          <a:prstGeom prst="rect">
            <a:avLst/>
          </a:prstGeom>
          <a:noFill/>
          <a:ln w="9525">
            <a:noFill/>
            <a:miter lim="800000"/>
            <a:headEnd/>
            <a:tailEnd/>
          </a:ln>
        </p:spPr>
      </p:pic>
      <p:sp>
        <p:nvSpPr>
          <p:cNvPr id="4" name="円形吹き出し 3"/>
          <p:cNvSpPr/>
          <p:nvPr/>
        </p:nvSpPr>
        <p:spPr>
          <a:xfrm>
            <a:off x="2538843" y="1586525"/>
            <a:ext cx="1043503" cy="783039"/>
          </a:xfrm>
          <a:prstGeom prst="wedgeEllipseCallout">
            <a:avLst>
              <a:gd name="adj1" fmla="val -38708"/>
              <a:gd name="adj2" fmla="val 5224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a:spLocks noChangeArrowheads="1"/>
          </p:cNvSpPr>
          <p:nvPr/>
        </p:nvSpPr>
        <p:spPr bwMode="auto">
          <a:xfrm>
            <a:off x="2622014" y="1654878"/>
            <a:ext cx="877163"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会社の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税金</a:t>
            </a:r>
          </a:p>
        </p:txBody>
      </p:sp>
      <p:sp>
        <p:nvSpPr>
          <p:cNvPr id="20" name="円形吹き出し 19"/>
          <p:cNvSpPr/>
          <p:nvPr/>
        </p:nvSpPr>
        <p:spPr>
          <a:xfrm>
            <a:off x="291440" y="1398181"/>
            <a:ext cx="1139438" cy="840360"/>
          </a:xfrm>
          <a:prstGeom prst="wedgeEllipseCallout">
            <a:avLst>
              <a:gd name="adj1" fmla="val 49815"/>
              <a:gd name="adj2" fmla="val 35706"/>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a:spLocks noChangeArrowheads="1"/>
          </p:cNvSpPr>
          <p:nvPr/>
        </p:nvSpPr>
        <p:spPr bwMode="auto">
          <a:xfrm>
            <a:off x="444689" y="1489298"/>
            <a:ext cx="877163"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経営の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相談</a:t>
            </a:r>
          </a:p>
        </p:txBody>
      </p:sp>
      <p:sp>
        <p:nvSpPr>
          <p:cNvPr id="22" name="テキスト ボックス 21"/>
          <p:cNvSpPr txBox="1">
            <a:spLocks noChangeArrowheads="1"/>
          </p:cNvSpPr>
          <p:nvPr/>
        </p:nvSpPr>
        <p:spPr bwMode="auto">
          <a:xfrm>
            <a:off x="278960" y="3176113"/>
            <a:ext cx="962408" cy="646331"/>
          </a:xfrm>
          <a:prstGeom prst="rect">
            <a:avLst/>
          </a:prstGeom>
          <a:noFill/>
          <a:ln w="9525">
            <a:noFill/>
            <a:miter lim="800000"/>
            <a:headEnd/>
            <a:tailEnd/>
          </a:ln>
        </p:spPr>
        <p:txBody>
          <a:bodyPr wrap="square">
            <a:spAutoFit/>
          </a:bodyPr>
          <a:lstStyle/>
          <a:p>
            <a:pPr algn="ctr"/>
            <a:r>
              <a:rPr lang="ja-JP" altLang="en-US" dirty="0">
                <a:latin typeface="HG丸ｺﾞｼｯｸM-PRO" panose="020F0600000000000000" pitchFamily="50" charset="-128"/>
                <a:ea typeface="HG丸ｺﾞｼｯｸM-PRO" panose="020F0600000000000000" pitchFamily="50" charset="-128"/>
              </a:rPr>
              <a:t>個人の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税金</a:t>
            </a:r>
          </a:p>
        </p:txBody>
      </p:sp>
      <p:sp>
        <p:nvSpPr>
          <p:cNvPr id="23" name="円形吹き出し 22"/>
          <p:cNvSpPr/>
          <p:nvPr/>
        </p:nvSpPr>
        <p:spPr>
          <a:xfrm>
            <a:off x="193454" y="3003970"/>
            <a:ext cx="1133420" cy="874735"/>
          </a:xfrm>
          <a:prstGeom prst="wedgeEllipseCallout">
            <a:avLst>
              <a:gd name="adj1" fmla="val 28413"/>
              <a:gd name="adj2" fmla="val 6411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4" name="円形吹き出し 23"/>
          <p:cNvSpPr/>
          <p:nvPr/>
        </p:nvSpPr>
        <p:spPr>
          <a:xfrm>
            <a:off x="222095" y="4686811"/>
            <a:ext cx="1449450" cy="838486"/>
          </a:xfrm>
          <a:prstGeom prst="wedgeEllipseCallout">
            <a:avLst>
              <a:gd name="adj1" fmla="val 15432"/>
              <a:gd name="adj2" fmla="val 6320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5" name="円形吹き出し 24"/>
          <p:cNvSpPr/>
          <p:nvPr/>
        </p:nvSpPr>
        <p:spPr>
          <a:xfrm>
            <a:off x="2538843" y="3031215"/>
            <a:ext cx="1142080" cy="936129"/>
          </a:xfrm>
          <a:prstGeom prst="wedgeEllipseCallout">
            <a:avLst>
              <a:gd name="adj1" fmla="val -28865"/>
              <a:gd name="adj2" fmla="val 6031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a:spLocks noChangeArrowheads="1"/>
          </p:cNvSpPr>
          <p:nvPr/>
        </p:nvSpPr>
        <p:spPr bwMode="auto">
          <a:xfrm>
            <a:off x="2671301" y="3195897"/>
            <a:ext cx="877163"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資金の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相談</a:t>
            </a:r>
          </a:p>
        </p:txBody>
      </p:sp>
      <p:sp>
        <p:nvSpPr>
          <p:cNvPr id="27" name="テキスト ボックス 26"/>
          <p:cNvSpPr txBox="1">
            <a:spLocks noChangeArrowheads="1"/>
          </p:cNvSpPr>
          <p:nvPr/>
        </p:nvSpPr>
        <p:spPr bwMode="auto">
          <a:xfrm>
            <a:off x="167987" y="4671696"/>
            <a:ext cx="1569660"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税金</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かかるかな？</a:t>
            </a:r>
          </a:p>
        </p:txBody>
      </p:sp>
      <p:sp>
        <p:nvSpPr>
          <p:cNvPr id="28" name="テキスト ボックス 27"/>
          <p:cNvSpPr txBox="1">
            <a:spLocks noChangeArrowheads="1"/>
          </p:cNvSpPr>
          <p:nvPr/>
        </p:nvSpPr>
        <p:spPr bwMode="auto">
          <a:xfrm>
            <a:off x="2176883" y="4693816"/>
            <a:ext cx="1569660"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書類は</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どう書くの？</a:t>
            </a:r>
          </a:p>
        </p:txBody>
      </p:sp>
      <p:sp>
        <p:nvSpPr>
          <p:cNvPr id="31" name="円形吹き出し 30"/>
          <p:cNvSpPr/>
          <p:nvPr/>
        </p:nvSpPr>
        <p:spPr>
          <a:xfrm>
            <a:off x="2209934" y="4659610"/>
            <a:ext cx="1470935" cy="892889"/>
          </a:xfrm>
          <a:prstGeom prst="wedgeEllipseCallout">
            <a:avLst>
              <a:gd name="adj1" fmla="val -26220"/>
              <a:gd name="adj2" fmla="val 6229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6" name="右中かっこ 5"/>
          <p:cNvSpPr/>
          <p:nvPr/>
        </p:nvSpPr>
        <p:spPr>
          <a:xfrm>
            <a:off x="3658406" y="1311009"/>
            <a:ext cx="241563" cy="5267354"/>
          </a:xfrm>
          <a:prstGeom prst="rightBrace">
            <a:avLst>
              <a:gd name="adj1" fmla="val 324744"/>
              <a:gd name="adj2" fmla="val 50662"/>
            </a:avLst>
          </a:prstGeom>
          <a:ln w="28575">
            <a:solidFill>
              <a:srgbClr val="04B87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608582" y="1978045"/>
            <a:ext cx="753830" cy="990791"/>
          </a:xfrm>
          <a:prstGeom prst="rect">
            <a:avLst/>
          </a:prstGeom>
          <a:noFill/>
          <a:ln w="9525">
            <a:noFill/>
            <a:miter lim="800000"/>
            <a:headEnd/>
            <a:tailEnd/>
          </a:ln>
        </p:spPr>
      </p:pic>
      <p:sp>
        <p:nvSpPr>
          <p:cNvPr id="3" name="テキスト ボックス 2"/>
          <p:cNvSpPr txBox="1">
            <a:spLocks noChangeArrowheads="1"/>
          </p:cNvSpPr>
          <p:nvPr/>
        </p:nvSpPr>
        <p:spPr bwMode="auto">
          <a:xfrm>
            <a:off x="5793415" y="2540192"/>
            <a:ext cx="700087" cy="400050"/>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相談</a:t>
            </a:r>
          </a:p>
        </p:txBody>
      </p:sp>
      <p:sp>
        <p:nvSpPr>
          <p:cNvPr id="33" name="テキスト ボックス 32"/>
          <p:cNvSpPr txBox="1">
            <a:spLocks noChangeArrowheads="1"/>
          </p:cNvSpPr>
          <p:nvPr/>
        </p:nvSpPr>
        <p:spPr bwMode="auto">
          <a:xfrm>
            <a:off x="5622448" y="4294371"/>
            <a:ext cx="1217612" cy="400050"/>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書類作成</a:t>
            </a:r>
          </a:p>
        </p:txBody>
      </p:sp>
      <p:sp>
        <p:nvSpPr>
          <p:cNvPr id="35" name="テキスト ボックス 34"/>
          <p:cNvSpPr txBox="1">
            <a:spLocks noChangeArrowheads="1"/>
          </p:cNvSpPr>
          <p:nvPr/>
        </p:nvSpPr>
        <p:spPr bwMode="auto">
          <a:xfrm>
            <a:off x="5831592" y="6189947"/>
            <a:ext cx="700088" cy="401637"/>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代理</a:t>
            </a:r>
          </a:p>
        </p:txBody>
      </p:sp>
      <p:sp>
        <p:nvSpPr>
          <p:cNvPr id="36" name="テキスト ボックス 35"/>
          <p:cNvSpPr txBox="1">
            <a:spLocks noChangeArrowheads="1"/>
          </p:cNvSpPr>
          <p:nvPr/>
        </p:nvSpPr>
        <p:spPr bwMode="auto">
          <a:xfrm>
            <a:off x="4221161" y="4694421"/>
            <a:ext cx="701675" cy="400050"/>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信頼</a:t>
            </a:r>
          </a:p>
        </p:txBody>
      </p:sp>
      <p:sp>
        <p:nvSpPr>
          <p:cNvPr id="37"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税理士の仕事</a:t>
            </a:r>
          </a:p>
        </p:txBody>
      </p:sp>
      <p:pic>
        <p:nvPicPr>
          <p:cNvPr id="14350" name="Picture 2" descr="仲の良い老夫婦のイラスト"/>
          <p:cNvPicPr>
            <a:picLocks noChangeAspect="1" noChangeArrowheads="1"/>
          </p:cNvPicPr>
          <p:nvPr/>
        </p:nvPicPr>
        <p:blipFill>
          <a:blip r:embed="rId9"/>
          <a:srcRect/>
          <a:stretch>
            <a:fillRect/>
          </a:stretch>
        </p:blipFill>
        <p:spPr bwMode="auto">
          <a:xfrm>
            <a:off x="1321852" y="5145380"/>
            <a:ext cx="1245385" cy="1245386"/>
          </a:xfrm>
          <a:prstGeom prst="rect">
            <a:avLst/>
          </a:prstGeom>
          <a:noFill/>
          <a:ln w="9525">
            <a:noFill/>
            <a:miter lim="800000"/>
            <a:headEnd/>
            <a:tailEnd/>
          </a:ln>
        </p:spPr>
      </p:pic>
      <p:pic>
        <p:nvPicPr>
          <p:cNvPr id="14347" name="Picture 10" descr="花屋のイラスト（建物）"/>
          <p:cNvPicPr>
            <a:picLocks noChangeAspect="1" noChangeArrowheads="1"/>
          </p:cNvPicPr>
          <p:nvPr/>
        </p:nvPicPr>
        <p:blipFill>
          <a:blip r:embed="rId10"/>
          <a:srcRect/>
          <a:stretch>
            <a:fillRect/>
          </a:stretch>
        </p:blipFill>
        <p:spPr bwMode="auto">
          <a:xfrm>
            <a:off x="1321852" y="3278494"/>
            <a:ext cx="1300162" cy="1298575"/>
          </a:xfrm>
          <a:prstGeom prst="rect">
            <a:avLst/>
          </a:prstGeom>
          <a:noFill/>
          <a:ln w="9525">
            <a:noFill/>
            <a:miter lim="800000"/>
            <a:headEnd/>
            <a:tailEnd/>
          </a:ln>
        </p:spPr>
      </p:pic>
      <p:pic>
        <p:nvPicPr>
          <p:cNvPr id="14348"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660528" y="3680263"/>
            <a:ext cx="614200" cy="1039062"/>
          </a:xfrm>
          <a:prstGeom prst="rect">
            <a:avLst/>
          </a:prstGeom>
          <a:noFill/>
          <a:ln w="9525">
            <a:noFill/>
            <a:miter lim="800000"/>
            <a:headEnd/>
            <a:tailEnd/>
          </a:ln>
        </p:spPr>
      </p:pic>
      <p:pic>
        <p:nvPicPr>
          <p:cNvPr id="14341" name="Picture 1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582347" y="2382038"/>
            <a:ext cx="1941060" cy="2411255"/>
          </a:xfrm>
          <a:prstGeom prst="rect">
            <a:avLst/>
          </a:prstGeom>
          <a:noFill/>
          <a:ln w="9525">
            <a:noFill/>
            <a:miter lim="800000"/>
            <a:headEnd/>
            <a:tailEnd/>
          </a:ln>
        </p:spPr>
      </p:pic>
      <p:sp>
        <p:nvSpPr>
          <p:cNvPr id="18" name="右矢印 17"/>
          <p:cNvSpPr/>
          <p:nvPr/>
        </p:nvSpPr>
        <p:spPr>
          <a:xfrm>
            <a:off x="7219307" y="3606522"/>
            <a:ext cx="426400" cy="642518"/>
          </a:xfrm>
          <a:prstGeom prst="rightArrow">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5631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fade">
                                      <p:cBhvr>
                                        <p:cTn id="7" dur="500"/>
                                        <p:tgtEl>
                                          <p:spTgt spid="1434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4347"/>
                                        </p:tgtEl>
                                        <p:attrNameLst>
                                          <p:attrName>style.visibility</p:attrName>
                                        </p:attrNameLst>
                                      </p:cBhvr>
                                      <p:to>
                                        <p:strVal val="visible"/>
                                      </p:to>
                                    </p:set>
                                    <p:animEffect transition="in" filter="fade">
                                      <p:cBhvr>
                                        <p:cTn id="28" dur="500"/>
                                        <p:tgtEl>
                                          <p:spTgt spid="14347"/>
                                        </p:tgtEl>
                                      </p:cBhvr>
                                    </p:animEffect>
                                  </p:childTnLst>
                                </p:cTn>
                              </p:par>
                              <p:par>
                                <p:cTn id="29" presetID="10" presetClass="entr" presetSubtype="0" fill="hold" nodeType="withEffect">
                                  <p:stCondLst>
                                    <p:cond delay="0"/>
                                  </p:stCondLst>
                                  <p:childTnLst>
                                    <p:set>
                                      <p:cBhvr>
                                        <p:cTn id="30" dur="1" fill="hold">
                                          <p:stCondLst>
                                            <p:cond delay="0"/>
                                          </p:stCondLst>
                                        </p:cTn>
                                        <p:tgtEl>
                                          <p:spTgt spid="14348"/>
                                        </p:tgtEl>
                                        <p:attrNameLst>
                                          <p:attrName>style.visibility</p:attrName>
                                        </p:attrNameLst>
                                      </p:cBhvr>
                                      <p:to>
                                        <p:strVal val="visible"/>
                                      </p:to>
                                    </p:set>
                                    <p:animEffect transition="in" filter="fade">
                                      <p:cBhvr>
                                        <p:cTn id="31" dur="500"/>
                                        <p:tgtEl>
                                          <p:spTgt spid="14348"/>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4350"/>
                                        </p:tgtEl>
                                        <p:attrNameLst>
                                          <p:attrName>style.visibility</p:attrName>
                                        </p:attrNameLst>
                                      </p:cBhvr>
                                      <p:to>
                                        <p:strVal val="visible"/>
                                      </p:to>
                                    </p:set>
                                    <p:animEffect transition="in" filter="fade">
                                      <p:cBhvr>
                                        <p:cTn id="49" dur="500"/>
                                        <p:tgtEl>
                                          <p:spTgt spid="14350"/>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randombar(horizontal)">
                                      <p:cBhvr>
                                        <p:cTn id="68" dur="500"/>
                                        <p:tgtEl>
                                          <p:spTgt spid="6"/>
                                        </p:tgtEl>
                                      </p:cBhvr>
                                    </p:animEffect>
                                  </p:childTnLst>
                                </p:cTn>
                              </p:par>
                              <p:par>
                                <p:cTn id="69" presetID="16" presetClass="entr" presetSubtype="21" fill="hold" nodeType="withEffect">
                                  <p:stCondLst>
                                    <p:cond delay="0"/>
                                  </p:stCondLst>
                                  <p:childTnLst>
                                    <p:set>
                                      <p:cBhvr>
                                        <p:cTn id="70" dur="1" fill="hold">
                                          <p:stCondLst>
                                            <p:cond delay="0"/>
                                          </p:stCondLst>
                                        </p:cTn>
                                        <p:tgtEl>
                                          <p:spTgt spid="14341"/>
                                        </p:tgtEl>
                                        <p:attrNameLst>
                                          <p:attrName>style.visibility</p:attrName>
                                        </p:attrNameLst>
                                      </p:cBhvr>
                                      <p:to>
                                        <p:strVal val="visible"/>
                                      </p:to>
                                    </p:set>
                                    <p:animEffect transition="in" filter="barn(inVertical)">
                                      <p:cBhvr>
                                        <p:cTn id="71" dur="500"/>
                                        <p:tgtEl>
                                          <p:spTgt spid="14341"/>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barn(inVertical)">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par>
                          <p:cTn id="80" fill="hold">
                            <p:stCondLst>
                              <p:cond delay="500"/>
                            </p:stCondLst>
                            <p:childTnLst>
                              <p:par>
                                <p:cTn id="81" presetID="42" presetClass="entr" presetSubtype="0" fill="hold" nodeType="afterEffect">
                                  <p:stCondLst>
                                    <p:cond delay="0"/>
                                  </p:stCondLst>
                                  <p:childTnLst>
                                    <p:set>
                                      <p:cBhvr>
                                        <p:cTn id="82" dur="1" fill="hold">
                                          <p:stCondLst>
                                            <p:cond delay="0"/>
                                          </p:stCondLst>
                                        </p:cTn>
                                        <p:tgtEl>
                                          <p:spTgt spid="14338"/>
                                        </p:tgtEl>
                                        <p:attrNameLst>
                                          <p:attrName>style.visibility</p:attrName>
                                        </p:attrNameLst>
                                      </p:cBhvr>
                                      <p:to>
                                        <p:strVal val="visible"/>
                                      </p:to>
                                    </p:set>
                                    <p:animEffect transition="in" filter="fade">
                                      <p:cBhvr>
                                        <p:cTn id="83" dur="1000"/>
                                        <p:tgtEl>
                                          <p:spTgt spid="14338"/>
                                        </p:tgtEl>
                                      </p:cBhvr>
                                    </p:animEffect>
                                    <p:anim calcmode="lin" valueType="num">
                                      <p:cBhvr>
                                        <p:cTn id="84" dur="1000" fill="hold"/>
                                        <p:tgtEl>
                                          <p:spTgt spid="14338"/>
                                        </p:tgtEl>
                                        <p:attrNameLst>
                                          <p:attrName>ppt_x</p:attrName>
                                        </p:attrNameLst>
                                      </p:cBhvr>
                                      <p:tavLst>
                                        <p:tav tm="0">
                                          <p:val>
                                            <p:strVal val="#ppt_x"/>
                                          </p:val>
                                        </p:tav>
                                        <p:tav tm="100000">
                                          <p:val>
                                            <p:strVal val="#ppt_x"/>
                                          </p:val>
                                        </p:tav>
                                      </p:tavLst>
                                    </p:anim>
                                    <p:anim calcmode="lin" valueType="num">
                                      <p:cBhvr>
                                        <p:cTn id="85" dur="1000" fill="hold"/>
                                        <p:tgtEl>
                                          <p:spTgt spid="143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1000"/>
                                        <p:tgtEl>
                                          <p:spTgt spid="3"/>
                                        </p:tgtEl>
                                      </p:cBhvr>
                                    </p:animEffect>
                                    <p:anim calcmode="lin" valueType="num">
                                      <p:cBhvr>
                                        <p:cTn id="89" dur="1000" fill="hold"/>
                                        <p:tgtEl>
                                          <p:spTgt spid="3"/>
                                        </p:tgtEl>
                                        <p:attrNameLst>
                                          <p:attrName>ppt_x</p:attrName>
                                        </p:attrNameLst>
                                      </p:cBhvr>
                                      <p:tavLst>
                                        <p:tav tm="0">
                                          <p:val>
                                            <p:strVal val="#ppt_x"/>
                                          </p:val>
                                        </p:tav>
                                        <p:tav tm="100000">
                                          <p:val>
                                            <p:strVal val="#ppt_x"/>
                                          </p:val>
                                        </p:tav>
                                      </p:tavLst>
                                    </p:anim>
                                    <p:anim calcmode="lin" valueType="num">
                                      <p:cBhvr>
                                        <p:cTn id="9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14342"/>
                                        </p:tgtEl>
                                        <p:attrNameLst>
                                          <p:attrName>style.visibility</p:attrName>
                                        </p:attrNameLst>
                                      </p:cBhvr>
                                      <p:to>
                                        <p:strVal val="visible"/>
                                      </p:to>
                                    </p:set>
                                    <p:animEffect transition="in" filter="fade">
                                      <p:cBhvr>
                                        <p:cTn id="95" dur="1000"/>
                                        <p:tgtEl>
                                          <p:spTgt spid="14342"/>
                                        </p:tgtEl>
                                      </p:cBhvr>
                                    </p:animEffect>
                                    <p:anim calcmode="lin" valueType="num">
                                      <p:cBhvr>
                                        <p:cTn id="96" dur="1000" fill="hold"/>
                                        <p:tgtEl>
                                          <p:spTgt spid="14342"/>
                                        </p:tgtEl>
                                        <p:attrNameLst>
                                          <p:attrName>ppt_x</p:attrName>
                                        </p:attrNameLst>
                                      </p:cBhvr>
                                      <p:tavLst>
                                        <p:tav tm="0">
                                          <p:val>
                                            <p:strVal val="#ppt_x"/>
                                          </p:val>
                                        </p:tav>
                                        <p:tav tm="100000">
                                          <p:val>
                                            <p:strVal val="#ppt_x"/>
                                          </p:val>
                                        </p:tav>
                                      </p:tavLst>
                                    </p:anim>
                                    <p:anim calcmode="lin" valueType="num">
                                      <p:cBhvr>
                                        <p:cTn id="97" dur="1000" fill="hold"/>
                                        <p:tgtEl>
                                          <p:spTgt spid="1434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1000"/>
                                        <p:tgtEl>
                                          <p:spTgt spid="33"/>
                                        </p:tgtEl>
                                      </p:cBhvr>
                                    </p:animEffect>
                                    <p:anim calcmode="lin" valueType="num">
                                      <p:cBhvr>
                                        <p:cTn id="101" dur="1000" fill="hold"/>
                                        <p:tgtEl>
                                          <p:spTgt spid="33"/>
                                        </p:tgtEl>
                                        <p:attrNameLst>
                                          <p:attrName>ppt_x</p:attrName>
                                        </p:attrNameLst>
                                      </p:cBhvr>
                                      <p:tavLst>
                                        <p:tav tm="0">
                                          <p:val>
                                            <p:strVal val="#ppt_x"/>
                                          </p:val>
                                        </p:tav>
                                        <p:tav tm="100000">
                                          <p:val>
                                            <p:strVal val="#ppt_x"/>
                                          </p:val>
                                        </p:tav>
                                      </p:tavLst>
                                    </p:anim>
                                    <p:anim calcmode="lin" valueType="num">
                                      <p:cBhvr>
                                        <p:cTn id="10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14340"/>
                                        </p:tgtEl>
                                        <p:attrNameLst>
                                          <p:attrName>style.visibility</p:attrName>
                                        </p:attrNameLst>
                                      </p:cBhvr>
                                      <p:to>
                                        <p:strVal val="visible"/>
                                      </p:to>
                                    </p:set>
                                    <p:animEffect transition="in" filter="fade">
                                      <p:cBhvr>
                                        <p:cTn id="107" dur="1000"/>
                                        <p:tgtEl>
                                          <p:spTgt spid="14340"/>
                                        </p:tgtEl>
                                      </p:cBhvr>
                                    </p:animEffect>
                                    <p:anim calcmode="lin" valueType="num">
                                      <p:cBhvr>
                                        <p:cTn id="108" dur="1000" fill="hold"/>
                                        <p:tgtEl>
                                          <p:spTgt spid="14340"/>
                                        </p:tgtEl>
                                        <p:attrNameLst>
                                          <p:attrName>ppt_x</p:attrName>
                                        </p:attrNameLst>
                                      </p:cBhvr>
                                      <p:tavLst>
                                        <p:tav tm="0">
                                          <p:val>
                                            <p:strVal val="#ppt_x"/>
                                          </p:val>
                                        </p:tav>
                                        <p:tav tm="100000">
                                          <p:val>
                                            <p:strVal val="#ppt_x"/>
                                          </p:val>
                                        </p:tav>
                                      </p:tavLst>
                                    </p:anim>
                                    <p:anim calcmode="lin" valueType="num">
                                      <p:cBhvr>
                                        <p:cTn id="109" dur="1000" fill="hold"/>
                                        <p:tgtEl>
                                          <p:spTgt spid="143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1000"/>
                                        <p:tgtEl>
                                          <p:spTgt spid="35"/>
                                        </p:tgtEl>
                                      </p:cBhvr>
                                    </p:animEffect>
                                    <p:anim calcmode="lin" valueType="num">
                                      <p:cBhvr>
                                        <p:cTn id="113" dur="1000" fill="hold"/>
                                        <p:tgtEl>
                                          <p:spTgt spid="35"/>
                                        </p:tgtEl>
                                        <p:attrNameLst>
                                          <p:attrName>ppt_x</p:attrName>
                                        </p:attrNameLst>
                                      </p:cBhvr>
                                      <p:tavLst>
                                        <p:tav tm="0">
                                          <p:val>
                                            <p:strVal val="#ppt_x"/>
                                          </p:val>
                                        </p:tav>
                                        <p:tav tm="100000">
                                          <p:val>
                                            <p:strVal val="#ppt_x"/>
                                          </p:val>
                                        </p:tav>
                                      </p:tavLst>
                                    </p:anim>
                                    <p:anim calcmode="lin" valueType="num">
                                      <p:cBhvr>
                                        <p:cTn id="1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grpId="0" nodeType="click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randombar(horizontal)">
                                      <p:cBhvr>
                                        <p:cTn id="119" dur="500"/>
                                        <p:tgtEl>
                                          <p:spTgt spid="18"/>
                                        </p:tgtEl>
                                      </p:cBhvr>
                                    </p:animEffect>
                                  </p:childTnLst>
                                </p:cTn>
                              </p:par>
                              <p:par>
                                <p:cTn id="120" presetID="10" presetClass="entr" presetSubtype="0" fill="hold" nodeType="withEffect">
                                  <p:stCondLst>
                                    <p:cond delay="0"/>
                                  </p:stCondLst>
                                  <p:childTnLst>
                                    <p:set>
                                      <p:cBhvr>
                                        <p:cTn id="121" dur="1" fill="hold">
                                          <p:stCondLst>
                                            <p:cond delay="0"/>
                                          </p:stCondLst>
                                        </p:cTn>
                                        <p:tgtEl>
                                          <p:spTgt spid="14343"/>
                                        </p:tgtEl>
                                        <p:attrNameLst>
                                          <p:attrName>style.visibility</p:attrName>
                                        </p:attrNameLst>
                                      </p:cBhvr>
                                      <p:to>
                                        <p:strVal val="visible"/>
                                      </p:to>
                                    </p:set>
                                    <p:animEffect transition="in" filter="fade">
                                      <p:cBhvr>
                                        <p:cTn id="122"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5" grpId="0"/>
      <p:bldP spid="20" grpId="0" animBg="1"/>
      <p:bldP spid="21" grpId="0"/>
      <p:bldP spid="22" grpId="0"/>
      <p:bldP spid="23" grpId="0" animBg="1"/>
      <p:bldP spid="24" grpId="0" animBg="1"/>
      <p:bldP spid="25" grpId="0" animBg="1"/>
      <p:bldP spid="26" grpId="0"/>
      <p:bldP spid="27" grpId="0"/>
      <p:bldP spid="28" grpId="0"/>
      <p:bldP spid="31" grpId="0" animBg="1"/>
      <p:bldP spid="6" grpId="0" animBg="1"/>
      <p:bldP spid="3" grpId="0"/>
      <p:bldP spid="33" grpId="0"/>
      <p:bldP spid="35" grpId="0"/>
      <p:bldP spid="36"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63880" y="487680"/>
            <a:ext cx="4053840" cy="3977640"/>
          </a:xfrm>
          <a:prstGeom prst="roundRect">
            <a:avLst>
              <a:gd name="adj" fmla="val 3415"/>
            </a:avLst>
          </a:prstGeom>
          <a:gradFill flip="none" rotWithShape="1">
            <a:gsLst>
              <a:gs pos="0">
                <a:schemeClr val="bg1"/>
              </a:gs>
              <a:gs pos="100000">
                <a:schemeClr val="accent3">
                  <a:lumMod val="20000"/>
                  <a:lumOff val="80000"/>
                </a:schemeClr>
              </a:gs>
              <a:gs pos="95000">
                <a:schemeClr val="bg1"/>
              </a:gs>
            </a:gsLst>
            <a:path path="rect">
              <a:fillToRect l="50000" t="50000" r="50000" b="50000"/>
            </a:path>
            <a:tileRect/>
          </a:gradFill>
          <a:ln>
            <a:noFill/>
          </a:ln>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5" name="テキスト ボックス 4"/>
          <p:cNvSpPr txBox="1">
            <a:spLocks noChangeArrowheads="1"/>
          </p:cNvSpPr>
          <p:nvPr/>
        </p:nvSpPr>
        <p:spPr bwMode="auto">
          <a:xfrm>
            <a:off x="788905" y="3590662"/>
            <a:ext cx="3591191" cy="584775"/>
          </a:xfrm>
          <a:prstGeom prst="rect">
            <a:avLst/>
          </a:prstGeom>
          <a:noFill/>
          <a:ln>
            <a:noFill/>
          </a:ln>
        </p:spPr>
        <p:txBody>
          <a:bodyPr wrap="square">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P教科書体" pitchFamily="18" charset="-128"/>
                <a:ea typeface="HGP教科書体" pitchFamily="18" charset="-128"/>
                <a:cs typeface="+mn-cs"/>
              </a:rPr>
              <a:t>信頼の税理士バッジ</a:t>
            </a:r>
          </a:p>
        </p:txBody>
      </p:sp>
      <p:grpSp>
        <p:nvGrpSpPr>
          <p:cNvPr id="8" name="グループ化 7"/>
          <p:cNvGrpSpPr/>
          <p:nvPr/>
        </p:nvGrpSpPr>
        <p:grpSpPr>
          <a:xfrm>
            <a:off x="3757675" y="899161"/>
            <a:ext cx="5172070" cy="5646498"/>
            <a:chOff x="8503310" y="2997276"/>
            <a:chExt cx="3520199" cy="3671152"/>
          </a:xfrm>
        </p:grpSpPr>
        <p:pic>
          <p:nvPicPr>
            <p:cNvPr id="10" name="Picture 2" descr="C:\Users\takahashi\Desktop\job_seijika_young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6613" y="2997276"/>
              <a:ext cx="2006896" cy="36711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takahashi\Desktop\sales_eigyou_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3310" y="2997276"/>
              <a:ext cx="2684020" cy="3671152"/>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5"/>
            <a:stretch>
              <a:fillRect/>
            </a:stretch>
          </p:blipFill>
          <p:spPr>
            <a:xfrm>
              <a:off x="11134810" y="4309035"/>
              <a:ext cx="95766" cy="93624"/>
            </a:xfrm>
            <a:prstGeom prst="rect">
              <a:avLst/>
            </a:prstGeom>
          </p:spPr>
        </p:pic>
        <p:pic>
          <p:nvPicPr>
            <p:cNvPr id="13" name="図 12"/>
            <p:cNvPicPr>
              <a:picLocks noChangeAspect="1"/>
            </p:cNvPicPr>
            <p:nvPr/>
          </p:nvPicPr>
          <p:blipFill>
            <a:blip r:embed="rId5"/>
            <a:stretch>
              <a:fillRect/>
            </a:stretch>
          </p:blipFill>
          <p:spPr>
            <a:xfrm>
              <a:off x="9988718" y="4236530"/>
              <a:ext cx="95766" cy="93624"/>
            </a:xfrm>
            <a:prstGeom prst="rect">
              <a:avLst/>
            </a:prstGeom>
          </p:spPr>
        </p:pic>
      </p:grpSp>
      <p:pic>
        <p:nvPicPr>
          <p:cNvPr id="15" name="Picture 23" descr="税理士バッジ（透明）サイズ小"/>
          <p:cNvPicPr>
            <a:picLocks noChangeAspect="1" noChangeArrowheads="1"/>
          </p:cNvPicPr>
          <p:nvPr/>
        </p:nvPicPr>
        <p:blipFill>
          <a:blip r:embed="rId6"/>
          <a:srcRect/>
          <a:stretch>
            <a:fillRect/>
          </a:stretch>
        </p:blipFill>
        <p:spPr bwMode="auto">
          <a:xfrm>
            <a:off x="1345456" y="899161"/>
            <a:ext cx="2478087" cy="2451100"/>
          </a:xfrm>
          <a:prstGeom prst="roundRect">
            <a:avLst>
              <a:gd name="adj" fmla="val 50000"/>
            </a:avLst>
          </a:prstGeom>
          <a:solidFill>
            <a:srgbClr val="FFFFFF">
              <a:shade val="85000"/>
            </a:srgbClr>
          </a:solidFill>
          <a:ln>
            <a:noFill/>
          </a:ln>
          <a:effectLst/>
        </p:spPr>
      </p:pic>
    </p:spTree>
    <p:extLst>
      <p:ext uri="{BB962C8B-B14F-4D97-AF65-F5344CB8AC3E}">
        <p14:creationId xmlns:p14="http://schemas.microsoft.com/office/powerpoint/2010/main" val="297619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a:xfrm>
            <a:off x="468217" y="0"/>
            <a:ext cx="8229600" cy="1509311"/>
          </a:xfrm>
        </p:spPr>
        <p:txBody>
          <a:bodyPr/>
          <a:lstStyle/>
          <a:p>
            <a:r>
              <a:rPr lang="ja-JP" altLang="en-US" sz="7200" dirty="0">
                <a:latin typeface="ＭＳ ゴシック" panose="020B0609070205080204" pitchFamily="49" charset="-128"/>
                <a:ea typeface="ＭＳ ゴシック" panose="020B0609070205080204" pitchFamily="49" charset="-128"/>
              </a:rPr>
              <a:t>今日のお話</a:t>
            </a:r>
          </a:p>
        </p:txBody>
      </p:sp>
      <p:sp>
        <p:nvSpPr>
          <p:cNvPr id="18434" name="コンテンツ プレースホルダー 2"/>
          <p:cNvSpPr>
            <a:spLocks noGrp="1"/>
          </p:cNvSpPr>
          <p:nvPr>
            <p:ph idx="1"/>
          </p:nvPr>
        </p:nvSpPr>
        <p:spPr>
          <a:xfrm>
            <a:off x="1327361" y="2535811"/>
            <a:ext cx="7220495" cy="2592371"/>
          </a:xfrm>
        </p:spPr>
        <p:txBody>
          <a:bodyPr/>
          <a:lstStyle/>
          <a:p>
            <a:pPr>
              <a:lnSpc>
                <a:spcPts val="5400"/>
              </a:lnSpc>
            </a:pPr>
            <a:r>
              <a:rPr lang="ja-JP" altLang="en-US" sz="4000" dirty="0">
                <a:latin typeface="HG丸ｺﾞｼｯｸM-PRO" panose="020F0600000000000000" pitchFamily="50" charset="-128"/>
                <a:ea typeface="HG丸ｺﾞｼｯｸM-PRO" panose="020F0600000000000000" pitchFamily="50" charset="-128"/>
              </a:rPr>
              <a:t>税金はなぜ必要なの？</a:t>
            </a:r>
            <a:endParaRPr lang="en-US" altLang="ja-JP" sz="4000" dirty="0">
              <a:latin typeface="HG丸ｺﾞｼｯｸM-PRO" panose="020F0600000000000000" pitchFamily="50" charset="-128"/>
              <a:ea typeface="HG丸ｺﾞｼｯｸM-PRO" panose="020F0600000000000000" pitchFamily="50" charset="-128"/>
            </a:endParaRPr>
          </a:p>
          <a:p>
            <a:pPr>
              <a:lnSpc>
                <a:spcPts val="5400"/>
              </a:lnSpc>
            </a:pPr>
            <a:r>
              <a:rPr lang="ja-JP" altLang="en-US" sz="4000" dirty="0">
                <a:solidFill>
                  <a:schemeClr val="bg1">
                    <a:lumMod val="95000"/>
                  </a:schemeClr>
                </a:solidFill>
                <a:latin typeface="HG丸ｺﾞｼｯｸM-PRO" panose="020F0600000000000000" pitchFamily="50" charset="-128"/>
                <a:ea typeface="HG丸ｺﾞｼｯｸM-PRO" panose="020F0600000000000000" pitchFamily="50" charset="-128"/>
              </a:rPr>
              <a:t>税金を公平に集めるって？</a:t>
            </a:r>
            <a:endParaRPr lang="en-US" altLang="ja-JP" sz="4000" dirty="0">
              <a:solidFill>
                <a:schemeClr val="bg1">
                  <a:lumMod val="95000"/>
                </a:schemeClr>
              </a:solidFill>
              <a:latin typeface="HG丸ｺﾞｼｯｸM-PRO" panose="020F0600000000000000" pitchFamily="50" charset="-128"/>
              <a:ea typeface="HG丸ｺﾞｼｯｸM-PRO" panose="020F0600000000000000" pitchFamily="50" charset="-128"/>
            </a:endParaRPr>
          </a:p>
          <a:p>
            <a:pPr>
              <a:lnSpc>
                <a:spcPts val="5400"/>
              </a:lnSpc>
            </a:pPr>
            <a:r>
              <a:rPr lang="ja-JP" altLang="en-US" sz="4000" dirty="0">
                <a:solidFill>
                  <a:schemeClr val="bg1">
                    <a:lumMod val="95000"/>
                  </a:schemeClr>
                </a:solidFill>
                <a:latin typeface="HG丸ｺﾞｼｯｸM-PRO" panose="020F0600000000000000" pitchFamily="50" charset="-128"/>
                <a:ea typeface="HG丸ｺﾞｼｯｸM-PRO" panose="020F0600000000000000" pitchFamily="50" charset="-128"/>
              </a:rPr>
              <a:t>税金を公平に使うって？</a:t>
            </a:r>
          </a:p>
          <a:p>
            <a:pPr marL="0" indent="0">
              <a:lnSpc>
                <a:spcPts val="5400"/>
              </a:lnSpc>
              <a:buNone/>
            </a:pPr>
            <a:endParaRPr lang="ja-JP" altLang="en-US" sz="4000" dirty="0">
              <a:latin typeface="HG丸ｺﾞｼｯｸM-PRO" panose="020F0600000000000000" pitchFamily="50" charset="-128"/>
              <a:ea typeface="HG丸ｺﾞｼｯｸM-PRO" panose="020F0600000000000000" pitchFamily="50" charset="-128"/>
            </a:endParaRPr>
          </a:p>
          <a:p>
            <a:pPr>
              <a:lnSpc>
                <a:spcPts val="5400"/>
              </a:lnSpc>
            </a:pPr>
            <a:endParaRPr lang="ja-JP" altLang="en-US" sz="4000" dirty="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1532028" y="3948303"/>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532027" y="4769963"/>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532028" y="3161034"/>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9627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601" y="146819"/>
            <a:ext cx="8105313" cy="2491762"/>
          </a:xfrm>
        </p:spPr>
        <p:txBody>
          <a:bodyPr/>
          <a:lstStyle/>
          <a:p>
            <a:pPr algn="l"/>
            <a:r>
              <a:rPr kumimoji="1" lang="ja-JP" altLang="en-US" sz="4800" dirty="0">
                <a:latin typeface="ＭＳ ゴシック" panose="020B0609070205080204" pitchFamily="49" charset="-128"/>
                <a:ea typeface="ＭＳ ゴシック" panose="020B0609070205080204" pitchFamily="49" charset="-128"/>
              </a:rPr>
              <a:t>◎日本で</a:t>
            </a:r>
            <a:r>
              <a:rPr kumimoji="1" lang="en-US" altLang="ja-JP" sz="4800" dirty="0">
                <a:latin typeface="ＭＳ ゴシック" panose="020B0609070205080204" pitchFamily="49" charset="-128"/>
                <a:ea typeface="ＭＳ ゴシック" panose="020B0609070205080204" pitchFamily="49" charset="-128"/>
              </a:rPr>
              <a:t>1</a:t>
            </a:r>
            <a:r>
              <a:rPr kumimoji="1" lang="ja-JP" altLang="en-US" sz="4800" dirty="0">
                <a:latin typeface="ＭＳ ゴシック" panose="020B0609070205080204" pitchFamily="49" charset="-128"/>
                <a:ea typeface="ＭＳ ゴシック" panose="020B0609070205080204" pitchFamily="49" charset="-128"/>
              </a:rPr>
              <a:t>年間に国民から集められている税金はいくらでしょうか？</a:t>
            </a:r>
          </a:p>
        </p:txBody>
      </p:sp>
      <p:sp>
        <p:nvSpPr>
          <p:cNvPr id="4" name="タイトル 1"/>
          <p:cNvSpPr txBox="1">
            <a:spLocks/>
          </p:cNvSpPr>
          <p:nvPr/>
        </p:nvSpPr>
        <p:spPr bwMode="auto">
          <a:xfrm>
            <a:off x="292907" y="3528437"/>
            <a:ext cx="4976676" cy="19232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4800" dirty="0">
                <a:latin typeface="HG丸ｺﾞｼｯｸM-PRO" panose="020F0600000000000000" pitchFamily="50" charset="-128"/>
                <a:ea typeface="HG丸ｺﾞｼｯｸM-PRO" panose="020F0600000000000000" pitchFamily="50" charset="-128"/>
              </a:rPr>
              <a:t>①　約  </a:t>
            </a:r>
            <a:r>
              <a:rPr lang="en-US" altLang="ja-JP" sz="4800" dirty="0">
                <a:latin typeface="HG丸ｺﾞｼｯｸM-PRO" panose="020F0600000000000000" pitchFamily="50" charset="-128"/>
                <a:ea typeface="HG丸ｺﾞｼｯｸM-PRO" panose="020F0600000000000000" pitchFamily="50" charset="-128"/>
              </a:rPr>
              <a:t>8</a:t>
            </a:r>
            <a:r>
              <a:rPr lang="ja-JP" altLang="en-US" sz="4800" dirty="0">
                <a:latin typeface="HG丸ｺﾞｼｯｸM-PRO" panose="020F0600000000000000" pitchFamily="50" charset="-128"/>
                <a:ea typeface="HG丸ｺﾞｼｯｸM-PRO" panose="020F0600000000000000" pitchFamily="50" charset="-128"/>
              </a:rPr>
              <a:t>兆円</a:t>
            </a:r>
            <a:endParaRPr lang="en-US" altLang="ja-JP" sz="4800" dirty="0">
              <a:latin typeface="HG丸ｺﾞｼｯｸM-PRO" panose="020F0600000000000000" pitchFamily="50" charset="-128"/>
              <a:ea typeface="HG丸ｺﾞｼｯｸM-PRO" panose="020F0600000000000000" pitchFamily="50" charset="-128"/>
            </a:endParaRPr>
          </a:p>
          <a:p>
            <a:r>
              <a:rPr lang="ja-JP" altLang="en-US" sz="4800" dirty="0">
                <a:latin typeface="HG丸ｺﾞｼｯｸM-PRO" panose="020F0600000000000000" pitchFamily="50" charset="-128"/>
                <a:ea typeface="HG丸ｺﾞｼｯｸM-PRO" panose="020F0600000000000000" pitchFamily="50" charset="-128"/>
              </a:rPr>
              <a:t>②　約</a:t>
            </a:r>
            <a:r>
              <a:rPr lang="en-US" altLang="ja-JP" sz="4800" dirty="0">
                <a:latin typeface="HG丸ｺﾞｼｯｸM-PRO" panose="020F0600000000000000" pitchFamily="50" charset="-128"/>
                <a:ea typeface="HG丸ｺﾞｼｯｸM-PRO" panose="020F0600000000000000" pitchFamily="50" charset="-128"/>
              </a:rPr>
              <a:t>32</a:t>
            </a:r>
            <a:r>
              <a:rPr lang="ja-JP" altLang="en-US" sz="4800" dirty="0">
                <a:latin typeface="HG丸ｺﾞｼｯｸM-PRO" panose="020F0600000000000000" pitchFamily="50" charset="-128"/>
                <a:ea typeface="HG丸ｺﾞｼｯｸM-PRO" panose="020F0600000000000000" pitchFamily="50" charset="-128"/>
              </a:rPr>
              <a:t>兆円</a:t>
            </a:r>
            <a:endParaRPr lang="en-US" altLang="ja-JP" sz="4800" dirty="0">
              <a:latin typeface="HG丸ｺﾞｼｯｸM-PRO" panose="020F0600000000000000" pitchFamily="50" charset="-128"/>
              <a:ea typeface="HG丸ｺﾞｼｯｸM-PRO" panose="020F0600000000000000" pitchFamily="50" charset="-128"/>
            </a:endParaRPr>
          </a:p>
          <a:p>
            <a:r>
              <a:rPr lang="ja-JP" altLang="en-US" sz="4800" dirty="0">
                <a:latin typeface="HG丸ｺﾞｼｯｸM-PRO" panose="020F0600000000000000" pitchFamily="50" charset="-128"/>
                <a:ea typeface="HG丸ｺﾞｼｯｸM-PRO" panose="020F0600000000000000" pitchFamily="50" charset="-128"/>
              </a:rPr>
              <a:t>③　約</a:t>
            </a:r>
            <a:r>
              <a:rPr lang="en-US" altLang="ja-JP" sz="4800" dirty="0">
                <a:latin typeface="HG丸ｺﾞｼｯｸM-PRO" panose="020F0600000000000000" pitchFamily="50" charset="-128"/>
                <a:ea typeface="HG丸ｺﾞｼｯｸM-PRO" panose="020F0600000000000000" pitchFamily="50" charset="-128"/>
              </a:rPr>
              <a:t>78</a:t>
            </a:r>
            <a:r>
              <a:rPr lang="ja-JP" altLang="en-US" sz="4800" dirty="0">
                <a:latin typeface="HG丸ｺﾞｼｯｸM-PRO" panose="020F0600000000000000" pitchFamily="50" charset="-128"/>
                <a:ea typeface="HG丸ｺﾞｼｯｸM-PRO" panose="020F0600000000000000" pitchFamily="50" charset="-128"/>
              </a:rPr>
              <a:t>兆円</a:t>
            </a:r>
          </a:p>
          <a:p>
            <a:endParaRPr lang="ja-JP" altLang="en-US" sz="5400" dirty="0">
              <a:latin typeface="ＭＳ 明朝" panose="02020609040205080304" pitchFamily="17" charset="-128"/>
              <a:ea typeface="ＭＳ 明朝" panose="02020609040205080304" pitchFamily="17" charset="-128"/>
            </a:endParaRPr>
          </a:p>
        </p:txBody>
      </p:sp>
      <p:pic>
        <p:nvPicPr>
          <p:cNvPr id="6" name="Picture 6" descr="A37_10">
            <a:extLst>
              <a:ext uri="{FF2B5EF4-FFF2-40B4-BE49-F238E27FC236}">
                <a16:creationId xmlns:a16="http://schemas.microsoft.com/office/drawing/2014/main" id="{37260E4F-3D92-62BE-3D23-5028BC301E4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5033" y="2546931"/>
            <a:ext cx="3036881" cy="304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E528A694-80D8-CCF1-F022-1678511CD0AD}"/>
              </a:ext>
            </a:extLst>
          </p:cNvPr>
          <p:cNvSpPr/>
          <p:nvPr/>
        </p:nvSpPr>
        <p:spPr>
          <a:xfrm rot="365356">
            <a:off x="7090722" y="4789613"/>
            <a:ext cx="499378" cy="353321"/>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lang="ja-JP" altLang="en-US" dirty="0">
                <a:latin typeface="HG丸ｺﾞｼｯｸM-PRO" panose="020F0600000000000000" pitchFamily="50" charset="-128"/>
                <a:ea typeface="HG丸ｺﾞｼｯｸM-PRO" panose="020F0600000000000000" pitchFamily="50" charset="-128"/>
              </a:rPr>
              <a:t>税　</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8" name="正方形/長方形 7">
            <a:extLst>
              <a:ext uri="{FF2B5EF4-FFF2-40B4-BE49-F238E27FC236}">
                <a16:creationId xmlns:a16="http://schemas.microsoft.com/office/drawing/2014/main" id="{8201A3F2-2EB6-8E0A-894E-ABA869F47809}"/>
              </a:ext>
            </a:extLst>
          </p:cNvPr>
          <p:cNvSpPr/>
          <p:nvPr/>
        </p:nvSpPr>
        <p:spPr>
          <a:xfrm rot="365356">
            <a:off x="7710440" y="3353831"/>
            <a:ext cx="389324" cy="383585"/>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lang="ja-JP" altLang="en-US" dirty="0">
                <a:latin typeface="HG丸ｺﾞｼｯｸM-PRO" panose="020F0600000000000000" pitchFamily="50" charset="-128"/>
                <a:ea typeface="HG丸ｺﾞｼｯｸM-PRO" panose="020F0600000000000000" pitchFamily="50" charset="-128"/>
              </a:rPr>
              <a:t>税　</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9" name="正方形/長方形 8">
            <a:extLst>
              <a:ext uri="{FF2B5EF4-FFF2-40B4-BE49-F238E27FC236}">
                <a16:creationId xmlns:a16="http://schemas.microsoft.com/office/drawing/2014/main" id="{78DA9EC8-A8A0-1134-C9A0-9CAB0728A972}"/>
              </a:ext>
            </a:extLst>
          </p:cNvPr>
          <p:cNvSpPr/>
          <p:nvPr/>
        </p:nvSpPr>
        <p:spPr>
          <a:xfrm rot="365356">
            <a:off x="5951649" y="2906848"/>
            <a:ext cx="499378" cy="353321"/>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lang="ja-JP" altLang="en-US" dirty="0">
                <a:latin typeface="HG丸ｺﾞｼｯｸM-PRO" panose="020F0600000000000000" pitchFamily="50" charset="-128"/>
                <a:ea typeface="HG丸ｺﾞｼｯｸM-PRO" panose="020F0600000000000000" pitchFamily="50" charset="-128"/>
              </a:rPr>
              <a:t>税　</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90064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p:cNvSpPr>
            <a:spLocks noGrp="1"/>
          </p:cNvSpPr>
          <p:nvPr>
            <p:ph type="ctrTitle"/>
          </p:nvPr>
        </p:nvSpPr>
        <p:spPr>
          <a:xfrm>
            <a:off x="0" y="-1"/>
            <a:ext cx="9143999" cy="1156771"/>
          </a:xfrm>
        </p:spPr>
        <p:txBody>
          <a:bodyPr/>
          <a:lstStyle/>
          <a:p>
            <a:r>
              <a:rPr lang="ja-JP" altLang="en-US" dirty="0">
                <a:latin typeface="ＭＳ ゴシック" panose="020B0609070205080204" pitchFamily="49" charset="-128"/>
                <a:ea typeface="ＭＳ ゴシック" panose="020B0609070205080204" pitchFamily="49" charset="-128"/>
              </a:rPr>
              <a:t>そもそも税金は必要なの？</a:t>
            </a:r>
          </a:p>
        </p:txBody>
      </p:sp>
      <p:sp>
        <p:nvSpPr>
          <p:cNvPr id="14340" name="テキスト ボックス 6"/>
          <p:cNvSpPr txBox="1">
            <a:spLocks noChangeArrowheads="1"/>
          </p:cNvSpPr>
          <p:nvPr/>
        </p:nvSpPr>
        <p:spPr bwMode="auto">
          <a:xfrm>
            <a:off x="573793" y="1642353"/>
            <a:ext cx="3583458" cy="1631216"/>
          </a:xfrm>
          <a:prstGeom prst="rect">
            <a:avLst/>
          </a:prstGeom>
          <a:noFill/>
          <a:ln w="9525">
            <a:noFill/>
            <a:miter lim="800000"/>
            <a:headEnd/>
            <a:tailEnd/>
          </a:ln>
        </p:spPr>
        <p:txBody>
          <a:bodyPr wrap="square">
            <a:spAutoFit/>
          </a:bodyPr>
          <a:lstStyle/>
          <a:p>
            <a:pPr fontAlgn="base">
              <a:lnSpc>
                <a:spcPts val="40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　なくても困らないし、</a:t>
            </a:r>
          </a:p>
          <a:p>
            <a:pPr fontAlgn="base">
              <a:lnSpc>
                <a:spcPts val="40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使えるお金が増えるから</a:t>
            </a:r>
          </a:p>
          <a:p>
            <a:pPr fontAlgn="base">
              <a:lnSpc>
                <a:spcPts val="40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　ない方がいいと思う。</a:t>
            </a:r>
          </a:p>
        </p:txBody>
      </p:sp>
      <p:pic>
        <p:nvPicPr>
          <p:cNvPr id="1032" name="Picture 8" descr="困った女性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582" y="3598572"/>
            <a:ext cx="2592553" cy="3086373"/>
          </a:xfrm>
          <a:prstGeom prst="rect">
            <a:avLst/>
          </a:prstGeom>
          <a:noFill/>
          <a:extLst>
            <a:ext uri="{909E8E84-426E-40DD-AFC4-6F175D3DCCD1}">
              <a14:hiddenFill xmlns:a14="http://schemas.microsoft.com/office/drawing/2010/main">
                <a:solidFill>
                  <a:srgbClr val="FFFFFF"/>
                </a:solidFill>
              </a14:hiddenFill>
            </a:ext>
          </a:extLst>
        </p:spPr>
      </p:pic>
      <p:sp>
        <p:nvSpPr>
          <p:cNvPr id="2" name="円形吹き出し 1"/>
          <p:cNvSpPr/>
          <p:nvPr/>
        </p:nvSpPr>
        <p:spPr>
          <a:xfrm>
            <a:off x="387276" y="1322024"/>
            <a:ext cx="4024086" cy="2225023"/>
          </a:xfrm>
          <a:prstGeom prst="wedgeEllipseCallout">
            <a:avLst>
              <a:gd name="adj1" fmla="val -9183"/>
              <a:gd name="adj2" fmla="val 62853"/>
            </a:avLst>
          </a:prstGeom>
          <a:noFill/>
          <a:ln w="31750">
            <a:solidFill>
              <a:srgbClr val="00CC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dirty="0"/>
          </a:p>
        </p:txBody>
      </p:sp>
      <p:sp>
        <p:nvSpPr>
          <p:cNvPr id="12" name="円形吹き出し 11"/>
          <p:cNvSpPr/>
          <p:nvPr/>
        </p:nvSpPr>
        <p:spPr>
          <a:xfrm>
            <a:off x="5030268" y="1486264"/>
            <a:ext cx="3739162" cy="2104851"/>
          </a:xfrm>
          <a:prstGeom prst="wedgeEllipseCallout">
            <a:avLst>
              <a:gd name="adj1" fmla="val 12908"/>
              <a:gd name="adj2" fmla="val 57535"/>
            </a:avLst>
          </a:prstGeom>
          <a:noFill/>
          <a:ln w="31750">
            <a:solidFill>
              <a:srgbClr val="00CC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 y="3655444"/>
            <a:ext cx="2363239" cy="2972628"/>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6"/>
          <p:cNvSpPr txBox="1">
            <a:spLocks noChangeArrowheads="1"/>
          </p:cNvSpPr>
          <p:nvPr/>
        </p:nvSpPr>
        <p:spPr bwMode="auto">
          <a:xfrm>
            <a:off x="5290490" y="1916490"/>
            <a:ext cx="3401822" cy="1361911"/>
          </a:xfrm>
          <a:prstGeom prst="rect">
            <a:avLst/>
          </a:prstGeom>
          <a:noFill/>
          <a:ln w="9525">
            <a:noFill/>
            <a:miter lim="800000"/>
            <a:headEnd/>
            <a:tailEnd/>
          </a:ln>
        </p:spPr>
        <p:txBody>
          <a:bodyPr wrap="square">
            <a:spAutoFit/>
          </a:bodyPr>
          <a:lstStyle/>
          <a:p>
            <a:pPr fontAlgn="base">
              <a:lnSpc>
                <a:spcPts val="33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もしなかったら、困ることが出てくるんじゃないかしら？</a:t>
            </a:r>
          </a:p>
        </p:txBody>
      </p:sp>
      <p:grpSp>
        <p:nvGrpSpPr>
          <p:cNvPr id="4" name="グループ化 3"/>
          <p:cNvGrpSpPr/>
          <p:nvPr/>
        </p:nvGrpSpPr>
        <p:grpSpPr>
          <a:xfrm>
            <a:off x="2608600" y="4444655"/>
            <a:ext cx="4843333" cy="1394205"/>
            <a:chOff x="2637120" y="4391589"/>
            <a:chExt cx="4843333" cy="1394205"/>
          </a:xfrm>
        </p:grpSpPr>
        <p:sp>
          <p:nvSpPr>
            <p:cNvPr id="11" name="テキスト ボックス 6"/>
            <p:cNvSpPr txBox="1">
              <a:spLocks noChangeArrowheads="1"/>
            </p:cNvSpPr>
            <p:nvPr/>
          </p:nvSpPr>
          <p:spPr bwMode="auto">
            <a:xfrm>
              <a:off x="2637120" y="4391589"/>
              <a:ext cx="4843333" cy="1372171"/>
            </a:xfrm>
            <a:prstGeom prst="rect">
              <a:avLst/>
            </a:prstGeom>
            <a:noFill/>
            <a:ln w="9525">
              <a:noFill/>
              <a:miter lim="800000"/>
              <a:headEnd/>
              <a:tailEnd/>
            </a:ln>
          </p:spPr>
          <p:txBody>
            <a:bodyPr wrap="square">
              <a:spAutoFit/>
            </a:bodyPr>
            <a:lstStyle/>
            <a:p>
              <a:pPr fontAlgn="base">
                <a:lnSpc>
                  <a:spcPct val="150000"/>
                </a:lnSpc>
                <a:spcBef>
                  <a:spcPct val="0"/>
                </a:spcBef>
                <a:spcAft>
                  <a:spcPct val="0"/>
                </a:spcAft>
              </a:pPr>
              <a:r>
                <a:rPr lang="ja-JP" altLang="en-US" sz="3600" dirty="0">
                  <a:solidFill>
                    <a:prstClr val="black"/>
                  </a:solidFill>
                  <a:latin typeface="HG丸ｺﾞｼｯｸM-PRO" panose="020F0600000000000000" pitchFamily="50" charset="-128"/>
                  <a:ea typeface="HG丸ｺﾞｼｯｸM-PRO" panose="020F0600000000000000" pitchFamily="50" charset="-128"/>
                </a:rPr>
                <a:t>税金は、何に</a:t>
              </a:r>
              <a:endParaRPr lang="en-US" altLang="ja-JP" sz="3600" dirty="0">
                <a:solidFill>
                  <a:prstClr val="black"/>
                </a:solidFill>
                <a:latin typeface="HG丸ｺﾞｼｯｸM-PRO" panose="020F0600000000000000" pitchFamily="50" charset="-128"/>
                <a:ea typeface="HG丸ｺﾞｼｯｸM-PRO" panose="020F0600000000000000" pitchFamily="50" charset="-128"/>
              </a:endParaRPr>
            </a:p>
            <a:p>
              <a:pPr fontAlgn="base">
                <a:lnSpc>
                  <a:spcPts val="3500"/>
                </a:lnSpc>
                <a:spcBef>
                  <a:spcPct val="0"/>
                </a:spcBef>
                <a:spcAft>
                  <a:spcPct val="0"/>
                </a:spcAft>
              </a:pPr>
              <a:r>
                <a:rPr lang="ja-JP" altLang="en-US" sz="3600" dirty="0">
                  <a:solidFill>
                    <a:prstClr val="black"/>
                  </a:solidFill>
                  <a:latin typeface="HG丸ｺﾞｼｯｸM-PRO" panose="020F0600000000000000" pitchFamily="50" charset="-128"/>
                  <a:ea typeface="HG丸ｺﾞｼｯｸM-PRO" panose="020F0600000000000000" pitchFamily="50" charset="-128"/>
                </a:rPr>
                <a:t>使われてるのかな？</a:t>
              </a:r>
            </a:p>
          </p:txBody>
        </p:sp>
        <p:grpSp>
          <p:nvGrpSpPr>
            <p:cNvPr id="3" name="グループ化 2"/>
            <p:cNvGrpSpPr/>
            <p:nvPr/>
          </p:nvGrpSpPr>
          <p:grpSpPr>
            <a:xfrm>
              <a:off x="2637120" y="5069400"/>
              <a:ext cx="4262729" cy="716394"/>
              <a:chOff x="2637120" y="5069400"/>
              <a:chExt cx="4262729" cy="716394"/>
            </a:xfrm>
          </p:grpSpPr>
          <p:sp>
            <p:nvSpPr>
              <p:cNvPr id="13" name="角丸四角形 12"/>
              <p:cNvSpPr/>
              <p:nvPr/>
            </p:nvSpPr>
            <p:spPr>
              <a:xfrm>
                <a:off x="2637120" y="5069400"/>
                <a:ext cx="2988000" cy="144000"/>
              </a:xfrm>
              <a:prstGeom prst="roundRect">
                <a:avLst>
                  <a:gd name="adj" fmla="val 49066"/>
                </a:avLst>
              </a:prstGeom>
              <a:solidFill>
                <a:srgbClr val="0070C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2663251" y="5641794"/>
                <a:ext cx="4236598" cy="144000"/>
              </a:xfrm>
              <a:prstGeom prst="roundRect">
                <a:avLst>
                  <a:gd name="adj" fmla="val 49066"/>
                </a:avLst>
              </a:prstGeom>
              <a:solidFill>
                <a:srgbClr val="0070C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19129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500"/>
                                        <p:tgtEl>
                                          <p:spTgt spid="10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340">
                                            <p:txEl>
                                              <p:pRg st="0" end="0"/>
                                            </p:txEl>
                                          </p:spTgt>
                                        </p:tgtEl>
                                        <p:attrNameLst>
                                          <p:attrName>style.visibility</p:attrName>
                                        </p:attrNameLst>
                                      </p:cBhvr>
                                      <p:to>
                                        <p:strVal val="visible"/>
                                      </p:to>
                                    </p:set>
                                    <p:animEffect transition="in" filter="fade">
                                      <p:cBhvr>
                                        <p:cTn id="13" dur="2000"/>
                                        <p:tgtEl>
                                          <p:spTgt spid="14340">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340">
                                            <p:txEl>
                                              <p:pRg st="1" end="1"/>
                                            </p:txEl>
                                          </p:spTgt>
                                        </p:tgtEl>
                                        <p:attrNameLst>
                                          <p:attrName>style.visibility</p:attrName>
                                        </p:attrNameLst>
                                      </p:cBhvr>
                                      <p:to>
                                        <p:strVal val="visible"/>
                                      </p:to>
                                    </p:set>
                                    <p:animEffect transition="in" filter="fade">
                                      <p:cBhvr>
                                        <p:cTn id="16" dur="2000"/>
                                        <p:tgtEl>
                                          <p:spTgt spid="14340">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Effect transition="in" filter="fade">
                                      <p:cBhvr>
                                        <p:cTn id="19" dur="2000"/>
                                        <p:tgtEl>
                                          <p:spTgt spid="1434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500"/>
                                        <p:tgtEl>
                                          <p:spTgt spid="10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2000"/>
                                        <p:tgtEl>
                                          <p:spTgt spid="1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4" name="グループ化 25603"/>
          <p:cNvGrpSpPr/>
          <p:nvPr/>
        </p:nvGrpSpPr>
        <p:grpSpPr>
          <a:xfrm>
            <a:off x="6740332" y="4462699"/>
            <a:ext cx="2135455" cy="2135455"/>
            <a:chOff x="6537960" y="4566751"/>
            <a:chExt cx="2135455" cy="2135455"/>
          </a:xfrm>
        </p:grpSpPr>
        <p:sp>
          <p:nvSpPr>
            <p:cNvPr id="3" name="円/楕円 2"/>
            <p:cNvSpPr>
              <a:spLocks noChangeAspect="1"/>
            </p:cNvSpPr>
            <p:nvPr/>
          </p:nvSpPr>
          <p:spPr>
            <a:xfrm>
              <a:off x="6537960" y="4566751"/>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6" descr="公園のイラスト"/>
            <p:cNvPicPr>
              <a:picLocks noChangeAspect="1" noChangeArrowheads="1"/>
            </p:cNvPicPr>
            <p:nvPr/>
          </p:nvPicPr>
          <p:blipFill>
            <a:blip r:embed="rId3"/>
            <a:srcRect/>
            <a:stretch>
              <a:fillRect/>
            </a:stretch>
          </p:blipFill>
          <p:spPr bwMode="auto">
            <a:xfrm>
              <a:off x="6965132" y="5037024"/>
              <a:ext cx="1281112" cy="1066800"/>
            </a:xfrm>
            <a:prstGeom prst="rect">
              <a:avLst/>
            </a:prstGeom>
            <a:noFill/>
            <a:ln w="9525">
              <a:noFill/>
              <a:miter lim="800000"/>
              <a:headEnd/>
              <a:tailEnd/>
            </a:ln>
          </p:spPr>
        </p:pic>
        <p:sp>
          <p:nvSpPr>
            <p:cNvPr id="9" name="テキスト ボックス 11"/>
            <p:cNvSpPr txBox="1">
              <a:spLocks noChangeArrowheads="1"/>
            </p:cNvSpPr>
            <p:nvPr/>
          </p:nvSpPr>
          <p:spPr bwMode="auto">
            <a:xfrm>
              <a:off x="7280919" y="6135306"/>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7" name="グループ化 6"/>
          <p:cNvGrpSpPr/>
          <p:nvPr/>
        </p:nvGrpSpPr>
        <p:grpSpPr>
          <a:xfrm>
            <a:off x="3504271" y="1184341"/>
            <a:ext cx="2135455" cy="2135455"/>
            <a:chOff x="3357240" y="1039591"/>
            <a:chExt cx="2135455" cy="2135455"/>
          </a:xfrm>
        </p:grpSpPr>
        <p:sp>
          <p:nvSpPr>
            <p:cNvPr id="29" name="円/楕円 28"/>
            <p:cNvSpPr>
              <a:spLocks noChangeAspect="1"/>
            </p:cNvSpPr>
            <p:nvPr/>
          </p:nvSpPr>
          <p:spPr>
            <a:xfrm>
              <a:off x="3357240" y="1039591"/>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8" descr="ダムのイラスト"/>
            <p:cNvPicPr>
              <a:picLocks noChangeAspect="1" noChangeArrowheads="1"/>
            </p:cNvPicPr>
            <p:nvPr/>
          </p:nvPicPr>
          <p:blipFill>
            <a:blip r:embed="rId4"/>
            <a:srcRect/>
            <a:stretch>
              <a:fillRect/>
            </a:stretch>
          </p:blipFill>
          <p:spPr bwMode="auto">
            <a:xfrm>
              <a:off x="3892774" y="1478228"/>
              <a:ext cx="1152525" cy="857250"/>
            </a:xfrm>
            <a:prstGeom prst="rect">
              <a:avLst/>
            </a:prstGeom>
            <a:noFill/>
            <a:ln w="9525">
              <a:noFill/>
              <a:miter lim="800000"/>
              <a:headEnd/>
              <a:tailEnd/>
            </a:ln>
          </p:spPr>
        </p:pic>
        <p:sp>
          <p:nvSpPr>
            <p:cNvPr id="12" name="テキスト ボックス 14"/>
            <p:cNvSpPr txBox="1">
              <a:spLocks noChangeArrowheads="1"/>
            </p:cNvSpPr>
            <p:nvPr/>
          </p:nvSpPr>
          <p:spPr bwMode="auto">
            <a:xfrm>
              <a:off x="4122233" y="2536838"/>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25600" name="グループ化 25599"/>
          <p:cNvGrpSpPr/>
          <p:nvPr/>
        </p:nvGrpSpPr>
        <p:grpSpPr>
          <a:xfrm>
            <a:off x="1906584" y="2846596"/>
            <a:ext cx="2135455" cy="2135455"/>
            <a:chOff x="1895694" y="2826269"/>
            <a:chExt cx="2135455" cy="2135455"/>
          </a:xfrm>
        </p:grpSpPr>
        <p:sp>
          <p:nvSpPr>
            <p:cNvPr id="30" name="円/楕円 29"/>
            <p:cNvSpPr>
              <a:spLocks noChangeAspect="1"/>
            </p:cNvSpPr>
            <p:nvPr/>
          </p:nvSpPr>
          <p:spPr>
            <a:xfrm>
              <a:off x="1895694" y="2826269"/>
              <a:ext cx="2135455" cy="2135455"/>
            </a:xfrm>
            <a:prstGeom prst="ellipse">
              <a:avLst/>
            </a:prstGeom>
            <a:gradFill flip="none" rotWithShape="1">
              <a:gsLst>
                <a:gs pos="89000">
                  <a:srgbClr val="FFC000">
                    <a:lumMod val="80000"/>
                    <a:lumOff val="20000"/>
                  </a:srgbClr>
                </a:gs>
                <a:gs pos="66000">
                  <a:srgbClr val="FFFF00">
                    <a:lumMod val="68000"/>
                    <a:lumOff val="32000"/>
                    <a:alpha val="65000"/>
                  </a:srgbClr>
                </a:gs>
                <a:gs pos="48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12" descr="病院の建物イラスト（医療）"/>
            <p:cNvPicPr>
              <a:picLocks noChangeAspect="1" noChangeArrowheads="1"/>
            </p:cNvPicPr>
            <p:nvPr/>
          </p:nvPicPr>
          <p:blipFill>
            <a:blip r:embed="rId5"/>
            <a:srcRect/>
            <a:stretch>
              <a:fillRect/>
            </a:stretch>
          </p:blipFill>
          <p:spPr bwMode="auto">
            <a:xfrm>
              <a:off x="2337204" y="3197080"/>
              <a:ext cx="1354138" cy="915987"/>
            </a:xfrm>
            <a:prstGeom prst="rect">
              <a:avLst/>
            </a:prstGeom>
            <a:noFill/>
            <a:ln w="9525">
              <a:noFill/>
              <a:miter lim="800000"/>
              <a:headEnd/>
              <a:tailEnd/>
            </a:ln>
          </p:spPr>
        </p:pic>
        <p:sp>
          <p:nvSpPr>
            <p:cNvPr id="13" name="テキスト ボックス 15"/>
            <p:cNvSpPr txBox="1">
              <a:spLocks noChangeArrowheads="1"/>
            </p:cNvSpPr>
            <p:nvPr/>
          </p:nvSpPr>
          <p:spPr bwMode="auto">
            <a:xfrm>
              <a:off x="2406210" y="4247422"/>
              <a:ext cx="111442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25602" name="グループ化 25601"/>
          <p:cNvGrpSpPr/>
          <p:nvPr/>
        </p:nvGrpSpPr>
        <p:grpSpPr>
          <a:xfrm>
            <a:off x="281963" y="4462699"/>
            <a:ext cx="2135455" cy="2135455"/>
            <a:chOff x="270755" y="4426669"/>
            <a:chExt cx="2135455" cy="2135455"/>
          </a:xfrm>
        </p:grpSpPr>
        <p:sp>
          <p:nvSpPr>
            <p:cNvPr id="31" name="円/楕円 30"/>
            <p:cNvSpPr>
              <a:spLocks noChangeAspect="1"/>
            </p:cNvSpPr>
            <p:nvPr/>
          </p:nvSpPr>
          <p:spPr>
            <a:xfrm>
              <a:off x="270755" y="4426669"/>
              <a:ext cx="2135455" cy="2135455"/>
            </a:xfrm>
            <a:prstGeom prst="ellipse">
              <a:avLst/>
            </a:prstGeom>
            <a:gradFill flip="none" rotWithShape="1">
              <a:gsLst>
                <a:gs pos="100000">
                  <a:srgbClr val="FFC000">
                    <a:lumMod val="80000"/>
                    <a:lumOff val="20000"/>
                  </a:srgbClr>
                </a:gs>
                <a:gs pos="63000">
                  <a:srgbClr val="FFFF00">
                    <a:lumMod val="68000"/>
                    <a:lumOff val="32000"/>
                    <a:alpha val="65000"/>
                  </a:srgbClr>
                </a:gs>
                <a:gs pos="48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8"/>
            <p:cNvSpPr txBox="1">
              <a:spLocks noChangeArrowheads="1"/>
            </p:cNvSpPr>
            <p:nvPr/>
          </p:nvSpPr>
          <p:spPr bwMode="auto">
            <a:xfrm>
              <a:off x="1036301" y="5973180"/>
              <a:ext cx="649287"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16" name="Picture 1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49090" y="4744658"/>
              <a:ext cx="1023708" cy="1137453"/>
            </a:xfrm>
            <a:prstGeom prst="rect">
              <a:avLst/>
            </a:prstGeom>
            <a:noFill/>
            <a:ln w="9525">
              <a:noFill/>
              <a:miter lim="800000"/>
              <a:headEnd/>
              <a:tailEnd/>
            </a:ln>
          </p:spPr>
        </p:pic>
      </p:grpSp>
      <p:grpSp>
        <p:nvGrpSpPr>
          <p:cNvPr id="25603" name="グループ化 25602"/>
          <p:cNvGrpSpPr/>
          <p:nvPr/>
        </p:nvGrpSpPr>
        <p:grpSpPr>
          <a:xfrm>
            <a:off x="3548339" y="4462699"/>
            <a:ext cx="2135455" cy="2135455"/>
            <a:chOff x="3622698" y="4562225"/>
            <a:chExt cx="2135455" cy="2135455"/>
          </a:xfrm>
        </p:grpSpPr>
        <p:sp>
          <p:nvSpPr>
            <p:cNvPr id="25" name="円/楕円 24"/>
            <p:cNvSpPr>
              <a:spLocks noChangeAspect="1"/>
            </p:cNvSpPr>
            <p:nvPr/>
          </p:nvSpPr>
          <p:spPr>
            <a:xfrm>
              <a:off x="3622698" y="4562225"/>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12"/>
            <p:cNvSpPr txBox="1">
              <a:spLocks noChangeArrowheads="1"/>
            </p:cNvSpPr>
            <p:nvPr/>
          </p:nvSpPr>
          <p:spPr bwMode="auto">
            <a:xfrm>
              <a:off x="4364987" y="6135306"/>
              <a:ext cx="65087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17" name="Picture 18" descr="読書のイラスト「女の子と本」"/>
            <p:cNvPicPr>
              <a:picLocks noChangeAspect="1" noChangeArrowheads="1"/>
            </p:cNvPicPr>
            <p:nvPr/>
          </p:nvPicPr>
          <p:blipFill>
            <a:blip r:embed="rId7"/>
            <a:srcRect/>
            <a:stretch>
              <a:fillRect/>
            </a:stretch>
          </p:blipFill>
          <p:spPr bwMode="auto">
            <a:xfrm>
              <a:off x="4107300" y="5037024"/>
              <a:ext cx="1155700" cy="892175"/>
            </a:xfrm>
            <a:prstGeom prst="rect">
              <a:avLst/>
            </a:prstGeom>
            <a:noFill/>
            <a:ln w="9525">
              <a:noFill/>
              <a:miter lim="800000"/>
              <a:headEnd/>
              <a:tailEnd/>
            </a:ln>
          </p:spPr>
        </p:pic>
      </p:grpSp>
      <p:grpSp>
        <p:nvGrpSpPr>
          <p:cNvPr id="4" name="グループ化 3"/>
          <p:cNvGrpSpPr/>
          <p:nvPr/>
        </p:nvGrpSpPr>
        <p:grpSpPr>
          <a:xfrm>
            <a:off x="281963" y="1184341"/>
            <a:ext cx="2135455" cy="2135455"/>
            <a:chOff x="360402" y="1061625"/>
            <a:chExt cx="2135455" cy="2135455"/>
          </a:xfrm>
        </p:grpSpPr>
        <p:sp>
          <p:nvSpPr>
            <p:cNvPr id="28" name="円/楕円 27"/>
            <p:cNvSpPr>
              <a:spLocks noChangeAspect="1"/>
            </p:cNvSpPr>
            <p:nvPr/>
          </p:nvSpPr>
          <p:spPr>
            <a:xfrm>
              <a:off x="360402" y="1061625"/>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2" descr="クレーン車のイラスト"/>
            <p:cNvPicPr>
              <a:picLocks noChangeAspect="1" noChangeArrowheads="1"/>
            </p:cNvPicPr>
            <p:nvPr/>
          </p:nvPicPr>
          <p:blipFill>
            <a:blip r:embed="rId8"/>
            <a:srcRect/>
            <a:stretch>
              <a:fillRect/>
            </a:stretch>
          </p:blipFill>
          <p:spPr bwMode="auto">
            <a:xfrm>
              <a:off x="843165" y="1377647"/>
              <a:ext cx="1155700" cy="955675"/>
            </a:xfrm>
            <a:prstGeom prst="rect">
              <a:avLst/>
            </a:prstGeom>
            <a:noFill/>
            <a:ln w="9525">
              <a:noFill/>
              <a:miter lim="800000"/>
              <a:headEnd/>
              <a:tailEnd/>
            </a:ln>
          </p:spPr>
        </p:pic>
        <p:sp>
          <p:nvSpPr>
            <p:cNvPr id="20" name="テキスト ボックス 25"/>
            <p:cNvSpPr txBox="1">
              <a:spLocks noChangeArrowheads="1"/>
            </p:cNvSpPr>
            <p:nvPr/>
          </p:nvSpPr>
          <p:spPr bwMode="auto">
            <a:xfrm>
              <a:off x="863811" y="2525541"/>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pSp>
        <p:nvGrpSpPr>
          <p:cNvPr id="11" name="グループ化 10"/>
          <p:cNvGrpSpPr/>
          <p:nvPr/>
        </p:nvGrpSpPr>
        <p:grpSpPr>
          <a:xfrm>
            <a:off x="6751418" y="1184340"/>
            <a:ext cx="2135455" cy="2135455"/>
            <a:chOff x="6497491" y="995523"/>
            <a:chExt cx="2135455" cy="2135455"/>
          </a:xfrm>
        </p:grpSpPr>
        <p:sp>
          <p:nvSpPr>
            <p:cNvPr id="26" name="円/楕円 25"/>
            <p:cNvSpPr>
              <a:spLocks noChangeAspect="1"/>
            </p:cNvSpPr>
            <p:nvPr/>
          </p:nvSpPr>
          <p:spPr>
            <a:xfrm>
              <a:off x="6497491" y="995523"/>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24"/>
            <p:cNvSpPr txBox="1">
              <a:spLocks noChangeArrowheads="1"/>
            </p:cNvSpPr>
            <p:nvPr/>
          </p:nvSpPr>
          <p:spPr bwMode="auto">
            <a:xfrm>
              <a:off x="7123893" y="2491876"/>
              <a:ext cx="882650"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pic>
          <p:nvPicPr>
            <p:cNvPr id="21"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862023" y="1377647"/>
              <a:ext cx="1384221" cy="957831"/>
            </a:xfrm>
            <a:prstGeom prst="rect">
              <a:avLst/>
            </a:prstGeom>
            <a:noFill/>
            <a:ln w="9525">
              <a:noFill/>
              <a:miter lim="800000"/>
              <a:headEnd/>
              <a:tailEnd/>
            </a:ln>
          </p:spPr>
        </p:pic>
      </p:grpSp>
      <p:grpSp>
        <p:nvGrpSpPr>
          <p:cNvPr id="14" name="グループ化 13"/>
          <p:cNvGrpSpPr/>
          <p:nvPr/>
        </p:nvGrpSpPr>
        <p:grpSpPr>
          <a:xfrm>
            <a:off x="5162666" y="2846596"/>
            <a:ext cx="2135455" cy="2135455"/>
            <a:chOff x="4954292" y="2791127"/>
            <a:chExt cx="2135455" cy="2135455"/>
          </a:xfrm>
        </p:grpSpPr>
        <p:sp>
          <p:nvSpPr>
            <p:cNvPr id="27" name="円/楕円 26"/>
            <p:cNvSpPr>
              <a:spLocks noChangeAspect="1"/>
            </p:cNvSpPr>
            <p:nvPr/>
          </p:nvSpPr>
          <p:spPr>
            <a:xfrm>
              <a:off x="4954292" y="2791127"/>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4"/>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433284" y="3051671"/>
              <a:ext cx="1064872" cy="1195751"/>
            </a:xfrm>
            <a:prstGeom prst="rect">
              <a:avLst/>
            </a:prstGeom>
            <a:noFill/>
            <a:ln w="9525">
              <a:noFill/>
              <a:miter lim="800000"/>
              <a:headEnd/>
              <a:tailEnd/>
            </a:ln>
          </p:spPr>
        </p:pic>
        <p:sp>
          <p:nvSpPr>
            <p:cNvPr id="23" name="正方形/長方形 2"/>
            <p:cNvSpPr>
              <a:spLocks noChangeArrowheads="1"/>
            </p:cNvSpPr>
            <p:nvPr/>
          </p:nvSpPr>
          <p:spPr bwMode="auto">
            <a:xfrm>
              <a:off x="5580695" y="4292732"/>
              <a:ext cx="882650"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sp>
        <p:nvSpPr>
          <p:cNvPr id="24"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4000" dirty="0">
                <a:latin typeface="ＭＳ ゴシック" panose="020B0609070205080204" pitchFamily="49" charset="-128"/>
                <a:ea typeface="ＭＳ ゴシック" panose="020B0609070205080204" pitchFamily="49" charset="-128"/>
              </a:rPr>
              <a:t>税金はこんなところに使われている</a:t>
            </a:r>
          </a:p>
        </p:txBody>
      </p:sp>
    </p:spTree>
    <p:extLst>
      <p:ext uri="{BB962C8B-B14F-4D97-AF65-F5344CB8AC3E}">
        <p14:creationId xmlns:p14="http://schemas.microsoft.com/office/powerpoint/2010/main" val="4187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0"/>
                                        </p:tgtEl>
                                        <p:attrNameLst>
                                          <p:attrName>style.visibility</p:attrName>
                                        </p:attrNameLst>
                                      </p:cBhvr>
                                      <p:to>
                                        <p:strVal val="visible"/>
                                      </p:to>
                                    </p:set>
                                    <p:animEffect transition="in" filter="fade">
                                      <p:cBhvr>
                                        <p:cTn id="12" dur="500"/>
                                        <p:tgtEl>
                                          <p:spTgt spid="256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fade">
                                      <p:cBhvr>
                                        <p:cTn id="17" dur="500"/>
                                        <p:tgtEl>
                                          <p:spTgt spid="256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602"/>
                                        </p:tgtEl>
                                        <p:attrNameLst>
                                          <p:attrName>style.visibility</p:attrName>
                                        </p:attrNameLst>
                                      </p:cBhvr>
                                      <p:to>
                                        <p:strVal val="visible"/>
                                      </p:to>
                                    </p:set>
                                    <p:animEffect transition="in" filter="fade">
                                      <p:cBhvr>
                                        <p:cTn id="32" dur="500"/>
                                        <p:tgtEl>
                                          <p:spTgt spid="2560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604"/>
                                        </p:tgtEl>
                                        <p:attrNameLst>
                                          <p:attrName>style.visibility</p:attrName>
                                        </p:attrNameLst>
                                      </p:cBhvr>
                                      <p:to>
                                        <p:strVal val="visible"/>
                                      </p:to>
                                    </p:set>
                                    <p:animEffect transition="in" filter="fade">
                                      <p:cBhvr>
                                        <p:cTn id="42"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税金はなぜ必要なの？</a:t>
            </a:r>
          </a:p>
        </p:txBody>
      </p:sp>
      <p:grpSp>
        <p:nvGrpSpPr>
          <p:cNvPr id="30" name="グループ化 29"/>
          <p:cNvGrpSpPr/>
          <p:nvPr/>
        </p:nvGrpSpPr>
        <p:grpSpPr>
          <a:xfrm>
            <a:off x="6740332" y="4462699"/>
            <a:ext cx="2135455" cy="2135455"/>
            <a:chOff x="6537960" y="4566751"/>
            <a:chExt cx="2135455" cy="2135455"/>
          </a:xfrm>
        </p:grpSpPr>
        <p:sp>
          <p:nvSpPr>
            <p:cNvPr id="31" name="円/楕円 30"/>
            <p:cNvSpPr>
              <a:spLocks noChangeAspect="1"/>
            </p:cNvSpPr>
            <p:nvPr/>
          </p:nvSpPr>
          <p:spPr>
            <a:xfrm>
              <a:off x="6537960" y="4566751"/>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Picture 6" descr="公園のイラスト"/>
            <p:cNvPicPr>
              <a:picLocks noChangeAspect="1" noChangeArrowheads="1"/>
            </p:cNvPicPr>
            <p:nvPr/>
          </p:nvPicPr>
          <p:blipFill>
            <a:blip r:embed="rId3"/>
            <a:srcRect/>
            <a:stretch>
              <a:fillRect/>
            </a:stretch>
          </p:blipFill>
          <p:spPr bwMode="auto">
            <a:xfrm>
              <a:off x="6965132" y="5037024"/>
              <a:ext cx="1281112" cy="1066800"/>
            </a:xfrm>
            <a:prstGeom prst="rect">
              <a:avLst/>
            </a:prstGeom>
            <a:noFill/>
            <a:ln w="9525">
              <a:noFill/>
              <a:miter lim="800000"/>
              <a:headEnd/>
              <a:tailEnd/>
            </a:ln>
          </p:spPr>
        </p:pic>
        <p:sp>
          <p:nvSpPr>
            <p:cNvPr id="33" name="テキスト ボックス 11"/>
            <p:cNvSpPr txBox="1">
              <a:spLocks noChangeArrowheads="1"/>
            </p:cNvSpPr>
            <p:nvPr/>
          </p:nvSpPr>
          <p:spPr bwMode="auto">
            <a:xfrm>
              <a:off x="7280919" y="6135306"/>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34" name="グループ化 33"/>
          <p:cNvGrpSpPr/>
          <p:nvPr/>
        </p:nvGrpSpPr>
        <p:grpSpPr>
          <a:xfrm>
            <a:off x="3504271" y="1184341"/>
            <a:ext cx="2135455" cy="2135455"/>
            <a:chOff x="3357240" y="1039591"/>
            <a:chExt cx="2135455" cy="2135455"/>
          </a:xfrm>
        </p:grpSpPr>
        <p:sp>
          <p:nvSpPr>
            <p:cNvPr id="35" name="円/楕円 34"/>
            <p:cNvSpPr>
              <a:spLocks noChangeAspect="1"/>
            </p:cNvSpPr>
            <p:nvPr/>
          </p:nvSpPr>
          <p:spPr>
            <a:xfrm>
              <a:off x="3357240" y="1039591"/>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Picture 8" descr="ダムのイラスト"/>
            <p:cNvPicPr>
              <a:picLocks noChangeAspect="1" noChangeArrowheads="1"/>
            </p:cNvPicPr>
            <p:nvPr/>
          </p:nvPicPr>
          <p:blipFill>
            <a:blip r:embed="rId4"/>
            <a:srcRect/>
            <a:stretch>
              <a:fillRect/>
            </a:stretch>
          </p:blipFill>
          <p:spPr bwMode="auto">
            <a:xfrm>
              <a:off x="3892774" y="1478228"/>
              <a:ext cx="1152525" cy="857250"/>
            </a:xfrm>
            <a:prstGeom prst="rect">
              <a:avLst/>
            </a:prstGeom>
            <a:noFill/>
            <a:ln w="9525">
              <a:noFill/>
              <a:miter lim="800000"/>
              <a:headEnd/>
              <a:tailEnd/>
            </a:ln>
          </p:spPr>
        </p:pic>
        <p:sp>
          <p:nvSpPr>
            <p:cNvPr id="37" name="テキスト ボックス 14"/>
            <p:cNvSpPr txBox="1">
              <a:spLocks noChangeArrowheads="1"/>
            </p:cNvSpPr>
            <p:nvPr/>
          </p:nvSpPr>
          <p:spPr bwMode="auto">
            <a:xfrm>
              <a:off x="4122233" y="2536838"/>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38" name="グループ化 37"/>
          <p:cNvGrpSpPr/>
          <p:nvPr/>
        </p:nvGrpSpPr>
        <p:grpSpPr>
          <a:xfrm>
            <a:off x="1906584" y="2846596"/>
            <a:ext cx="2135455" cy="2135455"/>
            <a:chOff x="1895694" y="2826269"/>
            <a:chExt cx="2135455" cy="2135455"/>
          </a:xfrm>
        </p:grpSpPr>
        <p:sp>
          <p:nvSpPr>
            <p:cNvPr id="39" name="円/楕円 38"/>
            <p:cNvSpPr>
              <a:spLocks noChangeAspect="1"/>
            </p:cNvSpPr>
            <p:nvPr/>
          </p:nvSpPr>
          <p:spPr>
            <a:xfrm>
              <a:off x="1895694" y="2826269"/>
              <a:ext cx="2135455" cy="2135455"/>
            </a:xfrm>
            <a:prstGeom prst="ellipse">
              <a:avLst/>
            </a:prstGeom>
            <a:gradFill flip="none" rotWithShape="1">
              <a:gsLst>
                <a:gs pos="100000">
                  <a:srgbClr val="FFC000">
                    <a:lumMod val="80000"/>
                    <a:lumOff val="20000"/>
                  </a:srgbClr>
                </a:gs>
                <a:gs pos="66000">
                  <a:srgbClr val="FFFF00">
                    <a:lumMod val="68000"/>
                    <a:lumOff val="32000"/>
                    <a:alpha val="65000"/>
                  </a:srgbClr>
                </a:gs>
                <a:gs pos="45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Picture 12" descr="病院の建物イラスト（医療）"/>
            <p:cNvPicPr>
              <a:picLocks noChangeAspect="1" noChangeArrowheads="1"/>
            </p:cNvPicPr>
            <p:nvPr/>
          </p:nvPicPr>
          <p:blipFill>
            <a:blip r:embed="rId5"/>
            <a:srcRect/>
            <a:stretch>
              <a:fillRect/>
            </a:stretch>
          </p:blipFill>
          <p:spPr bwMode="auto">
            <a:xfrm>
              <a:off x="2337204" y="3197080"/>
              <a:ext cx="1354138" cy="915987"/>
            </a:xfrm>
            <a:prstGeom prst="rect">
              <a:avLst/>
            </a:prstGeom>
            <a:noFill/>
            <a:ln w="9525">
              <a:noFill/>
              <a:miter lim="800000"/>
              <a:headEnd/>
              <a:tailEnd/>
            </a:ln>
          </p:spPr>
        </p:pic>
        <p:sp>
          <p:nvSpPr>
            <p:cNvPr id="41" name="テキスト ボックス 15"/>
            <p:cNvSpPr txBox="1">
              <a:spLocks noChangeArrowheads="1"/>
            </p:cNvSpPr>
            <p:nvPr/>
          </p:nvSpPr>
          <p:spPr bwMode="auto">
            <a:xfrm>
              <a:off x="2406210" y="4247422"/>
              <a:ext cx="111442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42" name="グループ化 41"/>
          <p:cNvGrpSpPr/>
          <p:nvPr/>
        </p:nvGrpSpPr>
        <p:grpSpPr>
          <a:xfrm>
            <a:off x="281963" y="4462699"/>
            <a:ext cx="2135455" cy="2135455"/>
            <a:chOff x="270755" y="4426669"/>
            <a:chExt cx="2135455" cy="2135455"/>
          </a:xfrm>
        </p:grpSpPr>
        <p:sp>
          <p:nvSpPr>
            <p:cNvPr id="43" name="円/楕円 42"/>
            <p:cNvSpPr>
              <a:spLocks noChangeAspect="1"/>
            </p:cNvSpPr>
            <p:nvPr/>
          </p:nvSpPr>
          <p:spPr>
            <a:xfrm>
              <a:off x="270755" y="4426669"/>
              <a:ext cx="2135455" cy="2135455"/>
            </a:xfrm>
            <a:prstGeom prst="ellipse">
              <a:avLst/>
            </a:prstGeom>
            <a:gradFill flip="none" rotWithShape="1">
              <a:gsLst>
                <a:gs pos="95000">
                  <a:srgbClr val="FFC000">
                    <a:lumMod val="80000"/>
                    <a:lumOff val="20000"/>
                  </a:srgbClr>
                </a:gs>
                <a:gs pos="65000">
                  <a:srgbClr val="FFFF00">
                    <a:lumMod val="68000"/>
                    <a:lumOff val="32000"/>
                    <a:alpha val="65000"/>
                  </a:srgbClr>
                </a:gs>
                <a:gs pos="45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18"/>
            <p:cNvSpPr txBox="1">
              <a:spLocks noChangeArrowheads="1"/>
            </p:cNvSpPr>
            <p:nvPr/>
          </p:nvSpPr>
          <p:spPr bwMode="auto">
            <a:xfrm>
              <a:off x="1036301" y="5973180"/>
              <a:ext cx="649287"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45" name="Picture 1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49090" y="4744658"/>
              <a:ext cx="1023708" cy="1137453"/>
            </a:xfrm>
            <a:prstGeom prst="rect">
              <a:avLst/>
            </a:prstGeom>
            <a:noFill/>
            <a:ln w="9525">
              <a:noFill/>
              <a:miter lim="800000"/>
              <a:headEnd/>
              <a:tailEnd/>
            </a:ln>
          </p:spPr>
        </p:pic>
      </p:grpSp>
      <p:grpSp>
        <p:nvGrpSpPr>
          <p:cNvPr id="46" name="グループ化 45"/>
          <p:cNvGrpSpPr/>
          <p:nvPr/>
        </p:nvGrpSpPr>
        <p:grpSpPr>
          <a:xfrm>
            <a:off x="3548339" y="4462699"/>
            <a:ext cx="2135455" cy="2135455"/>
            <a:chOff x="3622698" y="4562225"/>
            <a:chExt cx="2135455" cy="2135455"/>
          </a:xfrm>
        </p:grpSpPr>
        <p:sp>
          <p:nvSpPr>
            <p:cNvPr id="47" name="円/楕円 46"/>
            <p:cNvSpPr>
              <a:spLocks noChangeAspect="1"/>
            </p:cNvSpPr>
            <p:nvPr/>
          </p:nvSpPr>
          <p:spPr>
            <a:xfrm>
              <a:off x="3622698" y="4562225"/>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12"/>
            <p:cNvSpPr txBox="1">
              <a:spLocks noChangeArrowheads="1"/>
            </p:cNvSpPr>
            <p:nvPr/>
          </p:nvSpPr>
          <p:spPr bwMode="auto">
            <a:xfrm>
              <a:off x="4364987" y="6135306"/>
              <a:ext cx="65087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49" name="Picture 18" descr="読書のイラスト「女の子と本」"/>
            <p:cNvPicPr>
              <a:picLocks noChangeAspect="1" noChangeArrowheads="1"/>
            </p:cNvPicPr>
            <p:nvPr/>
          </p:nvPicPr>
          <p:blipFill>
            <a:blip r:embed="rId7"/>
            <a:srcRect/>
            <a:stretch>
              <a:fillRect/>
            </a:stretch>
          </p:blipFill>
          <p:spPr bwMode="auto">
            <a:xfrm>
              <a:off x="4107300" y="5037024"/>
              <a:ext cx="1155700" cy="892175"/>
            </a:xfrm>
            <a:prstGeom prst="rect">
              <a:avLst/>
            </a:prstGeom>
            <a:noFill/>
            <a:ln w="9525">
              <a:noFill/>
              <a:miter lim="800000"/>
              <a:headEnd/>
              <a:tailEnd/>
            </a:ln>
          </p:spPr>
        </p:pic>
      </p:grpSp>
      <p:grpSp>
        <p:nvGrpSpPr>
          <p:cNvPr id="50" name="グループ化 49"/>
          <p:cNvGrpSpPr/>
          <p:nvPr/>
        </p:nvGrpSpPr>
        <p:grpSpPr>
          <a:xfrm>
            <a:off x="281963" y="1184341"/>
            <a:ext cx="2135455" cy="2135455"/>
            <a:chOff x="360402" y="1061625"/>
            <a:chExt cx="2135455" cy="2135455"/>
          </a:xfrm>
        </p:grpSpPr>
        <p:sp>
          <p:nvSpPr>
            <p:cNvPr id="51" name="円/楕円 50"/>
            <p:cNvSpPr>
              <a:spLocks noChangeAspect="1"/>
            </p:cNvSpPr>
            <p:nvPr/>
          </p:nvSpPr>
          <p:spPr>
            <a:xfrm>
              <a:off x="360402" y="1061625"/>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Picture 22" descr="クレーン車のイラスト"/>
            <p:cNvPicPr>
              <a:picLocks noChangeAspect="1" noChangeArrowheads="1"/>
            </p:cNvPicPr>
            <p:nvPr/>
          </p:nvPicPr>
          <p:blipFill>
            <a:blip r:embed="rId8"/>
            <a:srcRect/>
            <a:stretch>
              <a:fillRect/>
            </a:stretch>
          </p:blipFill>
          <p:spPr bwMode="auto">
            <a:xfrm>
              <a:off x="843165" y="1377647"/>
              <a:ext cx="1155700" cy="955675"/>
            </a:xfrm>
            <a:prstGeom prst="rect">
              <a:avLst/>
            </a:prstGeom>
            <a:noFill/>
            <a:ln w="9525">
              <a:noFill/>
              <a:miter lim="800000"/>
              <a:headEnd/>
              <a:tailEnd/>
            </a:ln>
          </p:spPr>
        </p:pic>
        <p:sp>
          <p:nvSpPr>
            <p:cNvPr id="53" name="テキスト ボックス 25"/>
            <p:cNvSpPr txBox="1">
              <a:spLocks noChangeArrowheads="1"/>
            </p:cNvSpPr>
            <p:nvPr/>
          </p:nvSpPr>
          <p:spPr bwMode="auto">
            <a:xfrm>
              <a:off x="863811" y="2525541"/>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pSp>
        <p:nvGrpSpPr>
          <p:cNvPr id="54" name="グループ化 53"/>
          <p:cNvGrpSpPr/>
          <p:nvPr/>
        </p:nvGrpSpPr>
        <p:grpSpPr>
          <a:xfrm>
            <a:off x="6751418" y="1184340"/>
            <a:ext cx="2135455" cy="2135455"/>
            <a:chOff x="6497491" y="995523"/>
            <a:chExt cx="2135455" cy="2135455"/>
          </a:xfrm>
        </p:grpSpPr>
        <p:sp>
          <p:nvSpPr>
            <p:cNvPr id="55" name="円/楕円 54"/>
            <p:cNvSpPr>
              <a:spLocks noChangeAspect="1"/>
            </p:cNvSpPr>
            <p:nvPr/>
          </p:nvSpPr>
          <p:spPr>
            <a:xfrm>
              <a:off x="6497491" y="995523"/>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24"/>
            <p:cNvSpPr txBox="1">
              <a:spLocks noChangeArrowheads="1"/>
            </p:cNvSpPr>
            <p:nvPr/>
          </p:nvSpPr>
          <p:spPr bwMode="auto">
            <a:xfrm>
              <a:off x="7123893" y="2491876"/>
              <a:ext cx="882650"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pic>
          <p:nvPicPr>
            <p:cNvPr id="57"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862023" y="1377647"/>
              <a:ext cx="1384221" cy="957831"/>
            </a:xfrm>
            <a:prstGeom prst="rect">
              <a:avLst/>
            </a:prstGeom>
            <a:noFill/>
            <a:ln w="9525">
              <a:noFill/>
              <a:miter lim="800000"/>
              <a:headEnd/>
              <a:tailEnd/>
            </a:ln>
          </p:spPr>
        </p:pic>
      </p:grpSp>
      <p:grpSp>
        <p:nvGrpSpPr>
          <p:cNvPr id="58" name="グループ化 57"/>
          <p:cNvGrpSpPr/>
          <p:nvPr/>
        </p:nvGrpSpPr>
        <p:grpSpPr>
          <a:xfrm>
            <a:off x="5162666" y="2846596"/>
            <a:ext cx="2135455" cy="2135455"/>
            <a:chOff x="4954292" y="2791127"/>
            <a:chExt cx="2135455" cy="2135455"/>
          </a:xfrm>
        </p:grpSpPr>
        <p:sp>
          <p:nvSpPr>
            <p:cNvPr id="59" name="円/楕円 58"/>
            <p:cNvSpPr>
              <a:spLocks noChangeAspect="1"/>
            </p:cNvSpPr>
            <p:nvPr/>
          </p:nvSpPr>
          <p:spPr>
            <a:xfrm>
              <a:off x="4954292" y="2791127"/>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Picture 4"/>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433284" y="3051671"/>
              <a:ext cx="1064872" cy="1195751"/>
            </a:xfrm>
            <a:prstGeom prst="rect">
              <a:avLst/>
            </a:prstGeom>
            <a:noFill/>
            <a:ln w="9525">
              <a:noFill/>
              <a:miter lim="800000"/>
              <a:headEnd/>
              <a:tailEnd/>
            </a:ln>
          </p:spPr>
        </p:pic>
        <p:sp>
          <p:nvSpPr>
            <p:cNvPr id="61" name="正方形/長方形 2"/>
            <p:cNvSpPr>
              <a:spLocks noChangeArrowheads="1"/>
            </p:cNvSpPr>
            <p:nvPr/>
          </p:nvSpPr>
          <p:spPr bwMode="auto">
            <a:xfrm>
              <a:off x="5580695" y="4292732"/>
              <a:ext cx="882650"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sp>
        <p:nvSpPr>
          <p:cNvPr id="21" name="テキスト ボックス 20"/>
          <p:cNvSpPr txBox="1"/>
          <p:nvPr/>
        </p:nvSpPr>
        <p:spPr>
          <a:xfrm>
            <a:off x="1968181" y="1872625"/>
            <a:ext cx="1986876" cy="830997"/>
          </a:xfrm>
          <a:prstGeom prst="rect">
            <a:avLst/>
          </a:prstGeom>
          <a:solidFill>
            <a:schemeClr val="bg1">
              <a:alpha val="63000"/>
            </a:schemeClr>
          </a:solidFill>
        </p:spPr>
        <p:txBody>
          <a:bodyPr wrap="square" rtlCol="0">
            <a:spAutoFit/>
          </a:bodyPr>
          <a:lstStyle/>
          <a:p>
            <a:r>
              <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豊かな</a:t>
            </a:r>
            <a:endParaRPr kumimoji="1"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生活のため</a:t>
            </a:r>
          </a:p>
        </p:txBody>
      </p:sp>
      <p:sp>
        <p:nvSpPr>
          <p:cNvPr id="22" name="テキスト ボックス 21"/>
          <p:cNvSpPr txBox="1"/>
          <p:nvPr/>
        </p:nvSpPr>
        <p:spPr>
          <a:xfrm>
            <a:off x="484543" y="3887092"/>
            <a:ext cx="1775217" cy="830997"/>
          </a:xfrm>
          <a:prstGeom prst="rect">
            <a:avLst/>
          </a:prstGeom>
          <a:solidFill>
            <a:schemeClr val="bg1">
              <a:alpha val="63000"/>
            </a:schemeClr>
          </a:solidFill>
        </p:spPr>
        <p:txBody>
          <a:bodyPr wrap="square" rtlCol="0">
            <a:spAutoFit/>
          </a:bodyPr>
          <a:lstStyle/>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健康に</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生きる</a:t>
            </a:r>
            <a:r>
              <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ため</a:t>
            </a:r>
          </a:p>
        </p:txBody>
      </p:sp>
      <p:sp>
        <p:nvSpPr>
          <p:cNvPr id="23" name="テキスト ボックス 22"/>
          <p:cNvSpPr txBox="1"/>
          <p:nvPr/>
        </p:nvSpPr>
        <p:spPr>
          <a:xfrm>
            <a:off x="6535612" y="3061657"/>
            <a:ext cx="2351262" cy="830997"/>
          </a:xfrm>
          <a:prstGeom prst="rect">
            <a:avLst/>
          </a:prstGeom>
          <a:solidFill>
            <a:schemeClr val="bg1">
              <a:alpha val="63000"/>
            </a:schemeClr>
          </a:solidFill>
        </p:spPr>
        <p:txBody>
          <a:bodyPr wrap="square" rtlCol="0">
            <a:spAutoFit/>
          </a:bodyPr>
          <a:lstStyle/>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安心して</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暮らせるように</a:t>
            </a:r>
            <a:endPar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5068018" y="5829673"/>
            <a:ext cx="2415273" cy="830997"/>
          </a:xfrm>
          <a:prstGeom prst="rect">
            <a:avLst/>
          </a:prstGeom>
          <a:solidFill>
            <a:schemeClr val="bg1">
              <a:alpha val="63000"/>
            </a:schemeClr>
          </a:solidFill>
        </p:spPr>
        <p:txBody>
          <a:bodyPr wrap="square" rtlCol="0">
            <a:spAutoFit/>
          </a:bodyPr>
          <a:lstStyle/>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文化的に</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暮らせるように</a:t>
            </a:r>
            <a:endPar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7938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a:xfrm>
            <a:off x="468217" y="0"/>
            <a:ext cx="8229600" cy="1509311"/>
          </a:xfrm>
        </p:spPr>
        <p:txBody>
          <a:bodyPr/>
          <a:lstStyle/>
          <a:p>
            <a:r>
              <a:rPr lang="ja-JP" altLang="en-US" sz="7200" dirty="0">
                <a:latin typeface="ＭＳ ゴシック" panose="020B0609070205080204" pitchFamily="49" charset="-128"/>
                <a:ea typeface="ＭＳ ゴシック" panose="020B0609070205080204" pitchFamily="49" charset="-128"/>
              </a:rPr>
              <a:t>今日のお話</a:t>
            </a:r>
          </a:p>
        </p:txBody>
      </p:sp>
      <p:sp>
        <p:nvSpPr>
          <p:cNvPr id="18434" name="コンテンツ プレースホルダー 2"/>
          <p:cNvSpPr>
            <a:spLocks noGrp="1"/>
          </p:cNvSpPr>
          <p:nvPr>
            <p:ph idx="1"/>
          </p:nvPr>
        </p:nvSpPr>
        <p:spPr>
          <a:xfrm>
            <a:off x="1327361" y="2535811"/>
            <a:ext cx="7220495" cy="2592371"/>
          </a:xfrm>
        </p:spPr>
        <p:txBody>
          <a:bodyPr/>
          <a:lstStyle/>
          <a:p>
            <a:pPr>
              <a:lnSpc>
                <a:spcPts val="5400"/>
              </a:lnSpc>
            </a:pPr>
            <a:r>
              <a:rPr lang="ja-JP" altLang="en-US" sz="4000" dirty="0">
                <a:solidFill>
                  <a:schemeClr val="bg1">
                    <a:lumMod val="95000"/>
                  </a:schemeClr>
                </a:solidFill>
                <a:latin typeface="HG丸ｺﾞｼｯｸM-PRO" panose="020F0600000000000000" pitchFamily="50" charset="-128"/>
                <a:ea typeface="HG丸ｺﾞｼｯｸM-PRO" panose="020F0600000000000000" pitchFamily="50" charset="-128"/>
              </a:rPr>
              <a:t>税金はなぜ必要なの？</a:t>
            </a:r>
            <a:endParaRPr lang="en-US" altLang="ja-JP" sz="4000" dirty="0">
              <a:solidFill>
                <a:schemeClr val="bg1">
                  <a:lumMod val="95000"/>
                </a:schemeClr>
              </a:solidFill>
              <a:latin typeface="HG丸ｺﾞｼｯｸM-PRO" panose="020F0600000000000000" pitchFamily="50" charset="-128"/>
              <a:ea typeface="HG丸ｺﾞｼｯｸM-PRO" panose="020F0600000000000000" pitchFamily="50" charset="-128"/>
            </a:endParaRPr>
          </a:p>
          <a:p>
            <a:pPr>
              <a:lnSpc>
                <a:spcPts val="5400"/>
              </a:lnSpc>
            </a:pPr>
            <a:r>
              <a:rPr lang="ja-JP" altLang="en-US" sz="4000" dirty="0">
                <a:latin typeface="HG丸ｺﾞｼｯｸM-PRO" panose="020F0600000000000000" pitchFamily="50" charset="-128"/>
                <a:ea typeface="HG丸ｺﾞｼｯｸM-PRO" panose="020F0600000000000000" pitchFamily="50" charset="-128"/>
              </a:rPr>
              <a:t>税金を公平に集めるって？</a:t>
            </a:r>
            <a:endParaRPr lang="en-US" altLang="ja-JP" sz="4000" dirty="0">
              <a:latin typeface="HG丸ｺﾞｼｯｸM-PRO" panose="020F0600000000000000" pitchFamily="50" charset="-128"/>
              <a:ea typeface="HG丸ｺﾞｼｯｸM-PRO" panose="020F0600000000000000" pitchFamily="50" charset="-128"/>
            </a:endParaRPr>
          </a:p>
          <a:p>
            <a:pPr>
              <a:lnSpc>
                <a:spcPts val="5400"/>
              </a:lnSpc>
            </a:pPr>
            <a:r>
              <a:rPr lang="ja-JP" altLang="en-US" sz="4000" dirty="0">
                <a:solidFill>
                  <a:schemeClr val="bg1">
                    <a:lumMod val="95000"/>
                  </a:schemeClr>
                </a:solidFill>
                <a:latin typeface="HG丸ｺﾞｼｯｸM-PRO" panose="020F0600000000000000" pitchFamily="50" charset="-128"/>
                <a:ea typeface="HG丸ｺﾞｼｯｸM-PRO" panose="020F0600000000000000" pitchFamily="50" charset="-128"/>
              </a:rPr>
              <a:t>税金を公平に使うって？</a:t>
            </a:r>
          </a:p>
          <a:p>
            <a:pPr marL="0" indent="0">
              <a:lnSpc>
                <a:spcPts val="5400"/>
              </a:lnSpc>
              <a:buNone/>
            </a:pPr>
            <a:endParaRPr lang="ja-JP" altLang="en-US" sz="4000" dirty="0">
              <a:latin typeface="HG丸ｺﾞｼｯｸM-PRO" panose="020F0600000000000000" pitchFamily="50" charset="-128"/>
              <a:ea typeface="HG丸ｺﾞｼｯｸM-PRO" panose="020F0600000000000000" pitchFamily="50" charset="-128"/>
            </a:endParaRPr>
          </a:p>
          <a:p>
            <a:pPr>
              <a:lnSpc>
                <a:spcPts val="5400"/>
              </a:lnSpc>
            </a:pPr>
            <a:endParaRPr lang="ja-JP" altLang="en-US" sz="4000" dirty="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1532028" y="3948303"/>
            <a:ext cx="6150817" cy="331466"/>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532027" y="4769963"/>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532028" y="3161034"/>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6969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a:spLocks noChangeArrowheads="1"/>
          </p:cNvSpPr>
          <p:nvPr/>
        </p:nvSpPr>
        <p:spPr bwMode="auto">
          <a:xfrm>
            <a:off x="739302" y="1554470"/>
            <a:ext cx="7801583" cy="3416320"/>
          </a:xfrm>
          <a:prstGeom prst="rect">
            <a:avLst/>
          </a:prstGeom>
          <a:noFill/>
          <a:ln w="9525">
            <a:noFill/>
            <a:miter lim="800000"/>
            <a:headEnd/>
            <a:tailEnd/>
          </a:ln>
        </p:spPr>
        <p:txBody>
          <a:bodyPr wrap="square">
            <a:spAutoFit/>
          </a:bodyPr>
          <a:lstStyle/>
          <a:p>
            <a:r>
              <a:rPr lang="ja-JP" altLang="en-US" sz="3600" b="1" dirty="0">
                <a:latin typeface="HG丸ｺﾞｼｯｸM-PRO" panose="020F0600000000000000" pitchFamily="50" charset="-128"/>
                <a:ea typeface="HG丸ｺﾞｼｯｸM-PRO" panose="020F0600000000000000" pitchFamily="50" charset="-128"/>
              </a:rPr>
              <a:t>・ある市の救急車が故障してしまい、</a:t>
            </a:r>
            <a:endParaRPr lang="en-US" altLang="ja-JP" sz="3600" b="1" dirty="0">
              <a:latin typeface="HG丸ｺﾞｼｯｸM-PRO" panose="020F0600000000000000" pitchFamily="50" charset="-128"/>
              <a:ea typeface="HG丸ｺﾞｼｯｸM-PRO" panose="020F0600000000000000" pitchFamily="50" charset="-128"/>
            </a:endParaRPr>
          </a:p>
          <a:p>
            <a:r>
              <a:rPr lang="ja-JP" altLang="en-US" sz="3600" b="1" dirty="0">
                <a:latin typeface="HG丸ｺﾞｼｯｸM-PRO" panose="020F0600000000000000" pitchFamily="50" charset="-128"/>
                <a:ea typeface="HG丸ｺﾞｼｯｸM-PRO" panose="020F0600000000000000" pitchFamily="50" charset="-128"/>
              </a:rPr>
              <a:t>修理するのに</a:t>
            </a:r>
            <a:r>
              <a:rPr lang="en-US" altLang="ja-JP" sz="3600" b="1" dirty="0">
                <a:latin typeface="HG丸ｺﾞｼｯｸM-PRO" panose="020F0600000000000000" pitchFamily="50" charset="-128"/>
                <a:ea typeface="HG丸ｺﾞｼｯｸM-PRO" panose="020F0600000000000000" pitchFamily="50" charset="-128"/>
              </a:rPr>
              <a:t>300</a:t>
            </a:r>
            <a:r>
              <a:rPr lang="ja-JP" altLang="en-US" sz="3600" b="1" dirty="0">
                <a:latin typeface="HG丸ｺﾞｼｯｸM-PRO" panose="020F0600000000000000" pitchFamily="50" charset="-128"/>
                <a:ea typeface="HG丸ｺﾞｼｯｸM-PRO" panose="020F0600000000000000" pitchFamily="50" charset="-128"/>
              </a:rPr>
              <a:t>万円かかることになりました。この費用を</a:t>
            </a:r>
            <a:r>
              <a:rPr lang="en-US" altLang="ja-JP" sz="3600" b="1" dirty="0">
                <a:latin typeface="HG丸ｺﾞｼｯｸM-PRO" panose="020F0600000000000000" pitchFamily="50" charset="-128"/>
                <a:ea typeface="HG丸ｺﾞｼｯｸM-PRO" panose="020F0600000000000000" pitchFamily="50" charset="-128"/>
              </a:rPr>
              <a:t>A</a:t>
            </a:r>
            <a:r>
              <a:rPr lang="ja-JP" altLang="en-US" sz="3600" b="1" dirty="0">
                <a:latin typeface="HG丸ｺﾞｼｯｸM-PRO" panose="020F0600000000000000" pitchFamily="50" charset="-128"/>
                <a:ea typeface="HG丸ｺﾞｼｯｸM-PRO" panose="020F0600000000000000" pitchFamily="50" charset="-128"/>
              </a:rPr>
              <a:t>さん、</a:t>
            </a:r>
            <a:r>
              <a:rPr lang="en-US" altLang="ja-JP" sz="3600" b="1" dirty="0">
                <a:latin typeface="HG丸ｺﾞｼｯｸM-PRO" panose="020F0600000000000000" pitchFamily="50" charset="-128"/>
                <a:ea typeface="HG丸ｺﾞｼｯｸM-PRO" panose="020F0600000000000000" pitchFamily="50" charset="-128"/>
              </a:rPr>
              <a:t>B</a:t>
            </a:r>
            <a:r>
              <a:rPr lang="ja-JP" altLang="en-US" sz="3600" b="1" dirty="0">
                <a:latin typeface="HG丸ｺﾞｼｯｸM-PRO" panose="020F0600000000000000" pitchFamily="50" charset="-128"/>
                <a:ea typeface="HG丸ｺﾞｼｯｸM-PRO" panose="020F0600000000000000" pitchFamily="50" charset="-128"/>
              </a:rPr>
              <a:t>さん、</a:t>
            </a:r>
            <a:r>
              <a:rPr lang="en-US" altLang="ja-JP" sz="3600" b="1" dirty="0">
                <a:latin typeface="HG丸ｺﾞｼｯｸM-PRO" panose="020F0600000000000000" pitchFamily="50" charset="-128"/>
                <a:ea typeface="HG丸ｺﾞｼｯｸM-PRO" panose="020F0600000000000000" pitchFamily="50" charset="-128"/>
              </a:rPr>
              <a:t>C</a:t>
            </a:r>
            <a:r>
              <a:rPr lang="ja-JP" altLang="en-US" sz="3600" b="1" dirty="0">
                <a:latin typeface="HG丸ｺﾞｼｯｸM-PRO" panose="020F0600000000000000" pitchFamily="50" charset="-128"/>
                <a:ea typeface="HG丸ｺﾞｼｯｸM-PRO" panose="020F0600000000000000" pitchFamily="50" charset="-128"/>
              </a:rPr>
              <a:t>さんの</a:t>
            </a:r>
            <a:r>
              <a:rPr lang="en-US" altLang="ja-JP" sz="3600" b="1" dirty="0">
                <a:latin typeface="HG丸ｺﾞｼｯｸM-PRO" panose="020F0600000000000000" pitchFamily="50" charset="-128"/>
                <a:ea typeface="HG丸ｺﾞｼｯｸM-PRO" panose="020F0600000000000000" pitchFamily="50" charset="-128"/>
              </a:rPr>
              <a:t>3</a:t>
            </a:r>
            <a:r>
              <a:rPr lang="ja-JP" altLang="en-US" sz="3600" b="1" dirty="0">
                <a:latin typeface="HG丸ｺﾞｼｯｸM-PRO" panose="020F0600000000000000" pitchFamily="50" charset="-128"/>
                <a:ea typeface="HG丸ｺﾞｼｯｸM-PRO" panose="020F0600000000000000" pitchFamily="50" charset="-128"/>
              </a:rPr>
              <a:t>人から集めるとすると、どのように集めれば</a:t>
            </a:r>
            <a:r>
              <a:rPr lang="en-US" altLang="ja-JP" sz="3600" b="1" dirty="0">
                <a:latin typeface="HG丸ｺﾞｼｯｸM-PRO" panose="020F0600000000000000" pitchFamily="50" charset="-128"/>
                <a:ea typeface="HG丸ｺﾞｼｯｸM-PRO" panose="020F0600000000000000" pitchFamily="50" charset="-128"/>
              </a:rPr>
              <a:t>3</a:t>
            </a:r>
            <a:r>
              <a:rPr lang="ja-JP" altLang="en-US" sz="3600" b="1" dirty="0">
                <a:latin typeface="HG丸ｺﾞｼｯｸM-PRO" panose="020F0600000000000000" pitchFamily="50" charset="-128"/>
                <a:ea typeface="HG丸ｺﾞｼｯｸM-PRO" panose="020F0600000000000000" pitchFamily="50" charset="-128"/>
              </a:rPr>
              <a:t>人とも合意できるのでしょうか？</a:t>
            </a:r>
          </a:p>
        </p:txBody>
      </p:sp>
      <p:sp>
        <p:nvSpPr>
          <p:cNvPr id="1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公平に集めるって？</a:t>
            </a:r>
          </a:p>
        </p:txBody>
      </p:sp>
      <p:pic>
        <p:nvPicPr>
          <p:cNvPr id="2" name="図 1">
            <a:extLst>
              <a:ext uri="{FF2B5EF4-FFF2-40B4-BE49-F238E27FC236}">
                <a16:creationId xmlns:a16="http://schemas.microsoft.com/office/drawing/2014/main" id="{7EAFA549-A68E-8591-2EFC-2F71F368B7AB}"/>
              </a:ext>
            </a:extLst>
          </p:cNvPr>
          <p:cNvPicPr>
            <a:picLocks noChangeAspect="1"/>
          </p:cNvPicPr>
          <p:nvPr/>
        </p:nvPicPr>
        <p:blipFill>
          <a:blip r:embed="rId3"/>
          <a:stretch>
            <a:fillRect/>
          </a:stretch>
        </p:blipFill>
        <p:spPr>
          <a:xfrm rot="21003948">
            <a:off x="5057041" y="4637180"/>
            <a:ext cx="2783454" cy="1995685"/>
          </a:xfrm>
          <a:prstGeom prst="rect">
            <a:avLst/>
          </a:prstGeom>
        </p:spPr>
      </p:pic>
      <p:grpSp>
        <p:nvGrpSpPr>
          <p:cNvPr id="4" name="グループ化 3">
            <a:extLst>
              <a:ext uri="{FF2B5EF4-FFF2-40B4-BE49-F238E27FC236}">
                <a16:creationId xmlns:a16="http://schemas.microsoft.com/office/drawing/2014/main" id="{6B8EBFB6-0F1F-7935-8F17-CC7F6DCFA1C6}"/>
              </a:ext>
            </a:extLst>
          </p:cNvPr>
          <p:cNvGrpSpPr/>
          <p:nvPr/>
        </p:nvGrpSpPr>
        <p:grpSpPr>
          <a:xfrm rot="1566963">
            <a:off x="6264255" y="4909790"/>
            <a:ext cx="852832" cy="1450462"/>
            <a:chOff x="2462938" y="803906"/>
            <a:chExt cx="1523292" cy="3960299"/>
          </a:xfrm>
        </p:grpSpPr>
        <p:sp>
          <p:nvSpPr>
            <p:cNvPr id="5" name="雲 4">
              <a:extLst>
                <a:ext uri="{FF2B5EF4-FFF2-40B4-BE49-F238E27FC236}">
                  <a16:creationId xmlns:a16="http://schemas.microsoft.com/office/drawing/2014/main" id="{DCC5CF01-83EB-495C-A5F9-5D65CBE24882}"/>
                </a:ext>
              </a:extLst>
            </p:cNvPr>
            <p:cNvSpPr/>
            <p:nvPr/>
          </p:nvSpPr>
          <p:spPr>
            <a:xfrm>
              <a:off x="3063689" y="4036635"/>
              <a:ext cx="415776" cy="727570"/>
            </a:xfrm>
            <a:prstGeom prst="cloud">
              <a:avLst/>
            </a:prstGeom>
            <a:gradFill>
              <a:gsLst>
                <a:gs pos="0">
                  <a:schemeClr val="bg1">
                    <a:lumMod val="85000"/>
                  </a:schemeClr>
                </a:gs>
                <a:gs pos="32000">
                  <a:schemeClr val="bg1">
                    <a:lumMod val="85000"/>
                  </a:schemeClr>
                </a:gs>
                <a:gs pos="83000">
                  <a:schemeClr val="bg1">
                    <a:lumMod val="65000"/>
                  </a:schemeClr>
                </a:gs>
                <a:gs pos="100000">
                  <a:schemeClr val="bg1">
                    <a:lumMod val="65000"/>
                  </a:schemeClr>
                </a:gs>
              </a:gsLst>
              <a:lin ang="5400000" scaled="1"/>
            </a:gra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雲 7">
              <a:extLst>
                <a:ext uri="{FF2B5EF4-FFF2-40B4-BE49-F238E27FC236}">
                  <a16:creationId xmlns:a16="http://schemas.microsoft.com/office/drawing/2014/main" id="{EF13ECE5-8D1C-96ED-BE94-F1D8EAB9574F}"/>
                </a:ext>
              </a:extLst>
            </p:cNvPr>
            <p:cNvSpPr/>
            <p:nvPr/>
          </p:nvSpPr>
          <p:spPr>
            <a:xfrm>
              <a:off x="2886799" y="3163333"/>
              <a:ext cx="870787" cy="1169301"/>
            </a:xfrm>
            <a:prstGeom prst="cloud">
              <a:avLst/>
            </a:prstGeom>
            <a:gradFill>
              <a:gsLst>
                <a:gs pos="0">
                  <a:schemeClr val="bg1">
                    <a:lumMod val="85000"/>
                  </a:schemeClr>
                </a:gs>
                <a:gs pos="32000">
                  <a:schemeClr val="bg1">
                    <a:lumMod val="85000"/>
                  </a:schemeClr>
                </a:gs>
                <a:gs pos="83000">
                  <a:schemeClr val="bg1">
                    <a:lumMod val="65000"/>
                  </a:schemeClr>
                </a:gs>
                <a:gs pos="100000">
                  <a:schemeClr val="bg1">
                    <a:lumMod val="65000"/>
                  </a:schemeClr>
                </a:gs>
              </a:gsLst>
              <a:lin ang="5400000" scaled="1"/>
            </a:gra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雲 9">
              <a:extLst>
                <a:ext uri="{FF2B5EF4-FFF2-40B4-BE49-F238E27FC236}">
                  <a16:creationId xmlns:a16="http://schemas.microsoft.com/office/drawing/2014/main" id="{B32AED5E-AA75-095F-1E2A-34D076C0E14D}"/>
                </a:ext>
              </a:extLst>
            </p:cNvPr>
            <p:cNvSpPr/>
            <p:nvPr/>
          </p:nvSpPr>
          <p:spPr>
            <a:xfrm>
              <a:off x="2794055" y="2039003"/>
              <a:ext cx="1120085" cy="1556288"/>
            </a:xfrm>
            <a:prstGeom prst="cloud">
              <a:avLst/>
            </a:prstGeom>
            <a:gradFill>
              <a:gsLst>
                <a:gs pos="0">
                  <a:schemeClr val="bg1">
                    <a:lumMod val="85000"/>
                  </a:schemeClr>
                </a:gs>
                <a:gs pos="32000">
                  <a:schemeClr val="bg1">
                    <a:lumMod val="85000"/>
                  </a:schemeClr>
                </a:gs>
                <a:gs pos="83000">
                  <a:schemeClr val="bg1">
                    <a:lumMod val="65000"/>
                  </a:schemeClr>
                </a:gs>
                <a:gs pos="100000">
                  <a:schemeClr val="bg1">
                    <a:lumMod val="65000"/>
                  </a:schemeClr>
                </a:gs>
              </a:gsLst>
              <a:lin ang="5400000" scaled="1"/>
            </a:gra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雲 10">
              <a:extLst>
                <a:ext uri="{FF2B5EF4-FFF2-40B4-BE49-F238E27FC236}">
                  <a16:creationId xmlns:a16="http://schemas.microsoft.com/office/drawing/2014/main" id="{5FDEE51C-4D88-00A8-2DA9-92F9D95A86D0}"/>
                </a:ext>
              </a:extLst>
            </p:cNvPr>
            <p:cNvSpPr/>
            <p:nvPr/>
          </p:nvSpPr>
          <p:spPr>
            <a:xfrm>
              <a:off x="2462938" y="803906"/>
              <a:ext cx="1523292" cy="2202410"/>
            </a:xfrm>
            <a:prstGeom prst="cloud">
              <a:avLst/>
            </a:prstGeom>
            <a:gradFill>
              <a:gsLst>
                <a:gs pos="0">
                  <a:schemeClr val="bg1">
                    <a:lumMod val="85000"/>
                  </a:schemeClr>
                </a:gs>
                <a:gs pos="32000">
                  <a:schemeClr val="bg1">
                    <a:lumMod val="85000"/>
                  </a:schemeClr>
                </a:gs>
                <a:gs pos="83000">
                  <a:schemeClr val="bg1">
                    <a:lumMod val="65000"/>
                  </a:schemeClr>
                </a:gs>
                <a:gs pos="100000">
                  <a:schemeClr val="bg1">
                    <a:lumMod val="65000"/>
                  </a:schemeClr>
                </a:gs>
              </a:gsLst>
              <a:lin ang="5400000" scaled="1"/>
            </a:gra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256368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0" tIns="0" rIns="0" bIns="0" rtlCol="0" anchor="t"/>
      <a:lstStyle>
        <a:defPPr>
          <a:defRPr kumimoji="1" sz="1100" dirty="0" smtClean="0">
            <a:latin typeface="HG丸ｺﾞｼｯｸM-PRO" panose="020F0600000000000000" pitchFamily="50" charset="-128"/>
            <a:ea typeface="HG丸ｺﾞｼｯｸM-PRO" panose="020F0600000000000000" pitchFamily="50" charset="-128"/>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2.xml><?xml version="1.0" encoding="utf-8"?>
<a:theme xmlns:a="http://schemas.openxmlformats.org/drawingml/2006/main" name="2_Office テーマ">
  <a:themeElements>
    <a:clrScheme name="アングル">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3723</Words>
  <Application>Microsoft Office PowerPoint</Application>
  <PresentationFormat>画面に合わせる (4:3)</PresentationFormat>
  <Paragraphs>439</Paragraphs>
  <Slides>25</Slides>
  <Notes>25</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25</vt:i4>
      </vt:variant>
    </vt:vector>
  </HeadingPairs>
  <TitlesOfParts>
    <vt:vector size="40" baseType="lpstr">
      <vt:lpstr>Century Schoolbook</vt:lpstr>
      <vt:lpstr>ＭＳ 明朝</vt:lpstr>
      <vt:lpstr>HG丸ｺﾞｼｯｸM-PRO</vt:lpstr>
      <vt:lpstr>Wingdings 3</vt:lpstr>
      <vt:lpstr>HGSｺﾞｼｯｸE</vt:lpstr>
      <vt:lpstr>HGSｺﾞｼｯｸM</vt:lpstr>
      <vt:lpstr>Arial</vt:lpstr>
      <vt:lpstr>HGPｺﾞｼｯｸE</vt:lpstr>
      <vt:lpstr>Calibri</vt:lpstr>
      <vt:lpstr>ＭＳ ゴシック</vt:lpstr>
      <vt:lpstr>HGP教科書体</vt:lpstr>
      <vt:lpstr>Trebuchet MS</vt:lpstr>
      <vt:lpstr>1_Office テーマ</vt:lpstr>
      <vt:lpstr>2_Office テーマ</vt:lpstr>
      <vt:lpstr>ファセット</vt:lpstr>
      <vt:lpstr> ぜ い り し 税理士による 　租税教室　</vt:lpstr>
      <vt:lpstr>今日のお話</vt:lpstr>
      <vt:lpstr>今日のお話</vt:lpstr>
      <vt:lpstr>◎日本で1年間に国民から集められている税金はいくらでしょうか？</vt:lpstr>
      <vt:lpstr>そもそも税金は必要なの？</vt:lpstr>
      <vt:lpstr>PowerPoint プレゼンテーション</vt:lpstr>
      <vt:lpstr>PowerPoint プレゼンテーション</vt:lpstr>
      <vt:lpstr>今日のお話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今日のお話</vt:lpstr>
      <vt:lpstr>PowerPoint プレゼンテーション</vt:lpstr>
      <vt:lpstr>ある市の統計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2014-07-17T06:09:38Z</dcterms:created>
  <dcterms:modified xsi:type="dcterms:W3CDTF">2025-06-26T02:57:16Z</dcterms:modified>
</cp:coreProperties>
</file>