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858" r:id="rId3"/>
  </p:sldMasterIdLst>
  <p:notesMasterIdLst>
    <p:notesMasterId r:id="rId16"/>
  </p:notesMasterIdLst>
  <p:handoutMasterIdLst>
    <p:handoutMasterId r:id="rId17"/>
  </p:handoutMasterIdLst>
  <p:sldIdLst>
    <p:sldId id="332" r:id="rId4"/>
    <p:sldId id="483" r:id="rId5"/>
    <p:sldId id="428" r:id="rId6"/>
    <p:sldId id="490" r:id="rId7"/>
    <p:sldId id="489" r:id="rId8"/>
    <p:sldId id="495" r:id="rId9"/>
    <p:sldId id="491" r:id="rId10"/>
    <p:sldId id="492" r:id="rId11"/>
    <p:sldId id="496" r:id="rId12"/>
    <p:sldId id="497" r:id="rId13"/>
    <p:sldId id="472" r:id="rId14"/>
    <p:sldId id="454" r:id="rId15"/>
  </p:sldIdLst>
  <p:sldSz cx="9144000" cy="6858000" type="screen4x3"/>
  <p:notesSz cx="6888163" cy="10018713"/>
  <p:embeddedFontLst>
    <p:embeddedFont>
      <p:font typeface="HGP教科書体" panose="02020600000000000000" pitchFamily="18" charset="-128"/>
      <p:regular r:id="rId18"/>
    </p:embeddedFont>
    <p:embeddedFont>
      <p:font typeface="HG丸ｺﾞｼｯｸM-PRO" panose="020F0600000000000000" pitchFamily="50" charset="-128"/>
      <p:regular r:id="rId19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AA90C0C-417A-4758-9597-2A46DCDA4A2C}">
          <p14:sldIdLst>
            <p14:sldId id="332"/>
          </p14:sldIdLst>
        </p14:section>
        <p14:section name="タイトルなしのセクション" id="{B9FA966B-FEC3-4211-AF8A-CED2AA83336A}">
          <p14:sldIdLst/>
        </p14:section>
        <p14:section name="タイトルなしのセクション" id="{25F41961-8FFA-4474-89D9-8C1EFED92146}">
          <p14:sldIdLst>
            <p14:sldId id="483"/>
            <p14:sldId id="428"/>
          </p14:sldIdLst>
        </p14:section>
        <p14:section name="タイトルなしのセクション" id="{BE88C2B2-6DC8-4ECA-A671-D02D078DA1E2}">
          <p14:sldIdLst>
            <p14:sldId id="490"/>
            <p14:sldId id="489"/>
            <p14:sldId id="495"/>
            <p14:sldId id="491"/>
            <p14:sldId id="492"/>
            <p14:sldId id="496"/>
            <p14:sldId id="497"/>
          </p14:sldIdLst>
        </p14:section>
        <p14:section name="タイトルなしのセクション" id="{FA341267-9549-4C61-BBF3-2539B28AA1BD}">
          <p14:sldIdLst>
            <p14:sldId id="472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08" userDrawn="1">
          <p15:clr>
            <a:srgbClr val="A4A3A4"/>
          </p15:clr>
        </p15:guide>
        <p15:guide id="2" pos="1496" userDrawn="1">
          <p15:clr>
            <a:srgbClr val="A4A3A4"/>
          </p15:clr>
        </p15:guide>
        <p15:guide id="3" orient="horz" pos="3157" userDrawn="1">
          <p15:clr>
            <a:srgbClr val="A4A3A4"/>
          </p15:clr>
        </p15:guide>
        <p15:guide id="4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DF699"/>
    <a:srgbClr val="F9E807"/>
    <a:srgbClr val="C5BCFC"/>
    <a:srgbClr val="69D8FF"/>
    <a:srgbClr val="3CD1D8"/>
    <a:srgbClr val="AEF771"/>
    <a:srgbClr val="70E70D"/>
    <a:srgbClr val="209AA0"/>
    <a:srgbClr val="776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5" autoAdjust="0"/>
    <p:restoredTop sz="72754" autoAdjust="0"/>
  </p:normalViewPr>
  <p:slideViewPr>
    <p:cSldViewPr snapToGrid="0">
      <p:cViewPr varScale="1">
        <p:scale>
          <a:sx n="49" d="100"/>
          <a:sy n="49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8"/>
      </p:cViewPr>
      <p:guideLst>
        <p:guide orient="horz" pos="4608"/>
        <p:guide pos="1496"/>
        <p:guide orient="horz" pos="3157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dirty="0"/>
              <a:t>令和</a:t>
            </a:r>
            <a:r>
              <a:rPr lang="en-US" altLang="ja-JP" sz="3200" dirty="0"/>
              <a:t>5</a:t>
            </a:r>
            <a:r>
              <a:rPr lang="ja-JP" altLang="en-US" sz="3200" dirty="0"/>
              <a:t>年度　国の支出（歳出）</a:t>
            </a:r>
            <a:endParaRPr lang="ja-JP" sz="3200" dirty="0"/>
          </a:p>
        </c:rich>
      </c:tx>
      <c:layout>
        <c:manualLayout>
          <c:xMode val="edge"/>
          <c:yMode val="edge"/>
          <c:x val="0.22375951443569553"/>
          <c:y val="2.2410323709536308E-2"/>
        </c:manualLayout>
      </c:layout>
      <c:overlay val="0"/>
      <c:spPr>
        <a:pattFill prst="pct5">
          <a:fgClr>
            <a:srgbClr val="FFFF00"/>
          </a:fgClr>
          <a:bgClr>
            <a:srgbClr val="FFFF00"/>
          </a:bgClr>
        </a:patt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2794444444444448"/>
          <c:y val="0.14124074074074075"/>
          <c:w val="0.59411111111111115"/>
          <c:h val="0.79214814814814816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4000" dirty="0"/>
              <a:t>令和</a:t>
            </a:r>
            <a:r>
              <a:rPr lang="en-US" altLang="ja-JP" sz="4000" dirty="0"/>
              <a:t>5</a:t>
            </a:r>
            <a:r>
              <a:rPr lang="ja-JP" altLang="en-US" sz="4000" dirty="0"/>
              <a:t>年度　国の支出（歳出）</a:t>
            </a:r>
            <a:endParaRPr lang="ja-JP" sz="4000" dirty="0"/>
          </a:p>
        </c:rich>
      </c:tx>
      <c:layout>
        <c:manualLayout>
          <c:xMode val="edge"/>
          <c:yMode val="edge"/>
          <c:x val="5.1276532449886211E-2"/>
          <c:y val="9.2592965638447836E-3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7655555555555555"/>
          <c:y val="0.14721657803843236"/>
          <c:w val="0.57914270195446704"/>
          <c:h val="0.80061027317551103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5466" cy="501340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077" y="2"/>
            <a:ext cx="2985465" cy="501340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515765"/>
            <a:ext cx="2985466" cy="501340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　　　　　　　　　　　　　　　　　　　　　　　　　　　　　　　　　　　　　　　　　　　　　　　　　　　　　　　　　　　　　　</a:t>
            </a:r>
            <a:r>
              <a:rPr kumimoji="1" lang="en-US" altLang="ja-JP"/>
              <a:t>33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077" y="9515765"/>
            <a:ext cx="2985465" cy="501340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r">
              <a:defRPr sz="1200"/>
            </a:lvl1pPr>
          </a:lstStyle>
          <a:p>
            <a:fld id="{BE825E00-DF41-41C7-B5F5-8E9076E055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39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2" y="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8" tIns="46549" rIns="93098" bIns="4654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8" y="4821513"/>
            <a:ext cx="5510530" cy="3944868"/>
          </a:xfrm>
          <a:prstGeom prst="rect">
            <a:avLst/>
          </a:prstGeom>
        </p:spPr>
        <p:txBody>
          <a:bodyPr vert="horz" lIns="93098" tIns="46549" rIns="93098" bIns="46549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51604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　　　　　　　　　　　　　　　　　　　　　　　　　　　　　　　　　　　　　　　　　　　　　　　　　　　　　　　　　　　　　　</a:t>
            </a:r>
            <a:r>
              <a:rPr lang="en-US" altLang="ja-JP"/>
              <a:t>33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2" y="951604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AE2710-6272-4C33-A5A1-B189C3EA5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756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8250"/>
            <a:ext cx="4778375" cy="358457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2806" y="4821513"/>
            <a:ext cx="5633901" cy="2690949"/>
          </a:xfrm>
        </p:spPr>
        <p:txBody>
          <a:bodyPr/>
          <a:lstStyle/>
          <a:p>
            <a:r>
              <a:rPr kumimoji="1" lang="ja-JP" altLang="en-US" dirty="0"/>
              <a:t>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59947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5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8818" y="4821513"/>
            <a:ext cx="5510530" cy="1601566"/>
          </a:xfrm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280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01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234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72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5862" y="4822276"/>
            <a:ext cx="4496440" cy="3945493"/>
          </a:xfrm>
        </p:spPr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E2710-6272-4C33-A5A1-B189C3EA5735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6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763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83597" y="4821513"/>
            <a:ext cx="4437051" cy="3944868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6858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B811-E04E-4F7F-9653-FE6BE6546AD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05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3879-A3E7-4101-8113-CAB698F9F7F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851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E23E-DD5D-4F0C-BF20-D2379F1A9B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963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6662-9F31-45F0-9FBE-4E35CC647C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47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B24-02C9-4FC3-A2CC-27002D63960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0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CEEF-5826-4FF2-8209-143EF953FF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34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5796-C818-42A8-AEF2-522D5779F74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206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81E5-37D8-4D4D-A6DE-3AA6FF5482A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41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07A-E932-4B0A-945C-FF2A8FCA2A2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62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FAFF-9380-4DAE-A473-B6ED6477BE1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77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E1E-51B8-4590-B997-19C36C7A21C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7305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2509-3532-4AF9-934B-6F8198B3BB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912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55DB-CE0A-435E-B436-A60998FBF5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895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A56A-80A0-4AAF-9215-412CEF3697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4559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825C-48CD-4D54-8BC3-9CEF692815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113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DBAE-FD5D-46D4-8BF1-B8537C6D99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2232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BAA2-280B-463C-8E0F-80434FD7AB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015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BB73-F92B-46BD-9252-3FCC22FB1A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781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D420-176B-4312-A68F-065DB71110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3854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1082-A634-41E7-9E9E-F0B68F9447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524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D9ED-DA4B-45D2-A887-8596F66000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083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C16E-FF8F-4D3B-A275-A68F130A216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939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2024/11/8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eaLnBrk="0" hangingPunct="0">
              <a:defRPr/>
            </a:pPr>
            <a:fld id="{CCEB465F-D111-4AB4-BF9D-273D7B90995D}" type="datetimeFigureOut">
              <a:rPr lang="ja-JP" altLang="en-US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pPr eaLnBrk="0" hangingPunct="0">
                <a:defRPr/>
              </a:p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eaLnBrk="0" hangingPunct="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D10F601-2C85-4435-BA5F-3DC2BA7C63E6}" type="slidenum">
              <a:rPr lang="ja-JP" altLang="en-US">
                <a:latin typeface="Calibri" pitchFamily="34" charset="0"/>
              </a:rPr>
              <a:pPr eaLnBrk="0" hangingPunct="0">
                <a:defRPr/>
              </a:pPr>
              <a:t>‹#›</a:t>
            </a:fld>
            <a:endParaRPr lang="ja-JP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eaLnBrk="0" hangingPunct="0">
              <a:defRPr/>
            </a:pPr>
            <a:fld id="{4B586399-7DF1-4AAE-ABC5-070AA75556CA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t>2024/11/8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eaLnBrk="0" hangingPunct="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D10F601-2C85-4435-BA5F-3DC2BA7C63E6}" type="slidenum">
              <a:rPr lang="ja-JP" altLang="en-US">
                <a:latin typeface="Calibri" pitchFamily="34" charset="0"/>
              </a:rPr>
              <a:pPr eaLnBrk="0" hangingPunct="0">
                <a:defRPr/>
              </a:pPr>
              <a:t>‹#›</a:t>
            </a:fld>
            <a:endParaRPr lang="ja-JP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277207" y="216142"/>
            <a:ext cx="2592388" cy="2303463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521386" y="2392832"/>
            <a:ext cx="5248451" cy="4184675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8856" y="1013930"/>
            <a:ext cx="6354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幟町中学校　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03065" y="5556412"/>
            <a:ext cx="4240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itchFamily="18" charset="-128"/>
                <a:ea typeface="HGP教科書体" pitchFamily="18" charset="-128"/>
              </a:rPr>
              <a:t>　中国税理士会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F901F5-327F-46DB-9A56-EEAD84532C9B}"/>
              </a:ext>
            </a:extLst>
          </p:cNvPr>
          <p:cNvSpPr txBox="1"/>
          <p:nvPr/>
        </p:nvSpPr>
        <p:spPr>
          <a:xfrm>
            <a:off x="753113" y="3014540"/>
            <a:ext cx="7040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租税教室</a:t>
            </a:r>
          </a:p>
        </p:txBody>
      </p:sp>
    </p:spTree>
    <p:extLst>
      <p:ext uri="{BB962C8B-B14F-4D97-AF65-F5344CB8AC3E}">
        <p14:creationId xmlns:p14="http://schemas.microsoft.com/office/powerpoint/2010/main" val="138127142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648" y="132735"/>
            <a:ext cx="7606704" cy="612702"/>
          </a:xfrm>
          <a:gradFill flip="none" rotWithShape="1">
            <a:gsLst>
              <a:gs pos="20880">
                <a:srgbClr val="69D8FF"/>
              </a:gs>
              <a:gs pos="0">
                <a:srgbClr val="3CD1D8"/>
              </a:gs>
              <a:gs pos="48000">
                <a:srgbClr val="89FFBE"/>
              </a:gs>
              <a:gs pos="100000">
                <a:srgbClr val="C5BCFC"/>
              </a:gs>
            </a:gsLst>
            <a:lin ang="16200000" scaled="1"/>
            <a:tileRect/>
          </a:gradFill>
          <a:ln w="25400" cmpd="thickThin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kumimoji="1" lang="ja-JP" altLang="en-US" dirty="0"/>
              <a:t>あなたはどっちの党を選びますか？</a:t>
            </a:r>
          </a:p>
        </p:txBody>
      </p:sp>
      <p:sp>
        <p:nvSpPr>
          <p:cNvPr id="12" name="スクロール: 横 11">
            <a:extLst>
              <a:ext uri="{FF2B5EF4-FFF2-40B4-BE49-F238E27FC236}">
                <a16:creationId xmlns:a16="http://schemas.microsoft.com/office/drawing/2014/main" id="{1483D58F-0A42-BC54-3036-AEB98E4C7F9B}"/>
              </a:ext>
            </a:extLst>
          </p:cNvPr>
          <p:cNvSpPr/>
          <p:nvPr/>
        </p:nvSpPr>
        <p:spPr>
          <a:xfrm>
            <a:off x="214747" y="656619"/>
            <a:ext cx="4348088" cy="1290168"/>
          </a:xfrm>
          <a:prstGeom prst="horizontalScroll">
            <a:avLst/>
          </a:prstGeom>
          <a:solidFill>
            <a:srgbClr val="F9E80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減税党</a:t>
            </a:r>
          </a:p>
        </p:txBody>
      </p:sp>
      <p:sp>
        <p:nvSpPr>
          <p:cNvPr id="14" name="スクロール: 横 13">
            <a:extLst>
              <a:ext uri="{FF2B5EF4-FFF2-40B4-BE49-F238E27FC236}">
                <a16:creationId xmlns:a16="http://schemas.microsoft.com/office/drawing/2014/main" id="{BABAF16C-08AD-5CA7-892C-ABE7852ADDED}"/>
              </a:ext>
            </a:extLst>
          </p:cNvPr>
          <p:cNvSpPr/>
          <p:nvPr/>
        </p:nvSpPr>
        <p:spPr>
          <a:xfrm>
            <a:off x="4713005" y="656619"/>
            <a:ext cx="4348088" cy="1290168"/>
          </a:xfrm>
          <a:prstGeom prst="horizontalScroll">
            <a:avLst/>
          </a:prstGeom>
          <a:solidFill>
            <a:srgbClr val="92D050"/>
          </a:solidFill>
          <a:ln>
            <a:solidFill>
              <a:srgbClr val="AEF7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サービス党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CADC99-7E58-4DDC-2F49-46D96500173A}"/>
              </a:ext>
            </a:extLst>
          </p:cNvPr>
          <p:cNvSpPr/>
          <p:nvPr/>
        </p:nvSpPr>
        <p:spPr>
          <a:xfrm>
            <a:off x="214747" y="1769588"/>
            <a:ext cx="4348088" cy="4955678"/>
          </a:xfrm>
          <a:prstGeom prst="rect">
            <a:avLst/>
          </a:prstGeom>
          <a:solidFill>
            <a:srgbClr val="FDF6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　　　　　</a:t>
            </a:r>
            <a:r>
              <a:rPr kumimoji="1" lang="ja-JP" altLang="en-US" sz="3200" dirty="0"/>
              <a:t>　</a:t>
            </a:r>
            <a:r>
              <a:rPr kumimoji="1" lang="ja-JP" altLang="en-US" sz="3200" dirty="0">
                <a:solidFill>
                  <a:srgbClr val="FF0000"/>
                </a:solidFill>
              </a:rPr>
              <a:t>減税重視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>
                <a:solidFill>
                  <a:srgbClr val="FF0000"/>
                </a:solidFill>
              </a:rPr>
              <a:t>国民負担を減らします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 dirty="0"/>
              <a:t>・　消費税を廃止</a:t>
            </a:r>
            <a:endParaRPr kumimoji="1" lang="en-US" altLang="ja-JP" sz="3200" dirty="0"/>
          </a:p>
          <a:p>
            <a:r>
              <a:rPr kumimoji="1" lang="ja-JP" altLang="en-US" sz="3200" dirty="0"/>
              <a:t>　　　２４兆円減税</a:t>
            </a:r>
            <a:endParaRPr kumimoji="1" lang="en-US" altLang="ja-JP" sz="3200" dirty="0"/>
          </a:p>
          <a:p>
            <a:r>
              <a:rPr kumimoji="1" lang="ja-JP" altLang="en-US" sz="3200" dirty="0"/>
              <a:t>・　教育費は小学校から　</a:t>
            </a:r>
            <a:endParaRPr kumimoji="1" lang="en-US" altLang="ja-JP" sz="3200" dirty="0"/>
          </a:p>
          <a:p>
            <a:r>
              <a:rPr kumimoji="1" lang="ja-JP" altLang="en-US" sz="3200" dirty="0"/>
              <a:t>　 大学まで有料</a:t>
            </a:r>
            <a:endParaRPr lang="en-US" altLang="ja-JP" sz="3200" dirty="0"/>
          </a:p>
          <a:p>
            <a:r>
              <a:rPr kumimoji="1" lang="ja-JP" altLang="en-US" sz="3200" dirty="0"/>
              <a:t>・　医療費は全額負担</a:t>
            </a:r>
            <a:endParaRPr kumimoji="1" lang="en-US" altLang="ja-JP" sz="3200" dirty="0"/>
          </a:p>
          <a:p>
            <a:r>
              <a:rPr kumimoji="1" lang="ja-JP" altLang="en-US" sz="3200" dirty="0"/>
              <a:t>・　子育て支援なし</a:t>
            </a:r>
            <a:endParaRPr kumimoji="1" lang="en-US" altLang="ja-JP" sz="3200" dirty="0"/>
          </a:p>
          <a:p>
            <a:r>
              <a:rPr kumimoji="1" lang="ja-JP" altLang="en-US" sz="3200" dirty="0"/>
              <a:t>・　年金減額</a:t>
            </a:r>
            <a:endParaRPr kumimoji="1" lang="en-US" altLang="ja-JP" sz="3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610AA41-0174-63E1-98EE-667B5CAA761C}"/>
              </a:ext>
            </a:extLst>
          </p:cNvPr>
          <p:cNvSpPr/>
          <p:nvPr/>
        </p:nvSpPr>
        <p:spPr>
          <a:xfrm>
            <a:off x="4713005" y="1807097"/>
            <a:ext cx="4348088" cy="4918168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　</a:t>
            </a:r>
            <a:r>
              <a:rPr kumimoji="1" lang="ja-JP" altLang="en-US" sz="3200" dirty="0">
                <a:solidFill>
                  <a:srgbClr val="FF0000"/>
                </a:solidFill>
              </a:rPr>
              <a:t>行政サービスを充実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</a:rPr>
              <a:t>住みやすい国にします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 dirty="0"/>
              <a:t>・　消費税を</a:t>
            </a:r>
            <a:r>
              <a:rPr kumimoji="1" lang="en-US" altLang="ja-JP" sz="3200" dirty="0"/>
              <a:t>20</a:t>
            </a:r>
            <a:r>
              <a:rPr kumimoji="1" lang="ja-JP" altLang="en-US" sz="3200" dirty="0"/>
              <a:t>％</a:t>
            </a:r>
            <a:endParaRPr kumimoji="1" lang="en-US" altLang="ja-JP" sz="3200" dirty="0"/>
          </a:p>
          <a:p>
            <a:r>
              <a:rPr kumimoji="1" lang="ja-JP" altLang="en-US" sz="3200" dirty="0"/>
              <a:t>　　　２４兆円増税</a:t>
            </a:r>
            <a:endParaRPr lang="en-US" altLang="ja-JP" sz="3200" dirty="0"/>
          </a:p>
          <a:p>
            <a:r>
              <a:rPr kumimoji="1" lang="ja-JP" altLang="en-US" sz="3200" dirty="0"/>
              <a:t>・　教育費は小学校から　</a:t>
            </a:r>
            <a:endParaRPr kumimoji="1" lang="en-US" altLang="ja-JP" sz="3200" dirty="0"/>
          </a:p>
          <a:p>
            <a:r>
              <a:rPr kumimoji="1" lang="ja-JP" altLang="en-US" sz="3200" dirty="0"/>
              <a:t>　 大学まで無料</a:t>
            </a:r>
            <a:endParaRPr kumimoji="1" lang="en-US" altLang="ja-JP" sz="3200" dirty="0"/>
          </a:p>
          <a:p>
            <a:r>
              <a:rPr kumimoji="1" lang="ja-JP" altLang="en-US" sz="3200" dirty="0"/>
              <a:t>・　医療費が無料</a:t>
            </a:r>
            <a:endParaRPr kumimoji="1" lang="en-US" altLang="ja-JP" sz="3200" dirty="0"/>
          </a:p>
          <a:p>
            <a:r>
              <a:rPr kumimoji="1" lang="ja-JP" altLang="en-US" sz="3200" dirty="0"/>
              <a:t>・　出産・保育費が無料</a:t>
            </a:r>
            <a:endParaRPr kumimoji="1" lang="en-US" altLang="ja-JP" sz="3200" dirty="0"/>
          </a:p>
          <a:p>
            <a:r>
              <a:rPr kumimoji="1" lang="ja-JP" altLang="en-US" sz="3200" dirty="0"/>
              <a:t>・　年金増額</a:t>
            </a:r>
          </a:p>
        </p:txBody>
      </p:sp>
    </p:spTree>
    <p:extLst>
      <p:ext uri="{BB962C8B-B14F-4D97-AF65-F5344CB8AC3E}">
        <p14:creationId xmlns:p14="http://schemas.microsoft.com/office/powerpoint/2010/main" val="10392455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5E9EFF">
                <a:lumMod val="67000"/>
              </a:srgbClr>
            </a:gs>
            <a:gs pos="60000">
              <a:srgbClr val="85C2FF"/>
            </a:gs>
            <a:gs pos="7300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105" y="0"/>
            <a:ext cx="10237533" cy="6858594"/>
          </a:xfrm>
          <a:prstGeom prst="rect">
            <a:avLst/>
          </a:prstGeom>
        </p:spPr>
      </p:pic>
      <p:pic>
        <p:nvPicPr>
          <p:cNvPr id="1026" name="Picture 2" descr="\\oa-serv1\public\業務３課\04租税教育推進部\07テキスト・副読本等\03副読本パワーポイント版\副読本イラストデータ(ﾒﾃﾞｨｱMGから)\副読本のイラストPNG変換した\P54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841"/>
            <a:ext cx="9413548" cy="37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62597" y="411357"/>
            <a:ext cx="8322197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0" indent="152400" algn="just">
              <a:lnSpc>
                <a:spcPct val="115000"/>
              </a:lnSpc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魅力のある住みやすい日本になるために、</a:t>
            </a:r>
            <a:endParaRPr lang="en-US" altLang="ja-JP" sz="3200" b="1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33350" lvl="0" indent="152400" algn="just">
              <a:lnSpc>
                <a:spcPct val="115000"/>
              </a:lnSpc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のために、みんなが出し合った税が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133350" marR="0" lvl="0" indent="1524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真に必要な事に、大切に使われているか、  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133350" marR="0" lvl="0" indent="1524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しっかりと確かめましょう。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そして、正しい申告と納税ができる社会　　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人になってください。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5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BD8C3B-3A79-D34C-7B10-D5E0C46DD086}"/>
              </a:ext>
            </a:extLst>
          </p:cNvPr>
          <p:cNvSpPr/>
          <p:nvPr/>
        </p:nvSpPr>
        <p:spPr>
          <a:xfrm>
            <a:off x="362931" y="3409404"/>
            <a:ext cx="2221094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宿泊税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0A2A50-4349-75EB-FD87-6C4EB70B95CF}"/>
              </a:ext>
            </a:extLst>
          </p:cNvPr>
          <p:cNvSpPr/>
          <p:nvPr/>
        </p:nvSpPr>
        <p:spPr>
          <a:xfrm>
            <a:off x="362931" y="4793716"/>
            <a:ext cx="2221094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入湯税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0FE21D-22D9-A576-CAC3-78F9BCFE717A}"/>
              </a:ext>
            </a:extLst>
          </p:cNvPr>
          <p:cNvSpPr/>
          <p:nvPr/>
        </p:nvSpPr>
        <p:spPr>
          <a:xfrm>
            <a:off x="362931" y="811435"/>
            <a:ext cx="2221094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宮島訪問税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A09642-C70F-CE57-E8F2-813F648FB41F}"/>
              </a:ext>
            </a:extLst>
          </p:cNvPr>
          <p:cNvSpPr/>
          <p:nvPr/>
        </p:nvSpPr>
        <p:spPr>
          <a:xfrm>
            <a:off x="2790096" y="3409404"/>
            <a:ext cx="5693543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外国人客増加の環境整備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F04245C-A49A-D239-22B7-99D319C94B55}"/>
              </a:ext>
            </a:extLst>
          </p:cNvPr>
          <p:cNvSpPr/>
          <p:nvPr/>
        </p:nvSpPr>
        <p:spPr>
          <a:xfrm>
            <a:off x="2790098" y="4793716"/>
            <a:ext cx="5693543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温泉施設の環境整備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9A24200-42AD-CE57-1A2E-834D9B9C82DE}"/>
              </a:ext>
            </a:extLst>
          </p:cNvPr>
          <p:cNvSpPr/>
          <p:nvPr/>
        </p:nvSpPr>
        <p:spPr>
          <a:xfrm>
            <a:off x="2790097" y="811435"/>
            <a:ext cx="5693543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宮島の環境整備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CEE3F05-3177-B7E6-687B-68576E31A2B9}"/>
              </a:ext>
            </a:extLst>
          </p:cNvPr>
          <p:cNvSpPr/>
          <p:nvPr/>
        </p:nvSpPr>
        <p:spPr>
          <a:xfrm>
            <a:off x="362931" y="2110419"/>
            <a:ext cx="2221094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森林環境税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D54EA96-089F-C219-B801-20EBC0754CA6}"/>
              </a:ext>
            </a:extLst>
          </p:cNvPr>
          <p:cNvSpPr/>
          <p:nvPr/>
        </p:nvSpPr>
        <p:spPr>
          <a:xfrm>
            <a:off x="2790096" y="2110419"/>
            <a:ext cx="5693543" cy="763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地球温暖化対策、災害対策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A3855-649C-4E8F-B110-98A15F22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40" y="280966"/>
            <a:ext cx="7499803" cy="652145"/>
          </a:xfrm>
          <a:solidFill>
            <a:srgbClr val="89FFBE"/>
          </a:solidFill>
        </p:spPr>
        <p:txBody>
          <a:bodyPr/>
          <a:lstStyle/>
          <a:p>
            <a:r>
              <a:rPr kumimoji="1" lang="ja-JP" altLang="en-US" dirty="0"/>
              <a:t>担税力（税を負担できる能力）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99EB71-D192-4EEA-B306-1B13F8954F20}"/>
              </a:ext>
            </a:extLst>
          </p:cNvPr>
          <p:cNvSpPr/>
          <p:nvPr/>
        </p:nvSpPr>
        <p:spPr>
          <a:xfrm>
            <a:off x="250824" y="5680519"/>
            <a:ext cx="8686345" cy="10828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　所得税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％、固定資産税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％、消費税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％、相続税</a:t>
            </a:r>
            <a:r>
              <a:rPr kumimoji="1" lang="en-US" altLang="ja-JP" sz="2800" dirty="0"/>
              <a:t>5</a:t>
            </a:r>
            <a:r>
              <a:rPr kumimoji="1" lang="ja-JP" altLang="en-US" sz="2800" dirty="0"/>
              <a:t>％</a:t>
            </a:r>
            <a:endParaRPr kumimoji="1" lang="en-US" altLang="ja-JP" sz="2800" dirty="0"/>
          </a:p>
          <a:p>
            <a:r>
              <a:rPr kumimoji="1" lang="ja-JP" altLang="en-US" sz="2800" dirty="0"/>
              <a:t>Ｓ：</a:t>
            </a:r>
            <a:r>
              <a:rPr kumimoji="1" lang="en-US" altLang="ja-JP" sz="2800" dirty="0"/>
              <a:t>265</a:t>
            </a:r>
            <a:r>
              <a:rPr kumimoji="1" lang="ja-JP" altLang="en-US" sz="2800" dirty="0"/>
              <a:t>万円、Ｏ：</a:t>
            </a:r>
            <a:r>
              <a:rPr kumimoji="1" lang="en-US" altLang="ja-JP" sz="2800" dirty="0"/>
              <a:t>15</a:t>
            </a:r>
            <a:r>
              <a:rPr kumimoji="1" lang="ja-JP" altLang="en-US" sz="2800" dirty="0"/>
              <a:t>万円、Ｚ：</a:t>
            </a:r>
            <a:r>
              <a:rPr kumimoji="1" lang="en-US" altLang="ja-JP" sz="2800" dirty="0"/>
              <a:t>60</a:t>
            </a:r>
            <a:r>
              <a:rPr kumimoji="1" lang="ja-JP" altLang="en-US" sz="2800" dirty="0"/>
              <a:t>万円Ｅ：</a:t>
            </a:r>
            <a:r>
              <a:rPr kumimoji="1" lang="en-US" altLang="ja-JP" sz="2800" dirty="0"/>
              <a:t>135</a:t>
            </a:r>
            <a:r>
              <a:rPr kumimoji="1" lang="ja-JP" altLang="en-US" sz="2800" dirty="0"/>
              <a:t>万円、Ｉ：</a:t>
            </a:r>
            <a:r>
              <a:rPr kumimoji="1" lang="en-US" altLang="ja-JP" sz="2800" dirty="0"/>
              <a:t>25</a:t>
            </a:r>
            <a:r>
              <a:rPr kumimoji="1" lang="ja-JP" altLang="en-US" sz="2800" dirty="0"/>
              <a:t>万円</a:t>
            </a:r>
            <a:endParaRPr kumimoji="1" lang="en-US" altLang="ja-JP" sz="2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6E2FD80-1B56-4AEA-8832-C32618A23BE3}"/>
              </a:ext>
            </a:extLst>
          </p:cNvPr>
          <p:cNvSpPr/>
          <p:nvPr/>
        </p:nvSpPr>
        <p:spPr>
          <a:xfrm>
            <a:off x="7579688" y="926087"/>
            <a:ext cx="1565910" cy="3124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単位：万円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7CA8648-7254-3AA9-59A8-57DBC37D208D}"/>
              </a:ext>
            </a:extLst>
          </p:cNvPr>
          <p:cNvCxnSpPr>
            <a:cxnSpLocks/>
          </p:cNvCxnSpPr>
          <p:nvPr/>
        </p:nvCxnSpPr>
        <p:spPr>
          <a:xfrm>
            <a:off x="862840" y="1272780"/>
            <a:ext cx="1009628" cy="304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7848658-43DF-370C-5818-439EBB23CE63}"/>
              </a:ext>
            </a:extLst>
          </p:cNvPr>
          <p:cNvCxnSpPr>
            <a:cxnSpLocks/>
          </p:cNvCxnSpPr>
          <p:nvPr/>
        </p:nvCxnSpPr>
        <p:spPr>
          <a:xfrm>
            <a:off x="1857227" y="1281485"/>
            <a:ext cx="0" cy="350552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6697512-EFEC-0C7F-F2F7-3844ACA598C5}"/>
              </a:ext>
            </a:extLst>
          </p:cNvPr>
          <p:cNvCxnSpPr/>
          <p:nvPr/>
        </p:nvCxnSpPr>
        <p:spPr>
          <a:xfrm>
            <a:off x="1965960" y="4814454"/>
            <a:ext cx="0" cy="90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A5133AD-4484-CA29-DBB3-6D5C36607E75}"/>
              </a:ext>
            </a:extLst>
          </p:cNvPr>
          <p:cNvCxnSpPr>
            <a:cxnSpLocks/>
          </p:cNvCxnSpPr>
          <p:nvPr/>
        </p:nvCxnSpPr>
        <p:spPr>
          <a:xfrm>
            <a:off x="830496" y="4790012"/>
            <a:ext cx="1066608" cy="1877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4CE9359-2D31-4A6C-DCD9-2A4C3F60AF77}"/>
              </a:ext>
            </a:extLst>
          </p:cNvPr>
          <p:cNvCxnSpPr>
            <a:cxnSpLocks/>
          </p:cNvCxnSpPr>
          <p:nvPr/>
        </p:nvCxnSpPr>
        <p:spPr>
          <a:xfrm>
            <a:off x="862840" y="1244634"/>
            <a:ext cx="0" cy="354537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ED8DCF0-E4F6-D8C0-4F4F-51B1D752D3EA}"/>
              </a:ext>
            </a:extLst>
          </p:cNvPr>
          <p:cNvCxnSpPr>
            <a:cxnSpLocks/>
          </p:cNvCxnSpPr>
          <p:nvPr/>
        </p:nvCxnSpPr>
        <p:spPr>
          <a:xfrm>
            <a:off x="3090922" y="1303257"/>
            <a:ext cx="113869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5C5C9D7-BAB8-4235-62F5-102F2E2B74AB}"/>
              </a:ext>
            </a:extLst>
          </p:cNvPr>
          <p:cNvCxnSpPr>
            <a:cxnSpLocks/>
          </p:cNvCxnSpPr>
          <p:nvPr/>
        </p:nvCxnSpPr>
        <p:spPr>
          <a:xfrm>
            <a:off x="4244524" y="1277292"/>
            <a:ext cx="0" cy="354537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963E6CA-3446-AD71-F35F-0DF3940F4F8F}"/>
              </a:ext>
            </a:extLst>
          </p:cNvPr>
          <p:cNvCxnSpPr>
            <a:cxnSpLocks/>
          </p:cNvCxnSpPr>
          <p:nvPr/>
        </p:nvCxnSpPr>
        <p:spPr>
          <a:xfrm>
            <a:off x="3109063" y="4848635"/>
            <a:ext cx="113869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6928DC6-C567-4A10-1278-2A28FBB6FBA1}"/>
              </a:ext>
            </a:extLst>
          </p:cNvPr>
          <p:cNvCxnSpPr>
            <a:cxnSpLocks/>
          </p:cNvCxnSpPr>
          <p:nvPr/>
        </p:nvCxnSpPr>
        <p:spPr>
          <a:xfrm>
            <a:off x="3105825" y="1303257"/>
            <a:ext cx="0" cy="354537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25E8523-1E0C-2291-480B-FA0785D7B1F6}"/>
              </a:ext>
            </a:extLst>
          </p:cNvPr>
          <p:cNvCxnSpPr>
            <a:cxnSpLocks/>
          </p:cNvCxnSpPr>
          <p:nvPr/>
        </p:nvCxnSpPr>
        <p:spPr>
          <a:xfrm>
            <a:off x="4238466" y="1303257"/>
            <a:ext cx="113869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8693F89-15FB-FFAB-D8CE-40E6BEC6C620}"/>
              </a:ext>
            </a:extLst>
          </p:cNvPr>
          <p:cNvCxnSpPr>
            <a:cxnSpLocks/>
          </p:cNvCxnSpPr>
          <p:nvPr/>
        </p:nvCxnSpPr>
        <p:spPr>
          <a:xfrm>
            <a:off x="5426337" y="1303257"/>
            <a:ext cx="0" cy="354537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2607B59-6FDF-44BF-C1E6-AE4C772AB17D}"/>
              </a:ext>
            </a:extLst>
          </p:cNvPr>
          <p:cNvCxnSpPr>
            <a:cxnSpLocks/>
          </p:cNvCxnSpPr>
          <p:nvPr/>
        </p:nvCxnSpPr>
        <p:spPr>
          <a:xfrm>
            <a:off x="4247762" y="4833093"/>
            <a:ext cx="113869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0214C72-4799-EC32-96FD-4F56F8AD8FEB}"/>
              </a:ext>
            </a:extLst>
          </p:cNvPr>
          <p:cNvCxnSpPr>
            <a:cxnSpLocks/>
          </p:cNvCxnSpPr>
          <p:nvPr/>
        </p:nvCxnSpPr>
        <p:spPr>
          <a:xfrm>
            <a:off x="5383223" y="1303257"/>
            <a:ext cx="113869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AE7D7A6-8E06-3511-E673-30130577568B}"/>
              </a:ext>
            </a:extLst>
          </p:cNvPr>
          <p:cNvCxnSpPr>
            <a:cxnSpLocks/>
          </p:cNvCxnSpPr>
          <p:nvPr/>
        </p:nvCxnSpPr>
        <p:spPr>
          <a:xfrm>
            <a:off x="6599279" y="1263407"/>
            <a:ext cx="0" cy="354537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EB0A4D4-D83D-672F-63C4-0014CC7F06DC}"/>
              </a:ext>
            </a:extLst>
          </p:cNvPr>
          <p:cNvCxnSpPr>
            <a:cxnSpLocks/>
          </p:cNvCxnSpPr>
          <p:nvPr/>
        </p:nvCxnSpPr>
        <p:spPr>
          <a:xfrm>
            <a:off x="5460580" y="4823460"/>
            <a:ext cx="1138699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53A74EC4-B220-4878-15B4-AA8D2A133DBA}"/>
              </a:ext>
            </a:extLst>
          </p:cNvPr>
          <p:cNvSpPr/>
          <p:nvPr/>
        </p:nvSpPr>
        <p:spPr>
          <a:xfrm>
            <a:off x="862840" y="4959654"/>
            <a:ext cx="1256624" cy="652145"/>
          </a:xfrm>
          <a:prstGeom prst="wedgeRectCallout">
            <a:avLst>
              <a:gd name="adj1" fmla="val -19073"/>
              <a:gd name="adj2" fmla="val -752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</a:rPr>
              <a:t>所得税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0D76D365-F73E-BEFE-68F0-029175F61B72}"/>
              </a:ext>
            </a:extLst>
          </p:cNvPr>
          <p:cNvSpPr/>
          <p:nvPr/>
        </p:nvSpPr>
        <p:spPr>
          <a:xfrm>
            <a:off x="2138974" y="4977991"/>
            <a:ext cx="2090647" cy="640142"/>
          </a:xfrm>
          <a:prstGeom prst="wedgeRectCallout">
            <a:avLst>
              <a:gd name="adj1" fmla="val 27997"/>
              <a:gd name="adj2" fmla="val -84793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</a:rPr>
              <a:t>固定資産税</a:t>
            </a: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16EF6AB7-905F-7F6E-6D4F-906185884CDF}"/>
              </a:ext>
            </a:extLst>
          </p:cNvPr>
          <p:cNvSpPr/>
          <p:nvPr/>
        </p:nvSpPr>
        <p:spPr>
          <a:xfrm>
            <a:off x="4238466" y="4951940"/>
            <a:ext cx="1256624" cy="652145"/>
          </a:xfrm>
          <a:prstGeom prst="wedgeRectCallout">
            <a:avLst>
              <a:gd name="adj1" fmla="val -2816"/>
              <a:gd name="adj2" fmla="val -76951"/>
            </a:avLst>
          </a:prstGeom>
          <a:solidFill>
            <a:srgbClr val="FF99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</a:rPr>
              <a:t>消費税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2F63DC23-AFBC-B088-AEC4-78865935ECC0}"/>
              </a:ext>
            </a:extLst>
          </p:cNvPr>
          <p:cNvSpPr/>
          <p:nvPr/>
        </p:nvSpPr>
        <p:spPr>
          <a:xfrm>
            <a:off x="5495090" y="4956628"/>
            <a:ext cx="1256625" cy="652145"/>
          </a:xfrm>
          <a:prstGeom prst="wedgeRectCallout">
            <a:avLst>
              <a:gd name="adj1" fmla="val -22380"/>
              <a:gd name="adj2" fmla="val -87497"/>
            </a:avLst>
          </a:prstGeom>
          <a:solidFill>
            <a:srgbClr val="99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accent5">
                    <a:lumMod val="50000"/>
                  </a:schemeClr>
                </a:solidFill>
              </a:rPr>
              <a:t>相続税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57F4EE-4B26-2289-AAF2-31F3866B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39" y="1277292"/>
            <a:ext cx="7015531" cy="3553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C8D801-A4AB-55FA-3D7D-E8B982D9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46" y="1301278"/>
            <a:ext cx="1363635" cy="35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89070" y="174129"/>
            <a:ext cx="374903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8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約 ５０ 種 類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3286" y="1246414"/>
            <a:ext cx="8828315" cy="5078313"/>
          </a:xfrm>
          <a:prstGeom prst="rect">
            <a:avLst/>
          </a:prstGeom>
          <a:solidFill>
            <a:srgbClr val="D1FFE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所得税、固定資産税、消費税、相続税、　　法人税、贈与税、森林環境税、宮島訪問税、入湯税、軽自動車税、登録免許税、事業税、鉱産税、自動車税、たばこ税、印紙税、酒税、とん税、狩猟税、石油石炭税、宅地開発税、関税、石油ガス税、県民税、自動車取得税、水利地益税、航空機燃料税、都市計画税、自動車重量税、揮発油税、不動産取得税、　　鉱区税、共同施設税、ゴルフ場利用税、など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D3EB712-0779-4F73-9F65-FAE18010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1" y="175217"/>
            <a:ext cx="3280410" cy="853483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/>
              <a:t>税の種類</a:t>
            </a:r>
          </a:p>
        </p:txBody>
      </p:sp>
    </p:spTree>
    <p:extLst>
      <p:ext uri="{BB962C8B-B14F-4D97-AF65-F5344CB8AC3E}">
        <p14:creationId xmlns:p14="http://schemas.microsoft.com/office/powerpoint/2010/main" val="40443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802290B-E14B-90B8-A9B9-E4D37814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522"/>
            <a:ext cx="10539786" cy="6858000"/>
          </a:xfrm>
          <a:prstGeom prst="rect">
            <a:avLst/>
          </a:prstGeom>
        </p:spPr>
      </p:pic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12035FD-8846-5F1D-914F-B38B7CC03BC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51983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412035FD-8846-5F1D-914F-B38B7CC03BCD}"/>
              </a:ext>
            </a:extLst>
          </p:cNvPr>
          <p:cNvGraphicFramePr>
            <a:graphicFrameLocks/>
          </p:cNvGraphicFramePr>
          <p:nvPr/>
        </p:nvGraphicFramePr>
        <p:xfrm>
          <a:off x="-120316" y="156411"/>
          <a:ext cx="9264316" cy="670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楕円 2">
            <a:extLst>
              <a:ext uri="{FF2B5EF4-FFF2-40B4-BE49-F238E27FC236}">
                <a16:creationId xmlns:a16="http://schemas.microsoft.com/office/drawing/2014/main" id="{58803F9C-7EDA-FAC8-F8FD-FC560CF04E9A}"/>
              </a:ext>
            </a:extLst>
          </p:cNvPr>
          <p:cNvSpPr/>
          <p:nvPr/>
        </p:nvSpPr>
        <p:spPr>
          <a:xfrm>
            <a:off x="4399955" y="2323069"/>
            <a:ext cx="2272307" cy="24060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総額</a:t>
            </a:r>
            <a:endParaRPr kumimoji="1" lang="en-US" altLang="ja-JP" sz="3200" b="1" dirty="0"/>
          </a:p>
          <a:p>
            <a:pPr algn="ctr"/>
            <a:r>
              <a:rPr kumimoji="1" lang="en-US" altLang="ja-JP" sz="3200" b="1" dirty="0"/>
              <a:t>113</a:t>
            </a:r>
            <a:endParaRPr kumimoji="1" lang="ja-JP" altLang="en-US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4D23CC-F2E2-5090-AB3E-2E2B9EDD8DB8}"/>
              </a:ext>
            </a:extLst>
          </p:cNvPr>
          <p:cNvSpPr/>
          <p:nvPr/>
        </p:nvSpPr>
        <p:spPr>
          <a:xfrm>
            <a:off x="6958016" y="168134"/>
            <a:ext cx="1922585" cy="71510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単位：兆円</a:t>
            </a:r>
          </a:p>
        </p:txBody>
      </p:sp>
    </p:spTree>
    <p:extLst>
      <p:ext uri="{BB962C8B-B14F-4D97-AF65-F5344CB8AC3E}">
        <p14:creationId xmlns:p14="http://schemas.microsoft.com/office/powerpoint/2010/main" val="108126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46AC9DC-F74B-32D8-DC90-64C0771D7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13"/>
            <a:ext cx="10408173" cy="6636774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698E1C2C-A955-E169-1160-1C277D8870E0}"/>
              </a:ext>
            </a:extLst>
          </p:cNvPr>
          <p:cNvSpPr/>
          <p:nvPr/>
        </p:nvSpPr>
        <p:spPr>
          <a:xfrm>
            <a:off x="3339879" y="2306908"/>
            <a:ext cx="2235012" cy="2244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総額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113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3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8513" y="151406"/>
            <a:ext cx="3526972" cy="620035"/>
          </a:xfr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/>
          <a:lstStyle/>
          <a:p>
            <a:r>
              <a:rPr kumimoji="1" lang="ja-JP" altLang="en-US" dirty="0"/>
              <a:t>社会保障　</a:t>
            </a:r>
            <a:r>
              <a:rPr kumimoji="1" lang="en-US" altLang="ja-JP" dirty="0"/>
              <a:t>38</a:t>
            </a:r>
            <a:r>
              <a:rPr kumimoji="1" lang="ja-JP" altLang="en-US" dirty="0"/>
              <a:t>兆円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4B1BD-88FC-1DC8-F1F8-A7781A87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0" y="1954394"/>
            <a:ext cx="2133600" cy="21507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4BC3C7D-F7FA-62DB-5030-D41CA39B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01" y="1998248"/>
            <a:ext cx="2152075" cy="21507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6FB0752-3A8F-E269-3AF2-F735C36EA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5" y="1998248"/>
            <a:ext cx="2353260" cy="20955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4F4398-4AA0-E995-E7CD-09C10C0C3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95" y="4792900"/>
            <a:ext cx="2139881" cy="2022092"/>
          </a:xfrm>
          <a:prstGeom prst="rect">
            <a:avLst/>
          </a:prstGeom>
        </p:spPr>
      </p:pic>
      <p:pic>
        <p:nvPicPr>
          <p:cNvPr id="10" name="図 9" descr="子育て雑誌、育児コラム向け子育てイラスト制作例 G245 ...">
            <a:extLst>
              <a:ext uri="{FF2B5EF4-FFF2-40B4-BE49-F238E27FC236}">
                <a16:creationId xmlns:a16="http://schemas.microsoft.com/office/drawing/2014/main" id="{2451DA67-AC0F-891B-3D89-CEABB2486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93" y="4680673"/>
            <a:ext cx="2133600" cy="21059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9CF4CB0-748B-C995-2896-B44506463A40}"/>
              </a:ext>
            </a:extLst>
          </p:cNvPr>
          <p:cNvSpPr/>
          <p:nvPr/>
        </p:nvSpPr>
        <p:spPr>
          <a:xfrm>
            <a:off x="525025" y="4105192"/>
            <a:ext cx="2329541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年金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2BAABD6-770A-E2B2-C5C8-C949CC4A2778}"/>
              </a:ext>
            </a:extLst>
          </p:cNvPr>
          <p:cNvSpPr/>
          <p:nvPr/>
        </p:nvSpPr>
        <p:spPr>
          <a:xfrm>
            <a:off x="3485569" y="4105192"/>
            <a:ext cx="2329541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医療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146455C-038F-D6C7-86A7-B67EDA7FE0A0}"/>
              </a:ext>
            </a:extLst>
          </p:cNvPr>
          <p:cNvSpPr/>
          <p:nvPr/>
        </p:nvSpPr>
        <p:spPr>
          <a:xfrm>
            <a:off x="6349458" y="4105191"/>
            <a:ext cx="2353259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介護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0A8A9D8-2294-F23A-B084-3898EEF69FF8}"/>
              </a:ext>
            </a:extLst>
          </p:cNvPr>
          <p:cNvSpPr/>
          <p:nvPr/>
        </p:nvSpPr>
        <p:spPr>
          <a:xfrm>
            <a:off x="2968237" y="4799624"/>
            <a:ext cx="1122381" cy="20220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生　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活</a:t>
            </a:r>
            <a:r>
              <a:rPr lang="ja-JP" altLang="en-US" sz="3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４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保兆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護円　　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FBFDF7-C555-03CA-3170-0BB4158D492B}"/>
              </a:ext>
            </a:extLst>
          </p:cNvPr>
          <p:cNvSpPr/>
          <p:nvPr/>
        </p:nvSpPr>
        <p:spPr>
          <a:xfrm>
            <a:off x="7019189" y="4680674"/>
            <a:ext cx="1122381" cy="21343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子 ３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育兆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て円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612E172-F151-E8CB-1292-8C19F8CB76B5}"/>
              </a:ext>
            </a:extLst>
          </p:cNvPr>
          <p:cNvSpPr/>
          <p:nvPr/>
        </p:nvSpPr>
        <p:spPr>
          <a:xfrm>
            <a:off x="173422" y="835293"/>
            <a:ext cx="8749862" cy="10552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「 病気・障害・失業 」 、 「 子育て・老後の生活費・介護費用 」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人生のリスクや必要な費用を社会全体で助け合い・支え合い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0905" y="561315"/>
            <a:ext cx="2329540" cy="620035"/>
          </a:xfr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kumimoji="1" lang="ja-JP" altLang="en-US" dirty="0"/>
              <a:t>地方交付税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0A8A9D8-2294-F23A-B084-3898EEF69FF8}"/>
              </a:ext>
            </a:extLst>
          </p:cNvPr>
          <p:cNvSpPr/>
          <p:nvPr/>
        </p:nvSpPr>
        <p:spPr>
          <a:xfrm>
            <a:off x="569607" y="5355997"/>
            <a:ext cx="1973284" cy="686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．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FBFDF7-C555-03CA-3170-0BB4158D492B}"/>
              </a:ext>
            </a:extLst>
          </p:cNvPr>
          <p:cNvSpPr/>
          <p:nvPr/>
        </p:nvSpPr>
        <p:spPr>
          <a:xfrm>
            <a:off x="3255197" y="5355997"/>
            <a:ext cx="2490497" cy="686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．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76AC929-CE4B-AC2B-1CD5-E3427FD10887}"/>
              </a:ext>
            </a:extLst>
          </p:cNvPr>
          <p:cNvSpPr txBox="1">
            <a:spLocks/>
          </p:cNvSpPr>
          <p:nvPr/>
        </p:nvSpPr>
        <p:spPr bwMode="auto">
          <a:xfrm>
            <a:off x="4660445" y="562735"/>
            <a:ext cx="1524000" cy="620035"/>
          </a:xfrm>
          <a:prstGeom prst="rect">
            <a:avLst/>
          </a:prstGeo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j-cs"/>
              </a:rPr>
              <a:t>18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j-cs"/>
              </a:rPr>
              <a:t>兆円</a:t>
            </a:r>
          </a:p>
        </p:txBody>
      </p:sp>
      <p:pic>
        <p:nvPicPr>
          <p:cNvPr id="4" name="図 3" descr="パトカーと警察官】の画像素材(40529878) | イラスト素材なら ...">
            <a:extLst>
              <a:ext uri="{FF2B5EF4-FFF2-40B4-BE49-F238E27FC236}">
                <a16:creationId xmlns:a16="http://schemas.microsoft.com/office/drawing/2014/main" id="{0A988C52-DCA7-1042-10F3-A5EF875F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8" y="2374979"/>
            <a:ext cx="2717103" cy="273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無料イラスト] ゴミを回収するゴミ収集作業員 - パブリック ...">
            <a:extLst>
              <a:ext uri="{FF2B5EF4-FFF2-40B4-BE49-F238E27FC236}">
                <a16:creationId xmlns:a16="http://schemas.microsoft.com/office/drawing/2014/main" id="{C904FF1B-1C15-BF82-C10B-D87AB0F17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64" y="2379784"/>
            <a:ext cx="2894164" cy="273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地震火災で放水する消防士の無料イラスト／防災 災害49265 ...">
            <a:extLst>
              <a:ext uri="{FF2B5EF4-FFF2-40B4-BE49-F238E27FC236}">
                <a16:creationId xmlns:a16="http://schemas.microsoft.com/office/drawing/2014/main" id="{0958B24A-931B-3D32-5257-4D9FEF87B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45" y="2379785"/>
            <a:ext cx="2761857" cy="273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9E415A4-1E53-3D0D-451E-8E6B7CA6BECF}"/>
              </a:ext>
            </a:extLst>
          </p:cNvPr>
          <p:cNvSpPr/>
          <p:nvPr/>
        </p:nvSpPr>
        <p:spPr>
          <a:xfrm>
            <a:off x="6213793" y="5269221"/>
            <a:ext cx="2490497" cy="778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2.1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1C81267-8688-A2E6-46A8-40D9E0FE1C4C}"/>
              </a:ext>
            </a:extLst>
          </p:cNvPr>
          <p:cNvSpPr/>
          <p:nvPr/>
        </p:nvSpPr>
        <p:spPr>
          <a:xfrm>
            <a:off x="425972" y="1596310"/>
            <a:ext cx="1973284" cy="620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警察署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580C8EC-9D32-A371-F560-2B47A3B4BAF2}"/>
              </a:ext>
            </a:extLst>
          </p:cNvPr>
          <p:cNvSpPr/>
          <p:nvPr/>
        </p:nvSpPr>
        <p:spPr>
          <a:xfrm>
            <a:off x="3229308" y="1515724"/>
            <a:ext cx="2490497" cy="620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ゴミ処理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154AA32-6471-113F-1695-510D6CCBB0F5}"/>
              </a:ext>
            </a:extLst>
          </p:cNvPr>
          <p:cNvSpPr/>
          <p:nvPr/>
        </p:nvSpPr>
        <p:spPr>
          <a:xfrm>
            <a:off x="6337103" y="1504685"/>
            <a:ext cx="2243879" cy="620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消防署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0847" y="193227"/>
            <a:ext cx="4996108" cy="612702"/>
          </a:xfr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kumimoji="1" lang="ja-JP" altLang="en-US" dirty="0"/>
              <a:t>その他の主な支出（歳出）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146455C-038F-D6C7-86A7-B67EDA7FE0A0}"/>
              </a:ext>
            </a:extLst>
          </p:cNvPr>
          <p:cNvSpPr/>
          <p:nvPr/>
        </p:nvSpPr>
        <p:spPr>
          <a:xfrm>
            <a:off x="3274543" y="3057507"/>
            <a:ext cx="2776124" cy="554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公共事業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FBFDF7-C555-03CA-3170-0BB4158D492B}"/>
              </a:ext>
            </a:extLst>
          </p:cNvPr>
          <p:cNvSpPr/>
          <p:nvPr/>
        </p:nvSpPr>
        <p:spPr>
          <a:xfrm>
            <a:off x="6240875" y="3085087"/>
            <a:ext cx="2737565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教育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53C073-43B0-1703-0861-9C6E91A8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65" y="973798"/>
            <a:ext cx="2776124" cy="1982580"/>
          </a:xfrm>
          <a:prstGeom prst="rect">
            <a:avLst/>
          </a:prstGeom>
        </p:spPr>
      </p:pic>
      <p:pic>
        <p:nvPicPr>
          <p:cNvPr id="17" name="図 16" descr="教育現場でも使えるイラストのフリー素材集「いらすとや ...">
            <a:extLst>
              <a:ext uri="{FF2B5EF4-FFF2-40B4-BE49-F238E27FC236}">
                <a16:creationId xmlns:a16="http://schemas.microsoft.com/office/drawing/2014/main" id="{F28A4B34-3E93-9A7B-CAEF-A8B8C110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77" y="973798"/>
            <a:ext cx="2768552" cy="198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防衛イラスト／無料イラスト/フリー素材なら「イラストAC」">
            <a:extLst>
              <a:ext uri="{FF2B5EF4-FFF2-40B4-BE49-F238E27FC236}">
                <a16:creationId xmlns:a16="http://schemas.microsoft.com/office/drawing/2014/main" id="{A0CEF427-B889-F2EE-8164-894F68AA4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9" y="928330"/>
            <a:ext cx="2799188" cy="2028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145C1C8-260E-6459-0589-4325A6A87315}"/>
              </a:ext>
            </a:extLst>
          </p:cNvPr>
          <p:cNvSpPr/>
          <p:nvPr/>
        </p:nvSpPr>
        <p:spPr>
          <a:xfrm>
            <a:off x="285149" y="3050892"/>
            <a:ext cx="2799186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防衛費関係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74EA2B-68F8-AA41-60CC-0383521A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870" y="3825062"/>
            <a:ext cx="2789951" cy="2226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C60BE5E-63FC-CBAE-202F-649AE3159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109" y="3765057"/>
            <a:ext cx="2737565" cy="2226931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124539C-7A48-8E39-84DE-3A3C677716CC}"/>
              </a:ext>
            </a:extLst>
          </p:cNvPr>
          <p:cNvSpPr/>
          <p:nvPr/>
        </p:nvSpPr>
        <p:spPr>
          <a:xfrm>
            <a:off x="1849838" y="6155747"/>
            <a:ext cx="2810013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科学技術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1.4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BC75B52-35F8-D349-DF0C-E35E2CA56C02}"/>
              </a:ext>
            </a:extLst>
          </p:cNvPr>
          <p:cNvSpPr/>
          <p:nvPr/>
        </p:nvSpPr>
        <p:spPr>
          <a:xfrm>
            <a:off x="4842109" y="6155747"/>
            <a:ext cx="2677596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食料安定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1.3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</p:spTree>
    <p:extLst>
      <p:ext uri="{BB962C8B-B14F-4D97-AF65-F5344CB8AC3E}">
        <p14:creationId xmlns:p14="http://schemas.microsoft.com/office/powerpoint/2010/main" val="28471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ホームベース 13"/>
          <p:cNvSpPr/>
          <p:nvPr/>
        </p:nvSpPr>
        <p:spPr>
          <a:xfrm rot="16200000">
            <a:off x="3644666" y="3580317"/>
            <a:ext cx="1929281" cy="2144111"/>
          </a:xfrm>
          <a:prstGeom prst="homePlate">
            <a:avLst>
              <a:gd name="adj" fmla="val 6410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ホームベース 14"/>
          <p:cNvSpPr/>
          <p:nvPr/>
        </p:nvSpPr>
        <p:spPr>
          <a:xfrm rot="16200000">
            <a:off x="6299518" y="3580316"/>
            <a:ext cx="1929281" cy="2144111"/>
          </a:xfrm>
          <a:prstGeom prst="homePlate">
            <a:avLst>
              <a:gd name="adj" fmla="val 6410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 rot="16200000">
            <a:off x="952758" y="3580318"/>
            <a:ext cx="1929281" cy="2144111"/>
          </a:xfrm>
          <a:prstGeom prst="homePlate">
            <a:avLst>
              <a:gd name="adj" fmla="val 6410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高校生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652" y="1869005"/>
            <a:ext cx="16621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中学生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818" y="2080143"/>
            <a:ext cx="157003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小学生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643" y="2819917"/>
            <a:ext cx="16875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902412" y="1032388"/>
            <a:ext cx="2029975" cy="6372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594320" y="1032388"/>
            <a:ext cx="2029975" cy="6372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中学生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5973097" y="1032386"/>
            <a:ext cx="2772697" cy="63725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</a:t>
            </a:r>
            <a:r>
              <a:rPr lang="en-US" altLang="ja-JP" sz="28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全日制</a:t>
            </a:r>
            <a:r>
              <a:rPr lang="en-US" altLang="ja-JP" sz="28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800" b="1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6689" y="4990198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98</a:t>
            </a:r>
            <a:r>
              <a: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endParaRPr lang="en-US" altLang="ja-JP" sz="28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17808" y="4990198"/>
            <a:ext cx="218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114</a:t>
            </a:r>
            <a:r>
              <a: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72659" y="4990197"/>
            <a:ext cx="218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133</a:t>
            </a:r>
            <a:r>
              <a:rPr lang="ja-JP" altLang="en-US" sz="28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</a:p>
        </p:txBody>
      </p:sp>
      <p:pic>
        <p:nvPicPr>
          <p:cNvPr id="17" name="枠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4" y="-51373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画面に合わせる (4:3)</PresentationFormat>
  <Paragraphs>93</Paragraphs>
  <Slides>12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HGP教科書体</vt:lpstr>
      <vt:lpstr>Arial</vt:lpstr>
      <vt:lpstr>HG丸ｺﾞｼｯｸM-PRO</vt:lpstr>
      <vt:lpstr>Calibri Light</vt:lpstr>
      <vt:lpstr>ＭＳ 明朝</vt:lpstr>
      <vt:lpstr>ＭＳ Ｐ明朝</vt:lpstr>
      <vt:lpstr>Calibri</vt:lpstr>
      <vt:lpstr>1_Office テーマ</vt:lpstr>
      <vt:lpstr>6_Office テーマ</vt:lpstr>
      <vt:lpstr>7_Office テーマ</vt:lpstr>
      <vt:lpstr>PowerPoint プレゼンテーション</vt:lpstr>
      <vt:lpstr>担税力（税を負担できる能力）</vt:lpstr>
      <vt:lpstr>税の種類</vt:lpstr>
      <vt:lpstr>PowerPoint プレゼンテーション</vt:lpstr>
      <vt:lpstr>PowerPoint プレゼンテーション</vt:lpstr>
      <vt:lpstr>社会保障　38兆円</vt:lpstr>
      <vt:lpstr>地方交付税</vt:lpstr>
      <vt:lpstr>その他の主な支出（歳出）</vt:lpstr>
      <vt:lpstr>PowerPoint プレゼンテーション</vt:lpstr>
      <vt:lpstr>あなたはどっちの党を選びますか？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2014-07-17T06:09:38Z</dcterms:created>
  <dcterms:modified xsi:type="dcterms:W3CDTF">2024-11-08T06:03:38Z</dcterms:modified>
</cp:coreProperties>
</file>