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26"/>
  </p:notesMasterIdLst>
  <p:handoutMasterIdLst>
    <p:handoutMasterId r:id="rId27"/>
  </p:handoutMasterIdLst>
  <p:sldIdLst>
    <p:sldId id="343" r:id="rId2"/>
    <p:sldId id="519" r:id="rId3"/>
    <p:sldId id="525" r:id="rId4"/>
    <p:sldId id="526" r:id="rId5"/>
    <p:sldId id="527" r:id="rId6"/>
    <p:sldId id="528" r:id="rId7"/>
    <p:sldId id="529" r:id="rId8"/>
    <p:sldId id="530" r:id="rId9"/>
    <p:sldId id="531" r:id="rId10"/>
    <p:sldId id="448" r:id="rId11"/>
    <p:sldId id="353" r:id="rId12"/>
    <p:sldId id="471" r:id="rId13"/>
    <p:sldId id="436" r:id="rId14"/>
    <p:sldId id="444" r:id="rId15"/>
    <p:sldId id="516" r:id="rId16"/>
    <p:sldId id="349" r:id="rId17"/>
    <p:sldId id="341" r:id="rId18"/>
    <p:sldId id="515" r:id="rId19"/>
    <p:sldId id="469" r:id="rId20"/>
    <p:sldId id="532" r:id="rId21"/>
    <p:sldId id="524" r:id="rId22"/>
    <p:sldId id="521" r:id="rId23"/>
    <p:sldId id="533" r:id="rId24"/>
    <p:sldId id="350" r:id="rId25"/>
  </p:sldIdLst>
  <p:sldSz cx="9144000" cy="6858000" type="screen4x3"/>
  <p:notesSz cx="6797675" cy="99266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00"/>
    <a:srgbClr val="FFFFCC"/>
    <a:srgbClr val="E6E6E6"/>
    <a:srgbClr val="FFCCFF"/>
    <a:srgbClr val="FF99CC"/>
    <a:srgbClr val="FFCCCC"/>
    <a:srgbClr val="FF99FF"/>
    <a:srgbClr val="FFFF99"/>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191" autoAdjust="0"/>
    <p:restoredTop sz="58448" autoAdjust="0"/>
  </p:normalViewPr>
  <p:slideViewPr>
    <p:cSldViewPr>
      <p:cViewPr varScale="1">
        <p:scale>
          <a:sx n="46" d="100"/>
          <a:sy n="46" d="100"/>
        </p:scale>
        <p:origin x="1848"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245"/>
    </p:cViewPr>
  </p:sorterViewPr>
  <p:notesViewPr>
    <p:cSldViewPr>
      <p:cViewPr varScale="1">
        <p:scale>
          <a:sx n="47" d="100"/>
          <a:sy n="47" d="100"/>
        </p:scale>
        <p:origin x="1936" y="52"/>
      </p:cViewPr>
      <p:guideLst>
        <p:guide orient="horz" pos="3127"/>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D6400F16-83BB-4DCD-8E09-F44C2D1D80B1}"/>
              </a:ext>
            </a:extLst>
          </p:cNvPr>
          <p:cNvSpPr>
            <a:spLocks noGrp="1"/>
          </p:cNvSpPr>
          <p:nvPr>
            <p:ph type="hdr" sz="quarter"/>
          </p:nvPr>
        </p:nvSpPr>
        <p:spPr>
          <a:xfrm>
            <a:off x="0" y="0"/>
            <a:ext cx="2946400" cy="496888"/>
          </a:xfrm>
          <a:prstGeom prst="rect">
            <a:avLst/>
          </a:prstGeom>
        </p:spPr>
        <p:txBody>
          <a:bodyPr vert="horz" lIns="92013" tIns="46005" rIns="92013" bIns="4600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219BA6B4-27D6-46BB-86B8-F6C92CFF8287}"/>
              </a:ext>
            </a:extLst>
          </p:cNvPr>
          <p:cNvSpPr>
            <a:spLocks noGrp="1"/>
          </p:cNvSpPr>
          <p:nvPr>
            <p:ph type="dt" sz="quarter" idx="1"/>
          </p:nvPr>
        </p:nvSpPr>
        <p:spPr>
          <a:xfrm>
            <a:off x="3849688" y="0"/>
            <a:ext cx="2946400" cy="496888"/>
          </a:xfrm>
          <a:prstGeom prst="rect">
            <a:avLst/>
          </a:prstGeom>
        </p:spPr>
        <p:txBody>
          <a:bodyPr vert="horz" lIns="92013" tIns="46005" rIns="92013" bIns="46005" rtlCol="0"/>
          <a:lstStyle>
            <a:lvl1pPr algn="r" eaLnBrk="1" fontAlgn="auto" hangingPunct="1">
              <a:spcBef>
                <a:spcPts val="0"/>
              </a:spcBef>
              <a:spcAft>
                <a:spcPts val="0"/>
              </a:spcAft>
              <a:defRPr sz="1200">
                <a:latin typeface="+mn-lt"/>
                <a:ea typeface="+mn-ea"/>
              </a:defRPr>
            </a:lvl1pPr>
          </a:lstStyle>
          <a:p>
            <a:pPr>
              <a:defRPr/>
            </a:pPr>
            <a:fld id="{6D4D4D03-43E7-4E92-A54F-F78CAD95A7D5}" type="datetime1">
              <a:rPr lang="ja-JP" altLang="en-US" smtClean="0"/>
              <a:t>2024/6/12</a:t>
            </a:fld>
            <a:endParaRPr lang="ja-JP" altLang="en-US"/>
          </a:p>
        </p:txBody>
      </p:sp>
      <p:sp>
        <p:nvSpPr>
          <p:cNvPr id="4" name="フッター プレースホルダ 3">
            <a:extLst>
              <a:ext uri="{FF2B5EF4-FFF2-40B4-BE49-F238E27FC236}">
                <a16:creationId xmlns:a16="http://schemas.microsoft.com/office/drawing/2014/main" id="{6F5387F8-5723-4539-B061-699595FA8B32}"/>
              </a:ext>
            </a:extLst>
          </p:cNvPr>
          <p:cNvSpPr>
            <a:spLocks noGrp="1"/>
          </p:cNvSpPr>
          <p:nvPr>
            <p:ph type="ftr" sz="quarter" idx="2"/>
          </p:nvPr>
        </p:nvSpPr>
        <p:spPr>
          <a:xfrm>
            <a:off x="0" y="9428163"/>
            <a:ext cx="2946400" cy="496887"/>
          </a:xfrm>
          <a:prstGeom prst="rect">
            <a:avLst/>
          </a:prstGeom>
        </p:spPr>
        <p:txBody>
          <a:bodyPr vert="horz" lIns="92013" tIns="46005" rIns="92013" bIns="4600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5" name="スライド番号プレースホルダ 4">
            <a:extLst>
              <a:ext uri="{FF2B5EF4-FFF2-40B4-BE49-F238E27FC236}">
                <a16:creationId xmlns:a16="http://schemas.microsoft.com/office/drawing/2014/main" id="{A4BAF61A-69A3-4D75-B451-91B8A9A08D9F}"/>
              </a:ext>
            </a:extLst>
          </p:cNvPr>
          <p:cNvSpPr>
            <a:spLocks noGrp="1"/>
          </p:cNvSpPr>
          <p:nvPr>
            <p:ph type="sldNum" sz="quarter" idx="3"/>
          </p:nvPr>
        </p:nvSpPr>
        <p:spPr>
          <a:xfrm>
            <a:off x="3849688" y="9428163"/>
            <a:ext cx="2946400" cy="496887"/>
          </a:xfrm>
          <a:prstGeom prst="rect">
            <a:avLst/>
          </a:prstGeom>
        </p:spPr>
        <p:txBody>
          <a:bodyPr vert="horz" wrap="square" lIns="92013" tIns="46005" rIns="92013" bIns="4600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A62D4BD-FEC5-4FEF-86CD-B5BDAC0BE272}" type="slidenum">
              <a:rPr lang="ja-JP" altLang="en-US"/>
              <a:pPr>
                <a:defRPr/>
              </a:pPr>
              <a:t>‹#›</a:t>
            </a:fld>
            <a:endParaRPr lang="ja-JP"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a:extLst>
              <a:ext uri="{FF2B5EF4-FFF2-40B4-BE49-F238E27FC236}">
                <a16:creationId xmlns:a16="http://schemas.microsoft.com/office/drawing/2014/main" id="{00170C07-B03B-4C90-965D-A7DF5FAB7036}"/>
              </a:ext>
            </a:extLst>
          </p:cNvPr>
          <p:cNvSpPr>
            <a:spLocks noGrp="1"/>
          </p:cNvSpPr>
          <p:nvPr>
            <p:ph type="hdr" sz="quarter"/>
          </p:nvPr>
        </p:nvSpPr>
        <p:spPr>
          <a:xfrm>
            <a:off x="0" y="0"/>
            <a:ext cx="2946400" cy="496888"/>
          </a:xfrm>
          <a:prstGeom prst="rect">
            <a:avLst/>
          </a:prstGeom>
        </p:spPr>
        <p:txBody>
          <a:bodyPr vert="horz" lIns="92013" tIns="46005" rIns="92013" bIns="46005" rtlCol="0"/>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3" name="日付プレースホルダ 2">
            <a:extLst>
              <a:ext uri="{FF2B5EF4-FFF2-40B4-BE49-F238E27FC236}">
                <a16:creationId xmlns:a16="http://schemas.microsoft.com/office/drawing/2014/main" id="{BFB81B96-65B7-4A24-8DB1-CFB9F2EC12DB}"/>
              </a:ext>
            </a:extLst>
          </p:cNvPr>
          <p:cNvSpPr>
            <a:spLocks noGrp="1"/>
          </p:cNvSpPr>
          <p:nvPr>
            <p:ph type="dt" idx="1"/>
          </p:nvPr>
        </p:nvSpPr>
        <p:spPr>
          <a:xfrm>
            <a:off x="3849688" y="0"/>
            <a:ext cx="2946400" cy="496888"/>
          </a:xfrm>
          <a:prstGeom prst="rect">
            <a:avLst/>
          </a:prstGeom>
        </p:spPr>
        <p:txBody>
          <a:bodyPr vert="horz" lIns="92013" tIns="46005" rIns="92013" bIns="46005" rtlCol="0"/>
          <a:lstStyle>
            <a:lvl1pPr algn="r" eaLnBrk="1" fontAlgn="auto" hangingPunct="1">
              <a:spcBef>
                <a:spcPts val="0"/>
              </a:spcBef>
              <a:spcAft>
                <a:spcPts val="0"/>
              </a:spcAft>
              <a:defRPr sz="1200">
                <a:latin typeface="+mn-lt"/>
                <a:ea typeface="+mn-ea"/>
              </a:defRPr>
            </a:lvl1pPr>
          </a:lstStyle>
          <a:p>
            <a:pPr>
              <a:defRPr/>
            </a:pPr>
            <a:fld id="{9D7E27AE-367B-426D-87CF-618CE5DA2361}" type="datetime1">
              <a:rPr lang="ja-JP" altLang="en-US" smtClean="0"/>
              <a:t>2024/6/12</a:t>
            </a:fld>
            <a:endParaRPr lang="ja-JP" altLang="en-US"/>
          </a:p>
        </p:txBody>
      </p:sp>
      <p:sp>
        <p:nvSpPr>
          <p:cNvPr id="4" name="スライド イメージ プレースホルダ 3">
            <a:extLst>
              <a:ext uri="{FF2B5EF4-FFF2-40B4-BE49-F238E27FC236}">
                <a16:creationId xmlns:a16="http://schemas.microsoft.com/office/drawing/2014/main" id="{91C4028E-F005-4E40-A0F5-651C566BBA1C}"/>
              </a:ext>
            </a:extLst>
          </p:cNvPr>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2013" tIns="46005" rIns="92013" bIns="46005" rtlCol="0" anchor="ctr"/>
          <a:lstStyle/>
          <a:p>
            <a:pPr lvl="0"/>
            <a:endParaRPr lang="ja-JP" altLang="en-US" noProof="0"/>
          </a:p>
        </p:txBody>
      </p:sp>
      <p:sp>
        <p:nvSpPr>
          <p:cNvPr id="5" name="ノート プレースホルダ 4">
            <a:extLst>
              <a:ext uri="{FF2B5EF4-FFF2-40B4-BE49-F238E27FC236}">
                <a16:creationId xmlns:a16="http://schemas.microsoft.com/office/drawing/2014/main" id="{6CDF394F-823A-446A-BE0E-3419602B027D}"/>
              </a:ext>
            </a:extLst>
          </p:cNvPr>
          <p:cNvSpPr>
            <a:spLocks noGrp="1"/>
          </p:cNvSpPr>
          <p:nvPr>
            <p:ph type="body" sz="quarter" idx="3"/>
          </p:nvPr>
        </p:nvSpPr>
        <p:spPr>
          <a:xfrm>
            <a:off x="677863" y="4714875"/>
            <a:ext cx="5441950" cy="4468813"/>
          </a:xfrm>
          <a:prstGeom prst="rect">
            <a:avLst/>
          </a:prstGeom>
        </p:spPr>
        <p:txBody>
          <a:bodyPr vert="horz" lIns="92013" tIns="46005" rIns="92013" bIns="46005" rtlCol="0">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a:extLst>
              <a:ext uri="{FF2B5EF4-FFF2-40B4-BE49-F238E27FC236}">
                <a16:creationId xmlns:a16="http://schemas.microsoft.com/office/drawing/2014/main" id="{1F8BF0FA-FC52-4E23-8E2C-875E965DCF53}"/>
              </a:ext>
            </a:extLst>
          </p:cNvPr>
          <p:cNvSpPr>
            <a:spLocks noGrp="1"/>
          </p:cNvSpPr>
          <p:nvPr>
            <p:ph type="ftr" sz="quarter" idx="4"/>
          </p:nvPr>
        </p:nvSpPr>
        <p:spPr>
          <a:xfrm>
            <a:off x="0" y="9428163"/>
            <a:ext cx="2946400" cy="496887"/>
          </a:xfrm>
          <a:prstGeom prst="rect">
            <a:avLst/>
          </a:prstGeom>
        </p:spPr>
        <p:txBody>
          <a:bodyPr vert="horz" lIns="92013" tIns="46005" rIns="92013" bIns="46005" rtlCol="0" anchor="b"/>
          <a:lstStyle>
            <a:lvl1pPr algn="l" eaLnBrk="1" fontAlgn="auto" hangingPunct="1">
              <a:spcBef>
                <a:spcPts val="0"/>
              </a:spcBef>
              <a:spcAft>
                <a:spcPts val="0"/>
              </a:spcAft>
              <a:defRPr sz="1200">
                <a:latin typeface="+mn-lt"/>
                <a:ea typeface="+mn-ea"/>
              </a:defRPr>
            </a:lvl1pPr>
          </a:lstStyle>
          <a:p>
            <a:pPr>
              <a:defRPr/>
            </a:pPr>
            <a:endParaRPr lang="ja-JP" altLang="en-US"/>
          </a:p>
        </p:txBody>
      </p:sp>
      <p:sp>
        <p:nvSpPr>
          <p:cNvPr id="7" name="スライド番号プレースホルダ 6">
            <a:extLst>
              <a:ext uri="{FF2B5EF4-FFF2-40B4-BE49-F238E27FC236}">
                <a16:creationId xmlns:a16="http://schemas.microsoft.com/office/drawing/2014/main" id="{0A854B44-1720-43A3-A94C-C65414553FF3}"/>
              </a:ext>
            </a:extLst>
          </p:cNvPr>
          <p:cNvSpPr>
            <a:spLocks noGrp="1"/>
          </p:cNvSpPr>
          <p:nvPr>
            <p:ph type="sldNum" sz="quarter" idx="5"/>
          </p:nvPr>
        </p:nvSpPr>
        <p:spPr>
          <a:xfrm>
            <a:off x="3849688" y="9428163"/>
            <a:ext cx="2946400" cy="496887"/>
          </a:xfrm>
          <a:prstGeom prst="rect">
            <a:avLst/>
          </a:prstGeom>
        </p:spPr>
        <p:txBody>
          <a:bodyPr vert="horz" wrap="square" lIns="92013" tIns="46005" rIns="92013" bIns="46005"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36A7CD8C-77A9-4931-B2AA-01BE09145233}"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スライド イメージ プレースホルダ 1">
            <a:extLst>
              <a:ext uri="{FF2B5EF4-FFF2-40B4-BE49-F238E27FC236}">
                <a16:creationId xmlns:a16="http://schemas.microsoft.com/office/drawing/2014/main" id="{6430A98C-A861-498E-B572-27D19E59F5E8}"/>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ノート プレースホルダ 2">
            <a:extLst>
              <a:ext uri="{FF2B5EF4-FFF2-40B4-BE49-F238E27FC236}">
                <a16:creationId xmlns:a16="http://schemas.microsoft.com/office/drawing/2014/main" id="{54112228-0C6B-4D8E-9A4C-0232A5C145CF}"/>
              </a:ext>
            </a:extLst>
          </p:cNvPr>
          <p:cNvSpPr>
            <a:spLocks noGrp="1"/>
          </p:cNvSpPr>
          <p:nvPr>
            <p:ph type="body" idx="1"/>
          </p:nvPr>
        </p:nvSpPr>
        <p:spPr bwMode="auto">
          <a:xfrm>
            <a:off x="711200" y="5035550"/>
            <a:ext cx="5495925" cy="3960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（やり方）</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〇　セリフだけをそのまま話していくと、</a:t>
            </a:r>
            <a:r>
              <a:rPr lang="en-US" altLang="ja-JP" sz="1100" dirty="0">
                <a:latin typeface="HG丸ｺﾞｼｯｸM-PRO" panose="020F0400000000000000" pitchFamily="34" charset="-128"/>
                <a:ea typeface="HG丸ｺﾞｼｯｸM-PRO" panose="020F0400000000000000" pitchFamily="34" charset="-128"/>
              </a:rPr>
              <a:t>30</a:t>
            </a:r>
            <a:r>
              <a:rPr lang="ja-JP" altLang="en-US" sz="1100" dirty="0">
                <a:latin typeface="HG丸ｺﾞｼｯｸM-PRO" panose="020F0400000000000000" pitchFamily="34" charset="-128"/>
                <a:ea typeface="HG丸ｺﾞｼｯｸM-PRO" panose="020F0400000000000000" pitchFamily="34" charset="-128"/>
              </a:rPr>
              <a:t>分程度で終了してしまいます。</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〇　そのため、できる限り、生徒とやり取りをしてください。　時間が足りなくなる、と感じるぐらいがちょうど良いです。生徒に手を上げさせたり、思ったことを発言させてください。</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また、ワークシートに記入させるなど、フルに活用してください。</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〇　「</a:t>
            </a:r>
            <a:r>
              <a:rPr lang="en-US" altLang="ja-JP" sz="1100" dirty="0">
                <a:latin typeface="HG丸ｺﾞｼｯｸM-PRO" panose="020F0400000000000000" pitchFamily="34" charset="-128"/>
                <a:ea typeface="HG丸ｺﾞｼｯｸM-PRO" panose="020F0400000000000000" pitchFamily="34" charset="-128"/>
              </a:rPr>
              <a:t>Thinking Time</a:t>
            </a:r>
            <a:r>
              <a:rPr lang="ja-JP" altLang="en-US" sz="1100" dirty="0">
                <a:latin typeface="HG丸ｺﾞｼｯｸM-PRO" panose="020F0400000000000000" pitchFamily="34" charset="-128"/>
                <a:ea typeface="HG丸ｺﾞｼｯｸM-PRO" panose="020F0400000000000000" pitchFamily="34" charset="-128"/>
              </a:rPr>
              <a:t>」を説明する前で、</a:t>
            </a:r>
            <a:r>
              <a:rPr lang="en-US" altLang="ja-JP" sz="1100" dirty="0">
                <a:latin typeface="HG丸ｺﾞｼｯｸM-PRO" panose="020F0400000000000000" pitchFamily="34" charset="-128"/>
                <a:ea typeface="HG丸ｺﾞｼｯｸM-PRO" panose="020F0400000000000000" pitchFamily="34" charset="-128"/>
              </a:rPr>
              <a:t>10</a:t>
            </a:r>
            <a:r>
              <a:rPr lang="ja-JP" altLang="en-US" sz="1100" dirty="0">
                <a:latin typeface="HG丸ｺﾞｼｯｸM-PRO" panose="020F0400000000000000" pitchFamily="34" charset="-128"/>
                <a:ea typeface="HG丸ｺﾞｼｯｸM-PRO" panose="020F0400000000000000" pitchFamily="34" charset="-128"/>
              </a:rPr>
              <a:t>分程度時間が残っていれば、</a:t>
            </a:r>
            <a:r>
              <a:rPr lang="en-US" altLang="ja-JP" sz="1100" dirty="0">
                <a:latin typeface="HG丸ｺﾞｼｯｸM-PRO" panose="020F0400000000000000" pitchFamily="34" charset="-128"/>
                <a:ea typeface="HG丸ｺﾞｼｯｸM-PRO" panose="020F0400000000000000" pitchFamily="34" charset="-128"/>
              </a:rPr>
              <a:t>Ok</a:t>
            </a:r>
            <a:r>
              <a:rPr lang="ja-JP" altLang="en-US" sz="1100" dirty="0">
                <a:latin typeface="HG丸ｺﾞｼｯｸM-PRO" panose="020F0400000000000000" pitchFamily="34" charset="-128"/>
                <a:ea typeface="HG丸ｺﾞｼｯｸM-PRO" panose="020F0400000000000000" pitchFamily="34" charset="-128"/>
              </a:rPr>
              <a:t>ぐらいです。</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en-US" altLang="ja-JP" sz="1100" dirty="0">
                <a:latin typeface="HG丸ｺﾞｼｯｸM-PRO" panose="020F0400000000000000" pitchFamily="34" charset="-128"/>
                <a:ea typeface="HG丸ｺﾞｼｯｸM-PRO" panose="020F0400000000000000" pitchFamily="34" charset="-128"/>
              </a:rPr>
              <a:t>【</a:t>
            </a:r>
            <a:r>
              <a:rPr lang="ja-JP" altLang="en-US" sz="1100" dirty="0">
                <a:latin typeface="HG丸ｺﾞｼｯｸM-PRO" panose="020F0400000000000000" pitchFamily="34" charset="-128"/>
                <a:ea typeface="HG丸ｺﾞｼｯｸM-PRO" panose="020F0400000000000000" pitchFamily="34" charset="-128"/>
              </a:rPr>
              <a:t>セリフ</a:t>
            </a:r>
            <a:r>
              <a:rPr lang="en-US" altLang="ja-JP" sz="1100" dirty="0">
                <a:latin typeface="HG丸ｺﾞｼｯｸM-PRO" panose="020F0400000000000000" pitchFamily="34" charset="-128"/>
                <a:ea typeface="HG丸ｺﾞｼｯｸM-PRO" panose="020F0400000000000000" pitchFamily="34" charset="-128"/>
              </a:rPr>
              <a:t>】</a:t>
            </a: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皆さん、こんにちは。</a:t>
            </a: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私は、中国税理士会の●●●●といいます。</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「税理士」という職業、皆さんあまり知らないかもしれませんが、</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皆さんは、勉強が分からなかったら先生に相談しますよね。</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病気になったら、お医者さんに診てもらいに行きますよね。</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それと同じで、税金について分からないとき、あるいはこれで良いか見てもらいときに、相談の乗れるのが税理士なんです。</a:t>
            </a: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eaLnBrk="1" hangingPunct="1">
              <a:spcBef>
                <a:spcPts val="600"/>
              </a:spcBef>
            </a:pPr>
            <a:r>
              <a:rPr lang="ja-JP" altLang="en-US" sz="1100" dirty="0">
                <a:latin typeface="HG丸ｺﾞｼｯｸM-PRO" panose="020F0400000000000000" pitchFamily="34" charset="-128"/>
                <a:ea typeface="HG丸ｺﾞｼｯｸM-PRO" panose="020F0400000000000000" pitchFamily="34" charset="-128"/>
              </a:rPr>
              <a:t>　今日は、その「税金」について、皆さんと一緒に勉強していきましょう。</a:t>
            </a:r>
            <a:endParaRPr lang="en-US" altLang="ja-JP" sz="1100" dirty="0">
              <a:latin typeface="HG丸ｺﾞｼｯｸM-PRO" panose="020F0400000000000000" pitchFamily="34" charset="-128"/>
              <a:ea typeface="HG丸ｺﾞｼｯｸM-PRO" panose="020F0400000000000000" pitchFamily="34" charset="-128"/>
            </a:endParaRPr>
          </a:p>
        </p:txBody>
      </p:sp>
      <p:sp>
        <p:nvSpPr>
          <p:cNvPr id="8196" name="スライド番号プレースホルダ 3">
            <a:extLst>
              <a:ext uri="{FF2B5EF4-FFF2-40B4-BE49-F238E27FC236}">
                <a16:creationId xmlns:a16="http://schemas.microsoft.com/office/drawing/2014/main" id="{AFB1C003-C346-44D8-BE2E-620A257F23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B5570274-8606-4C8C-9C49-CA63F4D0F33B}" type="slidenum">
              <a:rPr lang="en-US" altLang="ja-JP">
                <a:latin typeface="Times New Roman" panose="02020603050405020304" pitchFamily="18" charset="0"/>
              </a:rPr>
              <a:pPr>
                <a:spcBef>
                  <a:spcPct val="0"/>
                </a:spcBef>
              </a:pPr>
              <a:t>1</a:t>
            </a:fld>
            <a:endParaRPr lang="en-US" altLang="ja-JP">
              <a:latin typeface="Times New Roman" panose="02020603050405020304" pitchFamily="18" charset="0"/>
            </a:endParaRPr>
          </a:p>
        </p:txBody>
      </p:sp>
      <p:sp>
        <p:nvSpPr>
          <p:cNvPr id="5" name="角丸四角形 4">
            <a:extLst>
              <a:ext uri="{FF2B5EF4-FFF2-40B4-BE49-F238E27FC236}">
                <a16:creationId xmlns:a16="http://schemas.microsoft.com/office/drawing/2014/main" id="{427172F2-0736-4CDC-8560-28BA76E60797}"/>
              </a:ext>
            </a:extLst>
          </p:cNvPr>
          <p:cNvSpPr/>
          <p:nvPr/>
        </p:nvSpPr>
        <p:spPr>
          <a:xfrm>
            <a:off x="1166813" y="3948113"/>
            <a:ext cx="4535487" cy="725487"/>
          </a:xfrm>
          <a:prstGeom prst="roundRect">
            <a:avLst/>
          </a:prstGeom>
          <a:solidFill>
            <a:srgbClr val="FFFF99"/>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332" tIns="45666" rIns="91332" bIns="45666" anchor="ctr"/>
          <a:lstStyle/>
          <a:p>
            <a:pPr eaLnBrk="1" hangingPunct="1">
              <a:defRPr/>
            </a:pPr>
            <a:r>
              <a:rPr lang="ja-JP" altLang="en-US" sz="1100" dirty="0">
                <a:solidFill>
                  <a:schemeClr val="tx1"/>
                </a:solidFill>
                <a:latin typeface="HG丸ｺﾞｼｯｸM-PRO" pitchFamily="50" charset="-128"/>
                <a:ea typeface="HG丸ｺﾞｼｯｸM-PRO" pitchFamily="50" charset="-128"/>
              </a:rPr>
              <a:t>　</a:t>
            </a:r>
            <a:r>
              <a:rPr lang="ja-JP" altLang="en-US" sz="1200" dirty="0">
                <a:solidFill>
                  <a:schemeClr val="tx1"/>
                </a:solidFill>
                <a:latin typeface="HG丸ｺﾞｼｯｸM-PRO" pitchFamily="50" charset="-128"/>
                <a:ea typeface="HG丸ｺﾞｼｯｸM-PRO" pitchFamily="50" charset="-128"/>
              </a:rPr>
              <a:t>タイトルは、学校名、講師名等を適宜変更してください。</a:t>
            </a:r>
          </a:p>
        </p:txBody>
      </p:sp>
      <p:sp>
        <p:nvSpPr>
          <p:cNvPr id="2" name="日付プレースホルダー 1">
            <a:extLst>
              <a:ext uri="{FF2B5EF4-FFF2-40B4-BE49-F238E27FC236}">
                <a16:creationId xmlns:a16="http://schemas.microsoft.com/office/drawing/2014/main" id="{577AF241-2964-80E4-0957-D24A6AECEB3C}"/>
              </a:ext>
            </a:extLst>
          </p:cNvPr>
          <p:cNvSpPr>
            <a:spLocks noGrp="1"/>
          </p:cNvSpPr>
          <p:nvPr>
            <p:ph type="dt" idx="1"/>
          </p:nvPr>
        </p:nvSpPr>
        <p:spPr/>
        <p:txBody>
          <a:bodyPr/>
          <a:lstStyle/>
          <a:p>
            <a:pPr>
              <a:defRPr/>
            </a:pPr>
            <a:fld id="{6E8A7B8D-6023-454F-B8B1-0D79AADF4C6C}" type="datetime1">
              <a:rPr lang="ja-JP" altLang="en-US" smtClean="0"/>
              <a:t>2024/6/12</a:t>
            </a:fld>
            <a:endParaRPr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7500" lnSpcReduction="20000"/>
          </a:bodyPr>
          <a:lstStyle/>
          <a:p>
            <a:r>
              <a:rPr kumimoji="1" lang="en-US" altLang="ja-JP" dirty="0"/>
              <a:t>【</a:t>
            </a:r>
            <a:r>
              <a:rPr kumimoji="1" lang="ja-JP" altLang="en-US" dirty="0"/>
              <a:t>セリフ</a:t>
            </a:r>
            <a:r>
              <a:rPr kumimoji="1" lang="en-US" altLang="ja-JP" dirty="0"/>
              <a:t>】</a:t>
            </a:r>
            <a:r>
              <a:rPr kumimoji="1" lang="ja-JP" altLang="en-US" dirty="0"/>
              <a:t>　</a:t>
            </a:r>
            <a:r>
              <a:rPr kumimoji="1" lang="en-US" altLang="ja-JP" dirty="0"/>
              <a:t>※</a:t>
            </a:r>
            <a:r>
              <a:rPr kumimoji="1" lang="ja-JP" altLang="en-US" dirty="0"/>
              <a:t>　重要なポイント</a:t>
            </a:r>
            <a:endParaRPr kumimoji="1" lang="en-US" altLang="ja-JP" dirty="0"/>
          </a:p>
          <a:p>
            <a:r>
              <a:rPr kumimoji="1" lang="ja-JP" altLang="en-US" dirty="0"/>
              <a:t>そうは言っても、今出来ていなので、できれば税金でやって欲しいことって結構ありますよね。</a:t>
            </a:r>
            <a:endParaRPr kumimoji="1" lang="en-US" altLang="ja-JP" dirty="0"/>
          </a:p>
          <a:p>
            <a:r>
              <a:rPr kumimoji="1" lang="ja-JP" altLang="en-US" dirty="0"/>
              <a:t>例えばということで、ここに４つほど挙げてみました。　</a:t>
            </a:r>
            <a:endParaRPr kumimoji="1" lang="en-US" altLang="ja-JP" dirty="0"/>
          </a:p>
          <a:p>
            <a:r>
              <a:rPr kumimoji="1" lang="ja-JP" altLang="en-US" dirty="0"/>
              <a:t>皆さんが毎日生活する中で自分の周りを見て、或いは見たり聞いたりしたことで、これを一番して欲しいこと。　いやいやこれじゃないでしょう、という人は、□□の為に〇〇にやってほしいことを書いてください。</a:t>
            </a:r>
            <a:endParaRPr kumimoji="1" lang="en-US" altLang="ja-JP" dirty="0"/>
          </a:p>
          <a:p>
            <a:endParaRPr kumimoji="1" lang="en-US" altLang="ja-JP" dirty="0"/>
          </a:p>
          <a:p>
            <a:r>
              <a:rPr kumimoji="1" lang="ja-JP" altLang="en-US" u="sng" dirty="0"/>
              <a:t>若者のために、高校や大学の入学金や授業料の無償化をやってほしい</a:t>
            </a:r>
            <a:r>
              <a:rPr kumimoji="1" lang="ja-JP" altLang="en-US" dirty="0"/>
              <a:t>。今大人で大学に行っていたときにお金が足りなくて奨学金を借りた人たちの中で、就職してからもその返済に困っている人たちが多くいるという話を耳にします。それならいっそのこと、無償化にして困る人がいないようにすることが大切だと思います。</a:t>
            </a:r>
            <a:endParaRPr kumimoji="1" lang="en-US" altLang="ja-JP" dirty="0"/>
          </a:p>
          <a:p>
            <a:endParaRPr kumimoji="1" lang="en-US" altLang="ja-JP" dirty="0"/>
          </a:p>
          <a:p>
            <a:r>
              <a:rPr kumimoji="1" lang="ja-JP" altLang="en-US" u="sng" dirty="0"/>
              <a:t>これから生まれてくるこどもたちのために、出産や育児にかかる費用をもっと支援してほしい。　</a:t>
            </a:r>
            <a:r>
              <a:rPr kumimoji="1" lang="ja-JP" altLang="en-US" dirty="0"/>
              <a:t>今、政府や世間で取り上げられている一番の話題です。いわゆる「少子化対策」です。　出産や育児がしやすい環境を作り上げるためにも、お金の支給に限らず、施設や環境といったいろんな面で支援して欲しいと思います。</a:t>
            </a:r>
            <a:endParaRPr kumimoji="1" lang="en-US" altLang="ja-JP" dirty="0"/>
          </a:p>
          <a:p>
            <a:r>
              <a:rPr kumimoji="1" lang="ja-JP" altLang="en-US" dirty="0"/>
              <a:t>（参考）</a:t>
            </a:r>
            <a:r>
              <a:rPr kumimoji="1" lang="en-US" altLang="ja-JP" dirty="0"/>
              <a:t>R6.6.5</a:t>
            </a:r>
            <a:r>
              <a:rPr kumimoji="1" lang="ja-JP" altLang="en-US" dirty="0"/>
              <a:t>　「子育て支援法」が成立し、</a:t>
            </a:r>
            <a:r>
              <a:rPr kumimoji="1" lang="en-US" altLang="ja-JP" dirty="0"/>
              <a:t>26</a:t>
            </a:r>
            <a:r>
              <a:rPr kumimoji="1" lang="ja-JP" altLang="en-US" dirty="0"/>
              <a:t>年度に</a:t>
            </a:r>
            <a:r>
              <a:rPr kumimoji="1" lang="en-US" altLang="ja-JP" dirty="0"/>
              <a:t>6</a:t>
            </a:r>
            <a:r>
              <a:rPr kumimoji="1" lang="ja-JP" altLang="en-US" dirty="0"/>
              <a:t>千億円、</a:t>
            </a:r>
            <a:r>
              <a:rPr kumimoji="1" lang="en-US" altLang="ja-JP" dirty="0"/>
              <a:t>28</a:t>
            </a:r>
            <a:r>
              <a:rPr kumimoji="1" lang="ja-JP" altLang="en-US" dirty="0"/>
              <a:t>年度には</a:t>
            </a:r>
            <a:r>
              <a:rPr kumimoji="1" lang="en-US" altLang="ja-JP" dirty="0"/>
              <a:t>1</a:t>
            </a:r>
            <a:r>
              <a:rPr kumimoji="1" lang="ja-JP" altLang="en-US"/>
              <a:t>兆円規模となる。　現在の社会保険料の負担額に上乗せ徴収される。</a:t>
            </a:r>
            <a:endParaRPr kumimoji="1" lang="en-US" altLang="ja-JP" dirty="0"/>
          </a:p>
          <a:p>
            <a:endParaRPr kumimoji="1" lang="en-US" altLang="ja-JP" dirty="0"/>
          </a:p>
          <a:p>
            <a:r>
              <a:rPr kumimoji="1" lang="ja-JP" altLang="en-US" u="sng" dirty="0"/>
              <a:t>地震や津波などで被害に遭ったひとのために経済対策を、そして被害が起きないよう危険な個所は早く治してほしい。</a:t>
            </a:r>
            <a:r>
              <a:rPr kumimoji="1" lang="en-US" altLang="ja-JP" u="none" dirty="0"/>
              <a:t>1</a:t>
            </a:r>
            <a:r>
              <a:rPr kumimoji="1" lang="ja-JP" altLang="en-US" u="none" dirty="0"/>
              <a:t>月に能登半島地震が起きました。広島も</a:t>
            </a:r>
            <a:r>
              <a:rPr kumimoji="1" lang="en-US" altLang="ja-JP" u="none" dirty="0"/>
              <a:t>10</a:t>
            </a:r>
            <a:r>
              <a:rPr kumimoji="1" lang="ja-JP" altLang="en-US" u="none" dirty="0"/>
              <a:t>年前と</a:t>
            </a:r>
            <a:r>
              <a:rPr kumimoji="1" lang="en-US" altLang="ja-JP" u="none" dirty="0"/>
              <a:t>6</a:t>
            </a:r>
            <a:r>
              <a:rPr kumimoji="1" lang="ja-JP" altLang="en-US" u="none" dirty="0"/>
              <a:t>年前に豪雨災害で甚大な被害がありました。</a:t>
            </a:r>
            <a:r>
              <a:rPr kumimoji="1" lang="ja-JP" altLang="en-US" dirty="0"/>
              <a:t>異常気象による大災害が毎年のようにどこかで起きています。がけ崩れや河川の氾濫などで被害が起きないよう早急の対応が必要だと思います。</a:t>
            </a:r>
            <a:endParaRPr kumimoji="1" lang="en-US" altLang="ja-JP" dirty="0"/>
          </a:p>
          <a:p>
            <a:endParaRPr kumimoji="1" lang="en-US" altLang="ja-JP" dirty="0"/>
          </a:p>
          <a:p>
            <a:r>
              <a:rPr lang="ja-JP" altLang="en-US" dirty="0"/>
              <a:t>★　ワークシート　「４」　で　どれか１つに〇するか、別の意見がある方は、そのしてほしいことを書いてください。　併せて自分なりの理由も書いておきましょう。</a:t>
            </a:r>
            <a:endParaRPr lang="en-US" altLang="ja-JP" dirty="0"/>
          </a:p>
          <a:p>
            <a:r>
              <a:rPr lang="ja-JP" altLang="en-US" dirty="0"/>
              <a:t>　　では、ほかにやってほしいこと・・・ある人手を挙げて言ってください。</a:t>
            </a:r>
            <a:endParaRPr lang="en-US" altLang="ja-JP" dirty="0"/>
          </a:p>
          <a:p>
            <a:r>
              <a:rPr lang="ja-JP" altLang="en-US" dirty="0"/>
              <a:t>　　（黒板に簡記する）</a:t>
            </a:r>
            <a:endParaRPr lang="en-US" altLang="ja-JP" dirty="0"/>
          </a:p>
          <a:p>
            <a:r>
              <a:rPr kumimoji="1" lang="ja-JP" altLang="en-US" dirty="0"/>
              <a:t>　では、もう他にないようでしたら、どれかに手を挙げてみてください。</a:t>
            </a:r>
            <a:endParaRPr kumimoji="1" lang="en-US" altLang="ja-JP" dirty="0"/>
          </a:p>
          <a:p>
            <a:endParaRPr kumimoji="1" lang="en-US" altLang="ja-JP" dirty="0"/>
          </a:p>
          <a:p>
            <a:r>
              <a:rPr kumimoji="1" lang="ja-JP" altLang="en-US" dirty="0"/>
              <a:t>　⇒　このクラスの生徒数だけでも、</a:t>
            </a:r>
            <a:r>
              <a:rPr kumimoji="1" lang="en-US" altLang="ja-JP" dirty="0"/>
              <a:t>1</a:t>
            </a:r>
            <a:r>
              <a:rPr kumimoji="1" lang="ja-JP" altLang="en-US" dirty="0"/>
              <a:t>つだけにはなりませんでした。　自分以外、人によって、それぞれ考え方が違うということですね。</a:t>
            </a:r>
            <a:endParaRPr kumimoji="1" lang="en-US" altLang="ja-JP" dirty="0"/>
          </a:p>
          <a:p>
            <a:r>
              <a:rPr kumimoji="1" lang="ja-JP" altLang="en-US" dirty="0"/>
              <a:t>　　　　</a:t>
            </a:r>
            <a:r>
              <a:rPr kumimoji="1" lang="en-US" altLang="ja-JP" dirty="0"/>
              <a:t>1</a:t>
            </a:r>
            <a:r>
              <a:rPr kumimoji="1" lang="ja-JP" altLang="en-US" dirty="0"/>
              <a:t>億人以上いる日本の場合、民主国家ですから多数決でどれにするか決めることになります。　では、どんな人たちの多数決になるか、分かりますよね。</a:t>
            </a:r>
            <a:endParaRPr kumimoji="1" lang="en-US" altLang="ja-JP"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10</a:t>
            </a:fld>
            <a:endParaRPr lang="ja-JP" altLang="en-US"/>
          </a:p>
        </p:txBody>
      </p:sp>
    </p:spTree>
    <p:extLst>
      <p:ext uri="{BB962C8B-B14F-4D97-AF65-F5344CB8AC3E}">
        <p14:creationId xmlns:p14="http://schemas.microsoft.com/office/powerpoint/2010/main" val="2533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a:extLst>
              <a:ext uri="{FF2B5EF4-FFF2-40B4-BE49-F238E27FC236}">
                <a16:creationId xmlns:a16="http://schemas.microsoft.com/office/drawing/2014/main" id="{3475E618-CD6F-4A2D-854A-0D4F4F8BA470}"/>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 2">
            <a:extLst>
              <a:ext uri="{FF2B5EF4-FFF2-40B4-BE49-F238E27FC236}">
                <a16:creationId xmlns:a16="http://schemas.microsoft.com/office/drawing/2014/main" id="{68294650-DE65-4805-962A-8D0FF733970D}"/>
              </a:ext>
            </a:extLst>
          </p:cNvPr>
          <p:cNvSpPr>
            <a:spLocks noGrp="1"/>
          </p:cNvSpPr>
          <p:nvPr>
            <p:ph type="body" idx="1"/>
          </p:nvPr>
        </p:nvSpPr>
        <p:spPr>
          <a:xfrm>
            <a:off x="623888" y="3840163"/>
            <a:ext cx="5616575" cy="5210175"/>
          </a:xfrm>
          <a:ln/>
        </p:spPr>
        <p:txBody>
          <a:bodyPr/>
          <a:lstStyle/>
          <a:p>
            <a:pPr>
              <a:spcBef>
                <a:spcPts val="600"/>
              </a:spcBef>
              <a:defRPr/>
            </a:pPr>
            <a:r>
              <a:rPr lang="en-US" altLang="ja-JP" sz="1100" kern="0" dirty="0">
                <a:latin typeface="HG丸ｺﾞｼｯｸM-PRO" pitchFamily="50" charset="-128"/>
                <a:ea typeface="HG丸ｺﾞｼｯｸM-PRO" pitchFamily="50" charset="-128"/>
              </a:rPr>
              <a:t>【</a:t>
            </a:r>
            <a:r>
              <a:rPr lang="ja-JP" altLang="en-US" sz="1100" kern="0" dirty="0">
                <a:latin typeface="HG丸ｺﾞｼｯｸM-PRO" pitchFamily="50" charset="-128"/>
                <a:ea typeface="HG丸ｺﾞｼｯｸM-PRO" pitchFamily="50" charset="-128"/>
              </a:rPr>
              <a:t>セリフ</a:t>
            </a:r>
            <a:r>
              <a:rPr lang="en-US" altLang="ja-JP" sz="1100" kern="0" dirty="0">
                <a:latin typeface="HG丸ｺﾞｼｯｸM-PRO" pitchFamily="50" charset="-128"/>
                <a:ea typeface="HG丸ｺﾞｼｯｸM-PRO" pitchFamily="50" charset="-128"/>
              </a:rPr>
              <a:t>】</a:t>
            </a:r>
          </a:p>
          <a:p>
            <a:pPr>
              <a:spcBef>
                <a:spcPts val="600"/>
              </a:spcBef>
              <a:defRPr/>
            </a:pPr>
            <a:r>
              <a:rPr lang="ja-JP" altLang="en-US" sz="1100" kern="0" dirty="0">
                <a:latin typeface="HG丸ｺﾞｼｯｸM-PRO" pitchFamily="50" charset="-128"/>
                <a:ea typeface="HG丸ｺﾞｼｯｸM-PRO" pitchFamily="50" charset="-128"/>
              </a:rPr>
              <a:t>　日本の場合、</a:t>
            </a:r>
            <a:r>
              <a:rPr lang="ja-JP" altLang="en-US" sz="1100" dirty="0">
                <a:latin typeface="HG丸ｺﾞｼｯｸM-PRO" pitchFamily="50" charset="-128"/>
                <a:ea typeface="HG丸ｺﾞｼｯｸM-PRO" pitchFamily="50" charset="-128"/>
              </a:rPr>
              <a:t>　国会や地方の議会で、税金の使い道、そして集め方を議員の多数決で決めています。</a:t>
            </a:r>
            <a:endParaRPr lang="en-US" altLang="ja-JP" sz="1100" dirty="0">
              <a:latin typeface="HG丸ｺﾞｼｯｸM-PRO" pitchFamily="50" charset="-128"/>
              <a:ea typeface="HG丸ｺﾞｼｯｸM-PRO" pitchFamily="50" charset="-128"/>
            </a:endParaRPr>
          </a:p>
          <a:p>
            <a:pPr eaLnBrk="1" hangingPunct="1">
              <a:spcBef>
                <a:spcPct val="0"/>
              </a:spcBef>
              <a:defRPr/>
            </a:pPr>
            <a:r>
              <a:rPr lang="ja-JP" altLang="en-US" sz="1100" dirty="0">
                <a:latin typeface="HG丸ｺﾞｼｯｸM-PRO" pitchFamily="50" charset="-128"/>
                <a:ea typeface="HG丸ｺﾞｼｯｸM-PRO" pitchFamily="50" charset="-128"/>
              </a:rPr>
              <a:t>　皆さんも数年後（</a:t>
            </a:r>
            <a:r>
              <a:rPr lang="en-US" altLang="ja-JP" sz="1100" dirty="0">
                <a:latin typeface="HG丸ｺﾞｼｯｸM-PRO" pitchFamily="50" charset="-128"/>
                <a:ea typeface="HG丸ｺﾞｼｯｸM-PRO" pitchFamily="50" charset="-128"/>
              </a:rPr>
              <a:t>18</a:t>
            </a:r>
            <a:r>
              <a:rPr lang="ja-JP" altLang="en-US" sz="1100" dirty="0">
                <a:latin typeface="HG丸ｺﾞｼｯｸM-PRO" pitchFamily="50" charset="-128"/>
                <a:ea typeface="HG丸ｺﾞｼｯｸM-PRO" pitchFamily="50" charset="-128"/>
              </a:rPr>
              <a:t>歳から）には選挙で国会議員や地方の議員を選ぶことになりますが、その選ばれた人たちが　税金をどのように集め、どのようなことに使うのかを決めるわけです。</a:t>
            </a:r>
            <a:endParaRPr lang="en-US" altLang="ja-JP" sz="1100" dirty="0">
              <a:latin typeface="HG丸ｺﾞｼｯｸM-PRO" pitchFamily="50" charset="-128"/>
              <a:ea typeface="HG丸ｺﾞｼｯｸM-PRO" pitchFamily="50" charset="-128"/>
            </a:endParaRPr>
          </a:p>
          <a:p>
            <a:pPr eaLnBrk="1" hangingPunct="1">
              <a:spcBef>
                <a:spcPct val="0"/>
              </a:spcBef>
              <a:defRPr/>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p:txBody>
      </p:sp>
      <p:sp>
        <p:nvSpPr>
          <p:cNvPr id="49156" name="スライド番号プレースホルダ 3">
            <a:extLst>
              <a:ext uri="{FF2B5EF4-FFF2-40B4-BE49-F238E27FC236}">
                <a16:creationId xmlns:a16="http://schemas.microsoft.com/office/drawing/2014/main" id="{5F3439F6-A703-4CEC-915E-CFCFCC98B5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7C4F0071-47B7-4F85-AF3A-C41C529F2C59}" type="slidenum">
              <a:rPr lang="en-US" altLang="ja-JP">
                <a:latin typeface="Times New Roman" panose="02020603050405020304" pitchFamily="18" charset="0"/>
              </a:rPr>
              <a:pPr>
                <a:spcBef>
                  <a:spcPct val="0"/>
                </a:spcBef>
              </a:pPr>
              <a:t>11</a:t>
            </a:fld>
            <a:endParaRPr lang="en-US" altLang="ja-JP">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　では、今日本の場合、どこにどれだけ使っているか、</a:t>
            </a:r>
            <a:endParaRPr kumimoji="1" lang="en-US" altLang="ja-JP" dirty="0"/>
          </a:p>
          <a:p>
            <a:r>
              <a:rPr kumimoji="1" lang="ja-JP" altLang="en-US" dirty="0"/>
              <a:t>　　</a:t>
            </a:r>
            <a:r>
              <a:rPr kumimoji="1" lang="ja-JP" altLang="en-US" u="sng" dirty="0"/>
              <a:t>★ワークシート　</a:t>
            </a:r>
            <a:r>
              <a:rPr kumimoji="1" lang="en-US" altLang="ja-JP" dirty="0"/>
              <a:t>【</a:t>
            </a:r>
            <a:r>
              <a:rPr kumimoji="1" lang="ja-JP" altLang="en-US" dirty="0"/>
              <a:t>資料　</a:t>
            </a:r>
            <a:r>
              <a:rPr kumimoji="1" lang="en-US" altLang="ja-JP" dirty="0"/>
              <a:t>5】</a:t>
            </a:r>
            <a:r>
              <a:rPr kumimoji="1" lang="ja-JP" altLang="en-US" dirty="0"/>
              <a:t>をみてください。</a:t>
            </a:r>
            <a:endParaRPr kumimoji="1" lang="en-US" altLang="ja-JP" dirty="0"/>
          </a:p>
          <a:p>
            <a:endParaRPr kumimoji="1" lang="en-US" altLang="ja-JP" dirty="0"/>
          </a:p>
          <a:p>
            <a:r>
              <a:rPr kumimoji="1" lang="ja-JP" altLang="en-US" dirty="0"/>
              <a:t>　国の場合は、令和</a:t>
            </a:r>
            <a:r>
              <a:rPr kumimoji="1" lang="en-US" altLang="ja-JP" dirty="0"/>
              <a:t>6</a:t>
            </a:r>
            <a:r>
              <a:rPr kumimoji="1" lang="ja-JP" altLang="en-US" dirty="0"/>
              <a:t>年度の一般会計の予算で、総額は</a:t>
            </a:r>
            <a:r>
              <a:rPr kumimoji="1" lang="en-US" altLang="ja-JP" dirty="0"/>
              <a:t>112</a:t>
            </a:r>
            <a:r>
              <a:rPr kumimoji="1" lang="ja-JP" altLang="en-US" dirty="0"/>
              <a:t>兆円　使うことになります。　</a:t>
            </a:r>
            <a:endParaRPr kumimoji="1" lang="en-US" altLang="ja-JP" dirty="0"/>
          </a:p>
          <a:p>
            <a:r>
              <a:rPr kumimoji="1" lang="ja-JP" altLang="en-US" dirty="0"/>
              <a:t>　その中で、　一番支出が多いのが「社会保障費　</a:t>
            </a:r>
            <a:r>
              <a:rPr kumimoji="1" lang="en-US" altLang="ja-JP" dirty="0"/>
              <a:t>37</a:t>
            </a:r>
            <a:r>
              <a:rPr kumimoji="1" lang="ja-JP" altLang="en-US" dirty="0"/>
              <a:t>兆</a:t>
            </a:r>
            <a:r>
              <a:rPr kumimoji="1" lang="en-US" altLang="ja-JP" dirty="0"/>
              <a:t>7</a:t>
            </a:r>
            <a:r>
              <a:rPr kumimoji="1" lang="ja-JP" altLang="en-US" dirty="0"/>
              <a:t>千億円」で全体の</a:t>
            </a:r>
            <a:r>
              <a:rPr kumimoji="1" lang="en-US" altLang="ja-JP" dirty="0"/>
              <a:t>33.7</a:t>
            </a:r>
            <a:r>
              <a:rPr kumimoji="1" lang="ja-JP" altLang="en-US" dirty="0"/>
              <a:t>％を占めます。</a:t>
            </a:r>
            <a:endParaRPr kumimoji="1" lang="en-US" altLang="ja-JP" dirty="0"/>
          </a:p>
          <a:p>
            <a:r>
              <a:rPr kumimoji="1" lang="ja-JP" altLang="en-US" dirty="0"/>
              <a:t>　次に多いのが、「国債費　</a:t>
            </a:r>
            <a:r>
              <a:rPr kumimoji="1" lang="en-US" altLang="ja-JP" dirty="0"/>
              <a:t>27</a:t>
            </a:r>
            <a:r>
              <a:rPr kumimoji="1" lang="ja-JP" altLang="en-US" dirty="0"/>
              <a:t>兆円」です。　これが利息も含めた借金返済に充てる支出です。</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u="sng" dirty="0"/>
              <a:t>　★ワークシート</a:t>
            </a:r>
            <a:r>
              <a:rPr kumimoji="1" lang="ja-JP" altLang="en-US" dirty="0"/>
              <a:t>の</a:t>
            </a:r>
            <a:r>
              <a:rPr kumimoji="1" lang="en-US" altLang="ja-JP" dirty="0"/>
              <a:t>【</a:t>
            </a:r>
            <a:r>
              <a:rPr kumimoji="1" lang="ja-JP" altLang="en-US" dirty="0"/>
              <a:t>資料</a:t>
            </a:r>
            <a:r>
              <a:rPr kumimoji="1" lang="en-US" altLang="ja-JP" dirty="0"/>
              <a:t>1</a:t>
            </a:r>
            <a:r>
              <a:rPr kumimoji="1" lang="ja-JP" altLang="en-US" dirty="0"/>
              <a:t>　国の歳出</a:t>
            </a:r>
            <a:r>
              <a:rPr kumimoji="1" lang="en-US" altLang="ja-JP" dirty="0"/>
              <a:t>】</a:t>
            </a:r>
            <a:r>
              <a:rPr kumimoji="1" lang="ja-JP" altLang="en-US" dirty="0"/>
              <a:t>　で一番多い支出は、「社会保障費」　と記入してください。</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12</a:t>
            </a:fld>
            <a:endParaRPr lang="ja-JP" altLang="en-US"/>
          </a:p>
        </p:txBody>
      </p:sp>
    </p:spTree>
    <p:extLst>
      <p:ext uri="{BB962C8B-B14F-4D97-AF65-F5344CB8AC3E}">
        <p14:creationId xmlns:p14="http://schemas.microsoft.com/office/powerpoint/2010/main" val="1443588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a:t>
            </a:r>
            <a:r>
              <a:rPr kumimoji="1" lang="ja-JP" altLang="en-US" dirty="0"/>
              <a:t>セリフ</a:t>
            </a:r>
            <a:r>
              <a:rPr kumimoji="1" lang="en-US" altLang="ja-JP" dirty="0"/>
              <a:t>】</a:t>
            </a:r>
          </a:p>
          <a:p>
            <a:r>
              <a:rPr kumimoji="1" lang="ja-JP" altLang="en-US" dirty="0"/>
              <a:t>では、使うために集めるお金が、日本全体でどうなっているか、をみてみましょう。</a:t>
            </a:r>
            <a:endParaRPr kumimoji="1" lang="en-US" altLang="ja-JP" dirty="0"/>
          </a:p>
          <a:p>
            <a:r>
              <a:rPr kumimoji="1" lang="ja-JP" altLang="en-US" u="sng" dirty="0"/>
              <a:t>★ワークシート</a:t>
            </a:r>
            <a:r>
              <a:rPr kumimoji="1" lang="ja-JP" altLang="en-US" dirty="0"/>
              <a:t>の</a:t>
            </a:r>
            <a:r>
              <a:rPr kumimoji="1" lang="en-US" altLang="ja-JP" dirty="0"/>
              <a:t>【</a:t>
            </a:r>
            <a:r>
              <a:rPr kumimoji="1" lang="ja-JP" altLang="en-US" dirty="0"/>
              <a:t>資料</a:t>
            </a:r>
            <a:r>
              <a:rPr kumimoji="1" lang="en-US" altLang="ja-JP" dirty="0"/>
              <a:t>2</a:t>
            </a:r>
            <a:r>
              <a:rPr kumimoji="1" lang="ja-JP" altLang="en-US" dirty="0"/>
              <a:t>　国の歳入</a:t>
            </a:r>
            <a:r>
              <a:rPr kumimoji="1" lang="en-US" altLang="ja-JP" dirty="0"/>
              <a:t>】</a:t>
            </a:r>
            <a:r>
              <a:rPr kumimoji="1" lang="ja-JP" altLang="en-US" dirty="0"/>
              <a:t>　を見てください。</a:t>
            </a:r>
            <a:endParaRPr kumimoji="1" lang="en-US" altLang="ja-JP" dirty="0"/>
          </a:p>
          <a:p>
            <a:endParaRPr kumimoji="1" lang="en-US" altLang="ja-JP" dirty="0"/>
          </a:p>
          <a:p>
            <a:r>
              <a:rPr kumimoji="1" lang="ja-JP" altLang="en-US" dirty="0"/>
              <a:t>国の場合、入ってくるお金は　「歳入」　といい、総額は使うお金と同じ　</a:t>
            </a:r>
            <a:r>
              <a:rPr kumimoji="1" lang="en-US" altLang="ja-JP" dirty="0"/>
              <a:t>112</a:t>
            </a:r>
            <a:r>
              <a:rPr kumimoji="1" lang="ja-JP" altLang="en-US" dirty="0"/>
              <a:t>兆円になります。</a:t>
            </a:r>
            <a:endParaRPr kumimoji="1" lang="en-US" altLang="ja-JP" dirty="0"/>
          </a:p>
          <a:p>
            <a:endParaRPr kumimoji="1" lang="en-US" altLang="ja-JP" dirty="0"/>
          </a:p>
          <a:p>
            <a:r>
              <a:rPr kumimoji="1" lang="ja-JP" altLang="en-US" dirty="0"/>
              <a:t>一番多いのが、「消費税」約</a:t>
            </a:r>
            <a:r>
              <a:rPr kumimoji="1" lang="en-US" altLang="ja-JP" dirty="0"/>
              <a:t>23</a:t>
            </a:r>
            <a:r>
              <a:rPr kumimoji="1" lang="ja-JP" altLang="en-US" dirty="0"/>
              <a:t>兆</a:t>
            </a:r>
            <a:r>
              <a:rPr kumimoji="1" lang="en-US" altLang="ja-JP" dirty="0"/>
              <a:t>8</a:t>
            </a:r>
            <a:r>
              <a:rPr kumimoji="1" lang="ja-JP" altLang="en-US" dirty="0"/>
              <a:t>千億円。　</a:t>
            </a:r>
            <a:endParaRPr kumimoji="1" lang="en-US" altLang="ja-JP" dirty="0"/>
          </a:p>
          <a:p>
            <a:r>
              <a:rPr kumimoji="1" lang="ja-JP" altLang="en-US" dirty="0"/>
              <a:t>次に多いのが、個人の方が対象となる「所得税」で約</a:t>
            </a:r>
            <a:r>
              <a:rPr kumimoji="1" lang="en-US" altLang="ja-JP" dirty="0"/>
              <a:t>17</a:t>
            </a:r>
            <a:r>
              <a:rPr kumimoji="1" lang="ja-JP" altLang="en-US" dirty="0"/>
              <a:t>兆</a:t>
            </a:r>
            <a:r>
              <a:rPr kumimoji="1" lang="en-US" altLang="ja-JP" dirty="0"/>
              <a:t>9</a:t>
            </a:r>
            <a:r>
              <a:rPr kumimoji="1" lang="ja-JP" altLang="en-US" dirty="0"/>
              <a:t>千億円、その次は会社が対象となる「法人税」で約</a:t>
            </a:r>
            <a:r>
              <a:rPr kumimoji="1" lang="en-US" altLang="ja-JP" dirty="0"/>
              <a:t>17</a:t>
            </a:r>
            <a:r>
              <a:rPr kumimoji="1" lang="ja-JP" altLang="en-US" dirty="0"/>
              <a:t>兆円。</a:t>
            </a:r>
            <a:endParaRPr kumimoji="1" lang="en-US" altLang="ja-JP" dirty="0"/>
          </a:p>
          <a:p>
            <a:r>
              <a:rPr kumimoji="1" lang="ja-JP" altLang="en-US" dirty="0"/>
              <a:t>そして、この所得税や法人税、消費税などいろんな税金を合計した「租税等」の合計額が</a:t>
            </a:r>
            <a:r>
              <a:rPr kumimoji="1" lang="en-US" altLang="ja-JP" dirty="0"/>
              <a:t>72</a:t>
            </a:r>
            <a:r>
              <a:rPr kumimoji="1" lang="ja-JP" altLang="en-US" dirty="0"/>
              <a:t>兆</a:t>
            </a:r>
            <a:r>
              <a:rPr kumimoji="1" lang="en-US" altLang="ja-JP" dirty="0"/>
              <a:t>9</a:t>
            </a:r>
            <a:r>
              <a:rPr kumimoji="1" lang="ja-JP" altLang="en-US" dirty="0"/>
              <a:t>千億円、これが皆さんが払う</a:t>
            </a:r>
            <a:r>
              <a:rPr kumimoji="1" lang="en-US" altLang="ja-JP" dirty="0"/>
              <a:t>1</a:t>
            </a:r>
            <a:r>
              <a:rPr kumimoji="1" lang="ja-JP" altLang="en-US" dirty="0"/>
              <a:t>年間の税金の合計額です。</a:t>
            </a:r>
            <a:endParaRPr kumimoji="1" lang="en-US" altLang="ja-JP" dirty="0"/>
          </a:p>
          <a:p>
            <a:r>
              <a:rPr kumimoji="1" lang="ja-JP" altLang="en-US" u="sng" dirty="0"/>
              <a:t>★ワークシート</a:t>
            </a:r>
            <a:r>
              <a:rPr kumimoji="1" lang="ja-JP" altLang="en-US" dirty="0"/>
              <a:t>の</a:t>
            </a:r>
            <a:r>
              <a:rPr kumimoji="1" lang="en-US" altLang="ja-JP" dirty="0"/>
              <a:t>【</a:t>
            </a:r>
            <a:r>
              <a:rPr kumimoji="1" lang="ja-JP" altLang="en-US" dirty="0"/>
              <a:t>資料</a:t>
            </a:r>
            <a:r>
              <a:rPr kumimoji="1" lang="en-US" altLang="ja-JP" dirty="0"/>
              <a:t>2</a:t>
            </a:r>
            <a:r>
              <a:rPr kumimoji="1" lang="ja-JP" altLang="en-US" dirty="0"/>
              <a:t>　国の歳入</a:t>
            </a:r>
            <a:r>
              <a:rPr kumimoji="1" lang="en-US" altLang="ja-JP" dirty="0"/>
              <a:t>】</a:t>
            </a:r>
            <a:r>
              <a:rPr kumimoji="1" lang="ja-JP" altLang="en-US" dirty="0"/>
              <a:t>　で一番多い税金は、「消費税」　と記入してください。</a:t>
            </a:r>
            <a:endParaRPr kumimoji="1" lang="en-US" altLang="ja-JP" dirty="0"/>
          </a:p>
          <a:p>
            <a:endParaRPr kumimoji="1" lang="en-US" altLang="ja-JP" dirty="0"/>
          </a:p>
          <a:p>
            <a:r>
              <a:rPr kumimoji="1" lang="ja-JP" altLang="en-US" dirty="0"/>
              <a:t>そしてグラフを見てください。</a:t>
            </a:r>
            <a:endParaRPr kumimoji="1" lang="en-US" altLang="ja-JP" dirty="0"/>
          </a:p>
          <a:p>
            <a:r>
              <a:rPr kumimoji="1" lang="ja-JP" altLang="en-US" dirty="0"/>
              <a:t>「その他の収入」のほかに「公債費」というものがあり、その額が</a:t>
            </a:r>
            <a:r>
              <a:rPr kumimoji="1" lang="en-US" altLang="ja-JP" dirty="0"/>
              <a:t>34</a:t>
            </a:r>
            <a:r>
              <a:rPr kumimoji="1" lang="ja-JP" altLang="en-US" dirty="0"/>
              <a:t>兆</a:t>
            </a:r>
            <a:r>
              <a:rPr kumimoji="1" lang="en-US" altLang="ja-JP" dirty="0"/>
              <a:t>9</a:t>
            </a:r>
            <a:r>
              <a:rPr kumimoji="1" lang="ja-JP" altLang="en-US" dirty="0"/>
              <a:t>千億円となっています。</a:t>
            </a:r>
            <a:endParaRPr kumimoji="1" lang="en-US" altLang="ja-JP" dirty="0"/>
          </a:p>
          <a:p>
            <a:r>
              <a:rPr kumimoji="1" lang="ja-JP" altLang="en-US" dirty="0"/>
              <a:t>これは何か、というと一言で言えば「借金」です。</a:t>
            </a:r>
            <a:endParaRPr kumimoji="1" lang="en-US" altLang="ja-JP" dirty="0"/>
          </a:p>
          <a:p>
            <a:r>
              <a:rPr kumimoji="1" lang="ja-JP" altLang="en-US" dirty="0"/>
              <a:t>なぜこんなにぜいきんがあるのに、借金をしないといけないか？　</a:t>
            </a:r>
            <a:endParaRPr kumimoji="1" lang="en-US" altLang="ja-JP" dirty="0"/>
          </a:p>
          <a:p>
            <a:r>
              <a:rPr kumimoji="1" lang="ja-JP" altLang="en-US" dirty="0"/>
              <a:t>それは、税金の金額だけでは足りないからです。　さきほど使うお金も</a:t>
            </a:r>
            <a:r>
              <a:rPr kumimoji="1" lang="en-US" altLang="ja-JP" dirty="0"/>
              <a:t>112</a:t>
            </a:r>
            <a:r>
              <a:rPr kumimoji="1" lang="ja-JP" altLang="en-US" dirty="0"/>
              <a:t>兆円と言いました。　</a:t>
            </a:r>
            <a:endParaRPr kumimoji="1" lang="en-US" altLang="ja-JP" dirty="0"/>
          </a:p>
          <a:p>
            <a:r>
              <a:rPr kumimoji="1" lang="ja-JP" altLang="en-US" dirty="0"/>
              <a:t>使うお金に対して、入ってくるお金である税金が足りないから、借金をしているのです。</a:t>
            </a:r>
            <a:endParaRPr kumimoji="1" lang="en-US" altLang="ja-JP" dirty="0"/>
          </a:p>
          <a:p>
            <a:r>
              <a:rPr kumimoji="1" lang="ja-JP" altLang="en-US" dirty="0"/>
              <a:t>その額は、どの税金の額よりも多い金額になります。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13</a:t>
            </a:fld>
            <a:endParaRPr lang="ja-JP" altLang="en-US"/>
          </a:p>
        </p:txBody>
      </p:sp>
    </p:spTree>
    <p:extLst>
      <p:ext uri="{BB962C8B-B14F-4D97-AF65-F5344CB8AC3E}">
        <p14:creationId xmlns:p14="http://schemas.microsoft.com/office/powerpoint/2010/main" val="1606985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簡単に示せば、　日本の財政、入ってくるお金と出ていっているお金を、グラフにしました。</a:t>
            </a:r>
            <a:endParaRPr kumimoji="1" lang="en-US" altLang="ja-JP" dirty="0"/>
          </a:p>
          <a:p>
            <a:r>
              <a:rPr kumimoji="1" lang="ja-JP" altLang="en-US" dirty="0"/>
              <a:t>　</a:t>
            </a:r>
            <a:endParaRPr kumimoji="1" lang="en-US" altLang="ja-JP" dirty="0"/>
          </a:p>
          <a:p>
            <a:r>
              <a:rPr kumimoji="1" lang="ja-JP" altLang="en-US" dirty="0"/>
              <a:t>　</a:t>
            </a:r>
            <a:r>
              <a:rPr lang="ja-JP" altLang="en-US" dirty="0"/>
              <a:t>★　ワークシート　「</a:t>
            </a:r>
            <a:r>
              <a:rPr lang="en-US" altLang="ja-JP" dirty="0"/>
              <a:t>5</a:t>
            </a:r>
            <a:r>
              <a:rPr lang="ja-JP" altLang="en-US" dirty="0"/>
              <a:t>」　に、今から説明しながら数字を言いますので、記入してください。</a:t>
            </a:r>
            <a:endParaRPr lang="en-US" altLang="ja-JP" dirty="0"/>
          </a:p>
          <a:p>
            <a:r>
              <a:rPr kumimoji="1" lang="ja-JP" altLang="en-US" dirty="0"/>
              <a:t>　　　税金などの歳入（収入）は</a:t>
            </a:r>
            <a:r>
              <a:rPr kumimoji="1" lang="en-US" altLang="ja-JP" dirty="0"/>
              <a:t>73</a:t>
            </a:r>
            <a:r>
              <a:rPr kumimoji="1" lang="ja-JP" altLang="en-US" dirty="0"/>
              <a:t>、　それに対して歳出（支出）が</a:t>
            </a:r>
            <a:r>
              <a:rPr kumimoji="1" lang="en-US" altLang="ja-JP" dirty="0"/>
              <a:t>112</a:t>
            </a:r>
          </a:p>
          <a:p>
            <a:r>
              <a:rPr kumimoji="1" lang="ja-JP" altLang="en-US" dirty="0"/>
              <a:t>　　　出ていくお金が多いから、借金を</a:t>
            </a:r>
            <a:r>
              <a:rPr kumimoji="1" lang="en-US" altLang="ja-JP" dirty="0"/>
              <a:t>39</a:t>
            </a:r>
            <a:r>
              <a:rPr kumimoji="1" lang="ja-JP" altLang="en-US" dirty="0"/>
              <a:t>する、　借金したら当然返さないといけないから支出のうち</a:t>
            </a:r>
            <a:r>
              <a:rPr kumimoji="1" lang="en-US" altLang="ja-JP" dirty="0"/>
              <a:t>27</a:t>
            </a:r>
            <a:r>
              <a:rPr kumimoji="1" lang="ja-JP" altLang="en-US" dirty="0"/>
              <a:t>は借金の返済　記入できましたか？</a:t>
            </a:r>
            <a:endParaRPr kumimoji="1" lang="en-US" altLang="ja-JP" dirty="0"/>
          </a:p>
          <a:p>
            <a:r>
              <a:rPr kumimoji="1" lang="ja-JP" altLang="en-US" dirty="0"/>
              <a:t>　　　皆さんがやってほしいことが、すぐにできるかどうか・・・・　だから感じたことを書いておきましょう！</a:t>
            </a:r>
            <a:endParaRPr kumimoji="1" lang="en-US" altLang="ja-JP" dirty="0"/>
          </a:p>
          <a:p>
            <a:r>
              <a:rPr kumimoji="1" lang="ja-JP" altLang="en-US" dirty="0"/>
              <a:t>　</a:t>
            </a:r>
            <a:endParaRPr kumimoji="1" lang="en-US" altLang="ja-JP" dirty="0"/>
          </a:p>
          <a:p>
            <a:r>
              <a:rPr kumimoji="1" lang="ja-JP" altLang="en-US" dirty="0"/>
              <a:t>　つまり今の日本の財政は、足りないため借金をし、その借金も増え続けている状態の中、どうやって皆さんがやってほしいことをするか、これを考えていくことも大切なのです。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2024/6/12</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14</a:t>
            </a:fld>
            <a:endParaRPr lang="ja-JP" altLang="en-US"/>
          </a:p>
        </p:txBody>
      </p:sp>
    </p:spTree>
    <p:extLst>
      <p:ext uri="{BB962C8B-B14F-4D97-AF65-F5344CB8AC3E}">
        <p14:creationId xmlns:p14="http://schemas.microsoft.com/office/powerpoint/2010/main" val="2752529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では、「税金」の話に戻って、どういう方法があるか、考えてみましょう。</a:t>
            </a:r>
            <a:endParaRPr kumimoji="1" lang="en-US" altLang="ja-JP" dirty="0"/>
          </a:p>
          <a:p>
            <a:endParaRPr kumimoji="1" lang="en-US" altLang="ja-JP" dirty="0"/>
          </a:p>
          <a:p>
            <a:r>
              <a:rPr kumimoji="1" lang="ja-JP" altLang="en-US" dirty="0"/>
              <a:t>　皆さん、税金って、どんな税金があるか・・・・知っている税金は何がありますか？</a:t>
            </a:r>
            <a:endParaRPr kumimoji="1" lang="en-US" altLang="ja-JP" dirty="0"/>
          </a:p>
          <a:p>
            <a:r>
              <a:rPr kumimoji="1" lang="ja-JP" altLang="en-US" dirty="0"/>
              <a:t>　（何人かに答えさせる）</a:t>
            </a:r>
            <a:endParaRPr kumimoji="1" lang="en-US" altLang="ja-JP" dirty="0"/>
          </a:p>
          <a:p>
            <a:endParaRPr kumimoji="1" lang="en-US" altLang="ja-JP" dirty="0"/>
          </a:p>
          <a:p>
            <a:r>
              <a:rPr kumimoji="1" lang="ja-JP" altLang="en-US" dirty="0"/>
              <a:t>　皆さんから、〇〇税、▲▲税、</a:t>
            </a:r>
            <a:r>
              <a:rPr kumimoji="1" lang="en-US" altLang="ja-JP" dirty="0"/>
              <a:t>××</a:t>
            </a:r>
            <a:r>
              <a:rPr kumimoji="1" lang="ja-JP" altLang="en-US" dirty="0"/>
              <a:t>税・・・・と　〇〇個出てきましたが、日本には何種類の税金があると思いますか？</a:t>
            </a:r>
            <a:endParaRPr kumimoji="1" lang="en-US" altLang="ja-JP" dirty="0"/>
          </a:p>
          <a:p>
            <a:endParaRPr kumimoji="1" lang="en-US" altLang="ja-JP" dirty="0"/>
          </a:p>
          <a:p>
            <a:r>
              <a:rPr lang="ja-JP" altLang="en-US" dirty="0"/>
              <a:t>　★　</a:t>
            </a:r>
            <a:r>
              <a:rPr lang="ja-JP" altLang="en-US" u="sng" dirty="0"/>
              <a:t>ワークシート</a:t>
            </a:r>
            <a:r>
              <a:rPr lang="ja-JP" altLang="en-US" dirty="0"/>
              <a:t>　「６」に答えを記入してください。　</a:t>
            </a:r>
            <a:endParaRPr lang="en-US" altLang="ja-JP" dirty="0"/>
          </a:p>
          <a:p>
            <a:r>
              <a:rPr kumimoji="1" lang="ja-JP" altLang="en-US" dirty="0"/>
              <a:t>　</a:t>
            </a:r>
            <a:endParaRPr kumimoji="1" lang="en-US" altLang="ja-JP" dirty="0"/>
          </a:p>
          <a:p>
            <a:r>
              <a:rPr kumimoji="1" lang="ja-JP" altLang="en-US" dirty="0"/>
              <a:t>　答えは、約</a:t>
            </a:r>
            <a:r>
              <a:rPr kumimoji="1" lang="en-US" altLang="ja-JP" dirty="0"/>
              <a:t>50</a:t>
            </a:r>
            <a:r>
              <a:rPr kumimoji="1" lang="ja-JP" altLang="en-US" dirty="0"/>
              <a:t>種類です。</a:t>
            </a:r>
            <a:endParaRPr kumimoji="1" lang="en-US" altLang="ja-JP" dirty="0"/>
          </a:p>
          <a:p>
            <a:endParaRPr kumimoji="1" lang="en-US" altLang="ja-JP" dirty="0"/>
          </a:p>
          <a:p>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15</a:t>
            </a:fld>
            <a:endParaRPr lang="ja-JP" altLang="en-US"/>
          </a:p>
        </p:txBody>
      </p:sp>
    </p:spTree>
    <p:extLst>
      <p:ext uri="{BB962C8B-B14F-4D97-AF65-F5344CB8AC3E}">
        <p14:creationId xmlns:p14="http://schemas.microsoft.com/office/powerpoint/2010/main" val="2971768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a:extLst>
              <a:ext uri="{FF2B5EF4-FFF2-40B4-BE49-F238E27FC236}">
                <a16:creationId xmlns:a16="http://schemas.microsoft.com/office/drawing/2014/main" id="{B5526CB9-91DB-4EC5-ABC3-A4DF401007F7}"/>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ノート プレースホルダ 2">
            <a:extLst>
              <a:ext uri="{FF2B5EF4-FFF2-40B4-BE49-F238E27FC236}">
                <a16:creationId xmlns:a16="http://schemas.microsoft.com/office/drawing/2014/main" id="{331CF8E0-7A7C-481C-B1BE-F82D0D8BD9DF}"/>
              </a:ext>
            </a:extLst>
          </p:cNvPr>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a:spcBef>
                <a:spcPts val="600"/>
              </a:spcBef>
            </a:pPr>
            <a:r>
              <a:rPr lang="en-US" altLang="ja-JP" sz="1100" dirty="0">
                <a:latin typeface="HG丸ｺﾞｼｯｸM-PRO" panose="020F0400000000000000" pitchFamily="34" charset="-128"/>
                <a:ea typeface="HG丸ｺﾞｼｯｸM-PRO" panose="020F0400000000000000" pitchFamily="34" charset="-128"/>
              </a:rPr>
              <a:t>【</a:t>
            </a:r>
            <a:r>
              <a:rPr lang="ja-JP" altLang="en-US" sz="1100" dirty="0">
                <a:latin typeface="HG丸ｺﾞｼｯｸM-PRO" panose="020F0400000000000000" pitchFamily="34" charset="-128"/>
                <a:ea typeface="HG丸ｺﾞｼｯｸM-PRO" panose="020F0400000000000000" pitchFamily="34" charset="-128"/>
              </a:rPr>
              <a:t>セリフ</a:t>
            </a:r>
            <a:r>
              <a:rPr lang="en-US" altLang="ja-JP" sz="1100" dirty="0">
                <a:latin typeface="HG丸ｺﾞｼｯｸM-PRO" panose="020F0400000000000000" pitchFamily="34" charset="-128"/>
                <a:ea typeface="HG丸ｺﾞｼｯｸM-PRO" panose="020F0400000000000000" pitchFamily="34" charset="-128"/>
              </a:rPr>
              <a:t>】</a:t>
            </a: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ワークシートの</a:t>
            </a:r>
            <a:r>
              <a:rPr lang="en-US" altLang="ja-JP" sz="1100" b="0" dirty="0">
                <a:latin typeface="HG丸ｺﾞｼｯｸM-PRO" panose="020F0400000000000000" pitchFamily="34" charset="-128"/>
                <a:ea typeface="HG丸ｺﾞｼｯｸM-PRO" panose="020F0400000000000000" pitchFamily="34" charset="-128"/>
              </a:rPr>
              <a:t>【</a:t>
            </a:r>
            <a:r>
              <a:rPr lang="ja-JP" altLang="en-US" sz="1100" b="0" dirty="0">
                <a:latin typeface="HG丸ｺﾞｼｯｸM-PRO" panose="020F0400000000000000" pitchFamily="34" charset="-128"/>
                <a:ea typeface="HG丸ｺﾞｼｯｸM-PRO" panose="020F0400000000000000" pitchFamily="34" charset="-128"/>
              </a:rPr>
              <a:t>資料</a:t>
            </a:r>
            <a:r>
              <a:rPr lang="en-US" altLang="ja-JP" sz="1100" b="0" dirty="0">
                <a:latin typeface="HG丸ｺﾞｼｯｸM-PRO" panose="020F0400000000000000" pitchFamily="34" charset="-128"/>
                <a:ea typeface="HG丸ｺﾞｼｯｸM-PRO" panose="020F0400000000000000" pitchFamily="34" charset="-128"/>
              </a:rPr>
              <a:t>3</a:t>
            </a:r>
            <a:r>
              <a:rPr lang="ja-JP" altLang="en-US" sz="1100" b="1" dirty="0">
                <a:latin typeface="HG丸ｺﾞｼｯｸM-PRO" panose="020F0400000000000000" pitchFamily="34" charset="-128"/>
                <a:ea typeface="HG丸ｺﾞｼｯｸM-PRO" panose="020F0400000000000000" pitchFamily="34" charset="-128"/>
              </a:rPr>
              <a:t>　</a:t>
            </a:r>
            <a:r>
              <a:rPr lang="ja-JP" altLang="en-US" sz="1100" dirty="0">
                <a:latin typeface="HG丸ｺﾞｼｯｸM-PRO" panose="020F0400000000000000" pitchFamily="34" charset="-128"/>
                <a:ea typeface="HG丸ｺﾞｼｯｸM-PRO" panose="020F0400000000000000" pitchFamily="34" charset="-128"/>
              </a:rPr>
              <a:t>税金の種類</a:t>
            </a:r>
            <a:r>
              <a:rPr lang="en-US" altLang="ja-JP" sz="1100" dirty="0">
                <a:latin typeface="HG丸ｺﾞｼｯｸM-PRO" panose="020F0400000000000000" pitchFamily="34" charset="-128"/>
                <a:ea typeface="HG丸ｺﾞｼｯｸM-PRO" panose="020F0400000000000000" pitchFamily="34" charset="-128"/>
              </a:rPr>
              <a:t>】</a:t>
            </a:r>
            <a:r>
              <a:rPr lang="ja-JP" altLang="en-US" sz="1100" dirty="0">
                <a:latin typeface="HG丸ｺﾞｼｯｸM-PRO" panose="020F0400000000000000" pitchFamily="34" charset="-128"/>
                <a:ea typeface="HG丸ｺﾞｼｯｸM-PRO" panose="020F0400000000000000" pitchFamily="34" charset="-128"/>
              </a:rPr>
              <a:t>　を見てください。</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税金は全部で</a:t>
            </a:r>
            <a:r>
              <a:rPr lang="en-US" altLang="ja-JP" sz="1100" dirty="0">
                <a:latin typeface="HG丸ｺﾞｼｯｸM-PRO" panose="020F0400000000000000" pitchFamily="34" charset="-128"/>
                <a:ea typeface="HG丸ｺﾞｼｯｸM-PRO" panose="020F0400000000000000" pitchFamily="34" charset="-128"/>
              </a:rPr>
              <a:t>50</a:t>
            </a:r>
            <a:r>
              <a:rPr lang="ja-JP" altLang="en-US" sz="1100" dirty="0">
                <a:latin typeface="HG丸ｺﾞｼｯｸM-PRO" panose="020F0400000000000000" pitchFamily="34" charset="-128"/>
                <a:ea typeface="HG丸ｺﾞｼｯｸM-PRO" panose="020F0400000000000000" pitchFamily="34" charset="-128"/>
              </a:rPr>
              <a:t>種類で、国税が約</a:t>
            </a:r>
            <a:r>
              <a:rPr lang="en-US" altLang="ja-JP" sz="1100" dirty="0">
                <a:latin typeface="HG丸ｺﾞｼｯｸM-PRO" panose="020F0400000000000000" pitchFamily="34" charset="-128"/>
                <a:ea typeface="HG丸ｺﾞｼｯｸM-PRO" panose="020F0400000000000000" pitchFamily="34" charset="-128"/>
              </a:rPr>
              <a:t>24</a:t>
            </a:r>
            <a:r>
              <a:rPr lang="ja-JP" altLang="en-US" sz="1100" dirty="0">
                <a:latin typeface="HG丸ｺﾞｼｯｸM-PRO" panose="020F0400000000000000" pitchFamily="34" charset="-128"/>
                <a:ea typeface="HG丸ｺﾞｼｯｸM-PRO" panose="020F0400000000000000" pitchFamily="34" charset="-128"/>
              </a:rPr>
              <a:t>種類、地方税で県税が約</a:t>
            </a:r>
            <a:r>
              <a:rPr lang="en-US" altLang="ja-JP" sz="1100" dirty="0">
                <a:latin typeface="HG丸ｺﾞｼｯｸM-PRO" panose="020F0400000000000000" pitchFamily="34" charset="-128"/>
                <a:ea typeface="HG丸ｺﾞｼｯｸM-PRO" panose="020F0400000000000000" pitchFamily="34" charset="-128"/>
              </a:rPr>
              <a:t>16</a:t>
            </a:r>
            <a:r>
              <a:rPr lang="ja-JP" altLang="en-US" sz="1100" dirty="0">
                <a:latin typeface="HG丸ｺﾞｼｯｸM-PRO" panose="020F0400000000000000" pitchFamily="34" charset="-128"/>
                <a:ea typeface="HG丸ｺﾞｼｯｸM-PRO" panose="020F0400000000000000" pitchFamily="34" charset="-128"/>
              </a:rPr>
              <a:t>種類、市町村税が約</a:t>
            </a:r>
            <a:r>
              <a:rPr lang="en-US" altLang="ja-JP" sz="1100" dirty="0">
                <a:latin typeface="HG丸ｺﾞｼｯｸM-PRO" panose="020F0400000000000000" pitchFamily="34" charset="-128"/>
                <a:ea typeface="HG丸ｺﾞｼｯｸM-PRO" panose="020F0400000000000000" pitchFamily="34" charset="-128"/>
              </a:rPr>
              <a:t>13</a:t>
            </a:r>
            <a:r>
              <a:rPr lang="ja-JP" altLang="en-US" sz="1100" dirty="0">
                <a:latin typeface="HG丸ｺﾞｼｯｸM-PRO" panose="020F0400000000000000" pitchFamily="34" charset="-128"/>
                <a:ea typeface="HG丸ｺﾞｼｯｸM-PRO" panose="020F0400000000000000" pitchFamily="34" charset="-128"/>
              </a:rPr>
              <a:t>種類　あります。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そして、税金をどこに納めるか、誰が納めるか、などの視点から分類することができます。</a:t>
            </a: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どこに納めるかによる分類でいうと、国に納める税金である「国税」と、県や市や町村に納める税金である「地方税」とに分かれます。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endParaRPr lang="ja-JP" altLang="en-US"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誰が納めるかによる分類でいうと、「直接税」と「間接税」とに分かれます。　（結構、試験問題になったりしています。）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表の左側の部分の税金は、所得税など、税金を負担する人が直接納める税金であり、直接税といいます。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右側の部分の税金は、消費税など、税金を負担する人が直接納めるのではなく、別の人を経て納める税金であり、間接税といいます。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たぶん、なぜそんなにあるの？　と多さに驚かれると思いますが、何のためにこんなに多くの種類の税金があるかと言えば、色んな税金で「公平に」、そして少しずつでも出し合えば、大きな金額なるからです。</a:t>
            </a:r>
          </a:p>
          <a:p>
            <a:pPr>
              <a:spcBef>
                <a:spcPts val="600"/>
              </a:spcBef>
            </a:pPr>
            <a:endParaRPr lang="ja-JP" altLang="en-US"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一般の人では、この中のたった１つの税金でも、その手続きの仕方でも苦労するのに、こんなに税金があったら・・・　相当大変だと思います。</a:t>
            </a:r>
            <a:endParaRPr lang="en-US" altLang="ja-JP" sz="1100" dirty="0">
              <a:latin typeface="HG丸ｺﾞｼｯｸM-PRO" panose="020F0400000000000000" pitchFamily="34" charset="-128"/>
              <a:ea typeface="HG丸ｺﾞｼｯｸM-PRO" panose="020F0400000000000000" pitchFamily="34" charset="-128"/>
            </a:endParaRPr>
          </a:p>
          <a:p>
            <a:pPr>
              <a:spcBef>
                <a:spcPts val="600"/>
              </a:spcBef>
            </a:pPr>
            <a:r>
              <a:rPr lang="ja-JP" altLang="en-US" sz="1100" dirty="0">
                <a:latin typeface="HG丸ｺﾞｼｯｸM-PRO" panose="020F0400000000000000" pitchFamily="34" charset="-128"/>
                <a:ea typeface="HG丸ｺﾞｼｯｸM-PRO" panose="020F0400000000000000" pitchFamily="34" charset="-128"/>
              </a:rPr>
              <a:t>　でも、安心してください。こういった税に関する手続きを安心してできるよう支援する専門家が、私たち税理士です。</a:t>
            </a:r>
            <a:endParaRPr lang="en-US" altLang="ja-JP" sz="1100" dirty="0">
              <a:latin typeface="HG丸ｺﾞｼｯｸM-PRO" panose="020F0400000000000000" pitchFamily="34" charset="-128"/>
              <a:ea typeface="HG丸ｺﾞｼｯｸM-PRO" panose="020F0400000000000000" pitchFamily="34" charset="-128"/>
            </a:endParaRPr>
          </a:p>
        </p:txBody>
      </p:sp>
      <p:sp>
        <p:nvSpPr>
          <p:cNvPr id="28676" name="スライド番号プレースホルダ 3">
            <a:extLst>
              <a:ext uri="{FF2B5EF4-FFF2-40B4-BE49-F238E27FC236}">
                <a16:creationId xmlns:a16="http://schemas.microsoft.com/office/drawing/2014/main" id="{B2304267-76D5-4572-B124-DF185DFA18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98EBEF61-6FD4-4C5F-A596-4605AC375AE2}" type="slidenum">
              <a:rPr lang="en-US" altLang="ja-JP">
                <a:latin typeface="Times New Roman" panose="02020603050405020304" pitchFamily="18" charset="0"/>
              </a:rPr>
              <a:pPr>
                <a:spcBef>
                  <a:spcPct val="0"/>
                </a:spcBef>
              </a:pPr>
              <a:t>16</a:t>
            </a:fld>
            <a:endParaRPr lang="en-US" altLang="ja-JP">
              <a:latin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C0196CCE-EAA0-B6A2-2672-AB7DFCC8B5FD}"/>
              </a:ext>
            </a:extLst>
          </p:cNvPr>
          <p:cNvSpPr>
            <a:spLocks noGrp="1"/>
          </p:cNvSpPr>
          <p:nvPr>
            <p:ph type="dt" idx="1"/>
          </p:nvPr>
        </p:nvSpPr>
        <p:spPr/>
        <p:txBody>
          <a:bodyPr/>
          <a:lstStyle/>
          <a:p>
            <a:pPr>
              <a:defRPr/>
            </a:pPr>
            <a:fld id="{46F44C75-43AE-45D8-9B2D-C8FBCE763E4F}" type="datetime1">
              <a:rPr lang="ja-JP" altLang="en-US" smtClean="0"/>
              <a:t>2024/6/12</a:t>
            </a:fld>
            <a:endParaRPr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なぜ、</a:t>
            </a:r>
            <a:r>
              <a:rPr kumimoji="1" lang="en-US" altLang="ja-JP" dirty="0"/>
              <a:t>50</a:t>
            </a:r>
            <a:r>
              <a:rPr kumimoji="1" lang="ja-JP" altLang="en-US" dirty="0"/>
              <a:t>種類もあるのか？　それぞれの税金には長所、短所があって、多くの税金をいろいろ組み合わせることで、できるだけ公平を実現しようとしています。</a:t>
            </a:r>
            <a:endParaRPr kumimoji="1" lang="en-US" altLang="ja-JP" dirty="0"/>
          </a:p>
          <a:p>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まず、みんなから同じ金額を集める税金が消費税です。同じ金額の買い物をしたら誰もが同じ額の税金を負担します。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次に、特定の人が全額負担する税金として、土地や建物を持っている人が負担する固定資産税、車を持っている人が負担する自動車税、お酒を飲む人やたばこを吸う人が負担する酒税、たばこ税などがあ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また、同じ率で集めるのが法人税、</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　そして負担する能力に応じて集める所得税、相続税、贈与税などがあります。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a:p>
          <a:p>
            <a:r>
              <a:rPr kumimoji="1" lang="ja-JP" altLang="en-US" dirty="0"/>
              <a:t>　これらの集め方は、それぞれある意味で公平なんですが、</a:t>
            </a:r>
            <a:r>
              <a:rPr kumimoji="1" lang="en-US" altLang="ja-JP" dirty="0"/>
              <a:t>1</a:t>
            </a:r>
            <a:r>
              <a:rPr kumimoji="1" lang="ja-JP" altLang="en-US" dirty="0"/>
              <a:t>種類だけの税金での集め方だけにしてしまうと、より多くの人が公平だと感じるのは難しくなってしまいます。ですから、いろいろな税金、いろいろな集め方を組み合わせることで、できるだけ公平を実現する仕組みにしているんです。</a:t>
            </a:r>
            <a:endParaRPr kumimoji="1" lang="en-US" altLang="ja-JP" dirty="0"/>
          </a:p>
          <a:p>
            <a:pPr defTabSz="914308">
              <a:defRPr/>
            </a:pPr>
            <a:r>
              <a:rPr lang="ja-JP" altLang="en-US" dirty="0"/>
              <a:t>　　　　　　　　　　　　　　　　　　　　　　　　　　　　　　　　　　　　　　　　　　　　　　</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E1AE2710-6272-4C33-A5A1-B189C3EA5735}" type="slidenum">
              <a:rPr lang="ja-JP" altLang="en-US" smtClean="0"/>
              <a:pPr>
                <a:defRPr/>
              </a:pPr>
              <a:t>17</a:t>
            </a:fld>
            <a:endParaRPr lang="ja-JP" altLang="en-US"/>
          </a:p>
        </p:txBody>
      </p:sp>
    </p:spTree>
    <p:extLst>
      <p:ext uri="{BB962C8B-B14F-4D97-AF65-F5344CB8AC3E}">
        <p14:creationId xmlns:p14="http://schemas.microsoft.com/office/powerpoint/2010/main" val="22866102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20000"/>
          </a:bodyPr>
          <a:lstStyle/>
          <a:p>
            <a:r>
              <a:rPr kumimoji="1" lang="en-US" altLang="ja-JP" dirty="0"/>
              <a:t>【</a:t>
            </a:r>
            <a:r>
              <a:rPr kumimoji="1" lang="ja-JP" altLang="en-US" dirty="0"/>
              <a:t>セリフ</a:t>
            </a:r>
            <a:r>
              <a:rPr kumimoji="1" lang="en-US" altLang="ja-JP" dirty="0"/>
              <a:t>】</a:t>
            </a:r>
          </a:p>
          <a:p>
            <a:r>
              <a:rPr kumimoji="1" lang="ja-JP" altLang="en-US" dirty="0"/>
              <a:t>　さきほど、約</a:t>
            </a:r>
            <a:r>
              <a:rPr kumimoji="1" lang="en-US" altLang="ja-JP" dirty="0"/>
              <a:t>50</a:t>
            </a:r>
            <a:r>
              <a:rPr kumimoji="1" lang="ja-JP" altLang="en-US" dirty="0"/>
              <a:t>種類あると言いましたが、</a:t>
            </a:r>
            <a:endParaRPr kumimoji="1" lang="en-US" altLang="ja-JP" dirty="0"/>
          </a:p>
          <a:p>
            <a:endParaRPr kumimoji="1" lang="en-US" altLang="ja-JP" dirty="0"/>
          </a:p>
          <a:p>
            <a:r>
              <a:rPr kumimoji="1" lang="ja-JP" altLang="en-US" dirty="0"/>
              <a:t>　では、こういう税金はあったのか、なかったのか　クイズです。</a:t>
            </a:r>
            <a:endParaRPr kumimoji="1" lang="en-US" altLang="ja-JP" dirty="0"/>
          </a:p>
          <a:p>
            <a:r>
              <a:rPr kumimoji="1" lang="ja-JP" altLang="en-US" dirty="0"/>
              <a:t>　①　外国にポテトチップス税はあったが、ソーダ税というのはあったでしょうか、無かったのでしょうか？</a:t>
            </a:r>
            <a:endParaRPr kumimoji="1" lang="en-US" altLang="ja-JP" dirty="0"/>
          </a:p>
          <a:p>
            <a:endParaRPr kumimoji="1" lang="en-US" altLang="ja-JP" dirty="0"/>
          </a:p>
          <a:p>
            <a:r>
              <a:rPr kumimoji="1" lang="ja-JP" altLang="en-US" dirty="0"/>
              <a:t>　</a:t>
            </a:r>
            <a:r>
              <a:rPr lang="ja-JP" altLang="en-US" dirty="0"/>
              <a:t>★　</a:t>
            </a:r>
            <a:r>
              <a:rPr lang="ja-JP" altLang="en-US" u="sng" dirty="0"/>
              <a:t>ワークシート</a:t>
            </a:r>
            <a:r>
              <a:rPr lang="ja-JP" altLang="en-US" dirty="0"/>
              <a:t>　「</a:t>
            </a:r>
            <a:r>
              <a:rPr lang="en-US" altLang="ja-JP" dirty="0"/>
              <a:t>7</a:t>
            </a:r>
            <a:r>
              <a:rPr lang="ja-JP" altLang="en-US" dirty="0"/>
              <a:t>」に、〇か</a:t>
            </a:r>
            <a:r>
              <a:rPr lang="en-US" altLang="ja-JP" dirty="0"/>
              <a:t>×</a:t>
            </a:r>
            <a:r>
              <a:rPr lang="ja-JP" altLang="en-US" dirty="0"/>
              <a:t>を記入してください。　</a:t>
            </a:r>
            <a:endParaRPr kumimoji="1" lang="en-US" altLang="ja-JP" dirty="0"/>
          </a:p>
          <a:p>
            <a:endParaRPr kumimoji="1" lang="en-US" altLang="ja-JP" dirty="0"/>
          </a:p>
          <a:p>
            <a:r>
              <a:rPr kumimoji="1" lang="ja-JP" altLang="en-US" dirty="0"/>
              <a:t>　　（答え）ハンガリーにポテトチップス税があったそうです。これは当時ハンガリーでは成人の</a:t>
            </a:r>
            <a:r>
              <a:rPr kumimoji="1" lang="en-US" altLang="ja-JP" dirty="0"/>
              <a:t>4</a:t>
            </a:r>
            <a:r>
              <a:rPr kumimoji="1" lang="ja-JP" altLang="en-US" dirty="0"/>
              <a:t>人に</a:t>
            </a:r>
            <a:r>
              <a:rPr kumimoji="1" lang="en-US" altLang="ja-JP" dirty="0"/>
              <a:t>1</a:t>
            </a:r>
            <a:r>
              <a:rPr kumimoji="1" lang="ja-JP" altLang="en-US" dirty="0"/>
              <a:t>にが肥満であったため、肥満防止のために導入されました。</a:t>
            </a:r>
            <a:endParaRPr kumimoji="1" lang="en-US" altLang="ja-JP" dirty="0"/>
          </a:p>
          <a:p>
            <a:r>
              <a:rPr kumimoji="1" lang="ja-JP" altLang="en-US" dirty="0"/>
              <a:t>　　　また、アメリカやフランスでは、糖分の入った炭酸飲料にソーダ税を掛けていたようです。　なお、今もあるのかは皆さんネットなどで確認してみてください。</a:t>
            </a:r>
            <a:endParaRPr kumimoji="1" lang="en-US" altLang="ja-JP" dirty="0"/>
          </a:p>
          <a:p>
            <a:r>
              <a:rPr kumimoji="1" lang="ja-JP" altLang="en-US" dirty="0"/>
              <a:t>　</a:t>
            </a:r>
            <a:endParaRPr kumimoji="1" lang="en-US" altLang="ja-JP" dirty="0"/>
          </a:p>
          <a:p>
            <a:r>
              <a:rPr kumimoji="1" lang="ja-JP" altLang="en-US" dirty="0"/>
              <a:t>　②　では日本で、「犬税」はあったが、「猫税」はない。　これは〇か</a:t>
            </a:r>
            <a:r>
              <a:rPr kumimoji="1" lang="en-US" altLang="ja-JP" dirty="0"/>
              <a:t>×</a:t>
            </a:r>
            <a:r>
              <a:rPr kumimoji="1" lang="ja-JP" altLang="en-US" dirty="0"/>
              <a:t>かどっちでしょう？</a:t>
            </a:r>
            <a:endParaRPr kumimoji="1" lang="en-US" altLang="ja-JP" dirty="0"/>
          </a:p>
          <a:p>
            <a:r>
              <a:rPr kumimoji="1" lang="ja-JP" altLang="en-US" dirty="0"/>
              <a:t>　</a:t>
            </a:r>
            <a:endParaRPr kumimoji="1" lang="en-US" altLang="ja-JP" dirty="0"/>
          </a:p>
          <a:p>
            <a:r>
              <a:rPr lang="ja-JP" altLang="en-US" dirty="0"/>
              <a:t>★　</a:t>
            </a:r>
            <a:r>
              <a:rPr lang="ja-JP" altLang="en-US" u="sng" dirty="0"/>
              <a:t>ワークシート</a:t>
            </a:r>
            <a:r>
              <a:rPr lang="ja-JP" altLang="en-US" dirty="0"/>
              <a:t>　「</a:t>
            </a:r>
            <a:r>
              <a:rPr lang="en-US" altLang="ja-JP" dirty="0"/>
              <a:t>7</a:t>
            </a:r>
            <a:r>
              <a:rPr lang="ja-JP" altLang="en-US" dirty="0"/>
              <a:t>」に答えを記入してください。　</a:t>
            </a:r>
            <a:endParaRPr lang="en-US" altLang="ja-JP" dirty="0"/>
          </a:p>
          <a:p>
            <a:endParaRPr kumimoji="1" lang="en-US" altLang="ja-JP" dirty="0"/>
          </a:p>
          <a:p>
            <a:r>
              <a:rPr kumimoji="1" lang="ja-JP" altLang="en-US" dirty="0"/>
              <a:t>　　（答え）　明治から昭和</a:t>
            </a:r>
            <a:r>
              <a:rPr kumimoji="1" lang="en-US" altLang="ja-JP" dirty="0"/>
              <a:t>50</a:t>
            </a:r>
            <a:r>
              <a:rPr kumimoji="1" lang="ja-JP" altLang="en-US" dirty="0"/>
              <a:t>年ごろまで、各都道府県で犬税をかけていました。理由の一つがフンの放置対策と言われています。だから「猫税」は今のところ、無いようです。</a:t>
            </a:r>
            <a:endParaRPr kumimoji="1" lang="en-US" altLang="ja-JP" dirty="0"/>
          </a:p>
          <a:p>
            <a:endParaRPr kumimoji="1" lang="en-US" altLang="ja-JP" dirty="0"/>
          </a:p>
          <a:p>
            <a:r>
              <a:rPr kumimoji="1" lang="ja-JP" altLang="en-US" dirty="0"/>
              <a:t>　こういったあまり耳にしないような税金も、その時の必要性から作られ、それでお金を集めていたんですね。</a:t>
            </a:r>
            <a:endParaRPr kumimoji="1" lang="en-US" altLang="ja-JP" dirty="0"/>
          </a:p>
          <a:p>
            <a:r>
              <a:rPr kumimoji="1" lang="ja-JP" altLang="en-US" dirty="0"/>
              <a:t>　最近、広島県でも新しい税金が導入されましたが、知っていますか？</a:t>
            </a:r>
            <a:endParaRPr kumimoji="1" lang="en-US" altLang="ja-JP" dirty="0"/>
          </a:p>
          <a:p>
            <a:r>
              <a:rPr kumimoji="1" lang="ja-JP" altLang="en-US" dirty="0"/>
              <a:t>　「宮島訪問税」です。　フェリー代に</a:t>
            </a:r>
            <a:r>
              <a:rPr kumimoji="1" lang="en-US" altLang="ja-JP" dirty="0"/>
              <a:t>100</a:t>
            </a:r>
            <a:r>
              <a:rPr kumimoji="1" lang="ja-JP" altLang="en-US" dirty="0"/>
              <a:t>円加算されて払う仕組みです。</a:t>
            </a:r>
            <a:endParaRPr kumimoji="1" lang="en-US" altLang="ja-JP" dirty="0"/>
          </a:p>
          <a:p>
            <a:r>
              <a:rPr kumimoji="1" lang="ja-JP" altLang="en-US" dirty="0"/>
              <a:t>　これで集まったお金は、宮島のトイレとかゴミ処理とか言った環境整備に使われるそうです。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18</a:t>
            </a:fld>
            <a:endParaRPr lang="ja-JP" altLang="en-US"/>
          </a:p>
        </p:txBody>
      </p:sp>
    </p:spTree>
    <p:extLst>
      <p:ext uri="{BB962C8B-B14F-4D97-AF65-F5344CB8AC3E}">
        <p14:creationId xmlns:p14="http://schemas.microsoft.com/office/powerpoint/2010/main" val="19304771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a:extLst>
              <a:ext uri="{FF2B5EF4-FFF2-40B4-BE49-F238E27FC236}">
                <a16:creationId xmlns:a16="http://schemas.microsoft.com/office/drawing/2014/main" id="{5D784AC7-080D-4D6C-BC07-2D29D757C91E}"/>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ノート プレースホルダ 2">
            <a:extLst>
              <a:ext uri="{FF2B5EF4-FFF2-40B4-BE49-F238E27FC236}">
                <a16:creationId xmlns:a16="http://schemas.microsoft.com/office/drawing/2014/main" id="{774245DD-69DA-4D26-85A1-C5C3B803C181}"/>
              </a:ext>
            </a:extLst>
          </p:cNvPr>
          <p:cNvSpPr>
            <a:spLocks noGrp="1"/>
          </p:cNvSpPr>
          <p:nvPr>
            <p:ph type="body" idx="1"/>
          </p:nvPr>
        </p:nvSpPr>
        <p:spPr bwMode="auto">
          <a:xfrm>
            <a:off x="623888" y="3840163"/>
            <a:ext cx="5616575" cy="521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kumimoji="1" lang="en-US" altLang="ja-JP" sz="1100" dirty="0"/>
              <a:t>【</a:t>
            </a:r>
            <a:r>
              <a:rPr kumimoji="1" lang="ja-JP" altLang="en-US" sz="1100" dirty="0"/>
              <a:t>セリフ</a:t>
            </a:r>
            <a:r>
              <a:rPr kumimoji="1" lang="en-US" altLang="ja-JP" sz="1100" dirty="0"/>
              <a:t>】</a:t>
            </a:r>
          </a:p>
          <a:p>
            <a:r>
              <a:rPr kumimoji="1" lang="ja-JP" altLang="en-US" sz="1100" dirty="0"/>
              <a:t>　よく耳にする言葉として、税金を増やす（増税）とか税金を減らす（減税）とか、があります。</a:t>
            </a:r>
            <a:endParaRPr kumimoji="1" lang="en-US" altLang="ja-JP" sz="1100" dirty="0"/>
          </a:p>
          <a:p>
            <a:r>
              <a:rPr kumimoji="1" lang="ja-JP" altLang="en-US" sz="1100" dirty="0"/>
              <a:t>　このとき大きなポイントとなるのが、対象となる税金の長所、短所といった特徴があります。</a:t>
            </a:r>
            <a:endParaRPr kumimoji="1" lang="en-US" altLang="ja-JP" sz="1100" dirty="0"/>
          </a:p>
          <a:p>
            <a:endParaRPr kumimoji="1" lang="en-US" altLang="ja-JP" sz="1100" dirty="0"/>
          </a:p>
          <a:p>
            <a:r>
              <a:rPr kumimoji="1" lang="ja-JP" altLang="en-US" sz="1100" dirty="0"/>
              <a:t>　★ワークシート　</a:t>
            </a:r>
            <a:r>
              <a:rPr kumimoji="1" lang="en-US" altLang="ja-JP" sz="1100" dirty="0"/>
              <a:t>【</a:t>
            </a:r>
            <a:r>
              <a:rPr kumimoji="1" lang="ja-JP" altLang="en-US" sz="1100" dirty="0"/>
              <a:t>資料</a:t>
            </a:r>
            <a:r>
              <a:rPr kumimoji="1" lang="en-US" altLang="ja-JP" sz="1100" dirty="0"/>
              <a:t>4</a:t>
            </a:r>
            <a:r>
              <a:rPr kumimoji="1" lang="ja-JP" altLang="en-US" sz="1100" dirty="0"/>
              <a:t>　税金の特徴</a:t>
            </a:r>
            <a:r>
              <a:rPr kumimoji="1" lang="en-US" altLang="ja-JP" sz="1100" dirty="0"/>
              <a:t>】</a:t>
            </a:r>
            <a:r>
              <a:rPr kumimoji="1" lang="ja-JP" altLang="en-US" sz="1100" dirty="0"/>
              <a:t>をみてください。</a:t>
            </a:r>
            <a:endParaRPr kumimoji="1" lang="en-US" altLang="ja-JP" sz="1100" dirty="0"/>
          </a:p>
          <a:p>
            <a:endParaRPr kumimoji="1" lang="en-US" altLang="ja-JP" sz="1100" dirty="0"/>
          </a:p>
          <a:p>
            <a:r>
              <a:rPr kumimoji="1" lang="ja-JP" altLang="en-US" sz="1100" dirty="0"/>
              <a:t>　税金の中で一番取り上げられる　「所得税や法人税など」といった税金と　「消費税」といった税金を比べてみましょう。</a:t>
            </a:r>
            <a:endParaRPr kumimoji="1" lang="en-US" altLang="ja-JP" sz="1100" dirty="0"/>
          </a:p>
          <a:p>
            <a:r>
              <a:rPr kumimoji="1" lang="ja-JP" altLang="en-US" sz="1100" dirty="0"/>
              <a:t>　まず、「対象」・・・・所得税と法人税は、儲けに対してですが、消費税は、売るとかサービスそのものにかかります。つまり儲け、利益が出ているかどうかは関係ない、つまり営業活動していない一般消費者も対象と言うことになるわけです。</a:t>
            </a:r>
            <a:endParaRPr kumimoji="1" lang="en-US" altLang="ja-JP" sz="1100" dirty="0"/>
          </a:p>
          <a:p>
            <a:r>
              <a:rPr kumimoji="1" lang="ja-JP" altLang="en-US" sz="1100" dirty="0"/>
              <a:t>　次に、納め方の違いです。なぜ、この違いができるか、それは、直接税か間接税か　の違いです。　この違いは負担する人と納める人が同じかどうかです。　負担感の感じ方が直接か間接か、とも言えます。</a:t>
            </a:r>
            <a:endParaRPr kumimoji="1" lang="en-US" altLang="ja-JP" sz="1100" dirty="0"/>
          </a:p>
          <a:p>
            <a:r>
              <a:rPr kumimoji="1" lang="ja-JP" altLang="en-US" sz="1100" dirty="0"/>
              <a:t>　そして、税金の額を決める税率ですが、所得税は所得が高くなれば税金がたかくなるという「累進課税」のため、頑張って利益を上げれば税金も高くなる、という特徴があり、貧富の差を小さくする効果があることから、公平感があるとも言われています。それに対して、消費税は、消費（買い物）などに一定率の税金となるため、景気の良し悪しに影響されないという特徴があり、１％上がると約</a:t>
            </a:r>
            <a:r>
              <a:rPr kumimoji="1" lang="en-US" altLang="ja-JP" sz="1100" dirty="0"/>
              <a:t>2</a:t>
            </a:r>
            <a:r>
              <a:rPr kumimoji="1" lang="ja-JP" altLang="en-US" sz="1100" dirty="0"/>
              <a:t>兆円税収が増えると言われています。</a:t>
            </a:r>
            <a:endParaRPr kumimoji="1" lang="en-US" altLang="ja-JP" sz="1100" dirty="0"/>
          </a:p>
          <a:p>
            <a:r>
              <a:rPr kumimoji="1" lang="ja-JP" altLang="en-US" sz="1100" dirty="0"/>
              <a:t>　</a:t>
            </a:r>
            <a:endParaRPr kumimoji="1" lang="en-US" altLang="ja-JP" sz="1100" dirty="0"/>
          </a:p>
          <a:p>
            <a:r>
              <a:rPr kumimoji="1" lang="ja-JP" altLang="en-US" sz="1100" dirty="0"/>
              <a:t>　もっと細かく特徴をみると、</a:t>
            </a:r>
            <a:endParaRPr kumimoji="1" lang="en-US" altLang="ja-JP" sz="1100" dirty="0"/>
          </a:p>
          <a:p>
            <a:r>
              <a:rPr kumimoji="1" lang="ja-JP" altLang="en-US" sz="1100" dirty="0"/>
              <a:t>　　所得税等が貧富の差を小さくする効果（所得再配分の効果）があると言われていますが、消費税は同じ消費をする人は同じ負担、つまりある意味平等とも言えます。</a:t>
            </a:r>
            <a:endParaRPr kumimoji="1" lang="en-US" altLang="ja-JP" sz="1100" dirty="0"/>
          </a:p>
          <a:p>
            <a:r>
              <a:rPr kumimoji="1" lang="ja-JP" altLang="en-US" sz="1100" dirty="0"/>
              <a:t>　　そして「負担感」ですが、所得税等は所得の高い人ほど、税金が高いため負担感を感じ、ゆえにあまり高くすると税金の安い外国に移住してしまう恐れが起きます。これに対し、消費税は、食費で考えると分かり易いと思いますが、所得の低い人ほど負担感を感じ易いため、消費税率が上がると消費を減らす行動が起きる恐れがあります。</a:t>
            </a:r>
            <a:endParaRPr kumimoji="1" lang="en-US" altLang="ja-JP" sz="1100" dirty="0"/>
          </a:p>
          <a:p>
            <a:r>
              <a:rPr kumimoji="1" lang="ja-JP" altLang="en-US" sz="1100" dirty="0"/>
              <a:t>　消費税は、</a:t>
            </a:r>
            <a:r>
              <a:rPr kumimoji="1" lang="en-US" altLang="ja-JP" sz="1100" dirty="0"/>
              <a:t>1989</a:t>
            </a:r>
            <a:r>
              <a:rPr kumimoji="1" lang="ja-JP" altLang="en-US" sz="1100" dirty="0"/>
              <a:t>（平成元）年に導入されたんですが、使い道は主に、介護や年金、そして子育てや、医療費など社会保障費に充てるとされています。</a:t>
            </a:r>
            <a:endParaRPr kumimoji="1" lang="en-US" altLang="ja-JP" sz="1100" dirty="0"/>
          </a:p>
        </p:txBody>
      </p:sp>
      <p:sp>
        <p:nvSpPr>
          <p:cNvPr id="38916" name="スライド番号プレースホルダ 3">
            <a:extLst>
              <a:ext uri="{FF2B5EF4-FFF2-40B4-BE49-F238E27FC236}">
                <a16:creationId xmlns:a16="http://schemas.microsoft.com/office/drawing/2014/main" id="{9F343E72-5A28-4FCE-B648-7ACF082094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D4F97AD8-74AF-444E-B4F0-BB896A05B94C}" type="slidenum">
              <a:rPr lang="en-US" altLang="ja-JP">
                <a:latin typeface="Times New Roman" panose="02020603050405020304" pitchFamily="18" charset="0"/>
              </a:rPr>
              <a:pPr>
                <a:spcBef>
                  <a:spcPct val="0"/>
                </a:spcBef>
              </a:pPr>
              <a:t>19</a:t>
            </a:fld>
            <a:endParaRPr lang="en-US" altLang="ja-JP">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endParaRPr kumimoji="1" lang="en-US" altLang="ja-JP" dirty="0"/>
          </a:p>
          <a:p>
            <a:r>
              <a:rPr kumimoji="1" lang="ja-JP" altLang="en-US" dirty="0"/>
              <a:t>　今日のお話しのテーマは、４つ　です。</a:t>
            </a:r>
            <a:endParaRPr kumimoji="1" lang="en-US" altLang="ja-JP" dirty="0"/>
          </a:p>
          <a:p>
            <a:endParaRPr kumimoji="1" lang="en-US" altLang="ja-JP" dirty="0"/>
          </a:p>
          <a:p>
            <a:r>
              <a:rPr kumimoji="1" lang="ja-JP" altLang="en-US" dirty="0"/>
              <a:t>　</a:t>
            </a:r>
            <a:r>
              <a:rPr kumimoji="1" lang="en-US" altLang="ja-JP" dirty="0"/>
              <a:t>1</a:t>
            </a:r>
            <a:r>
              <a:rPr kumimoji="1" lang="ja-JP" altLang="en-US" dirty="0"/>
              <a:t>つ目が、税金が使われているところ</a:t>
            </a:r>
            <a:endParaRPr kumimoji="1" lang="en-US" altLang="ja-JP" dirty="0"/>
          </a:p>
          <a:p>
            <a:r>
              <a:rPr kumimoji="1" lang="ja-JP" altLang="en-US" dirty="0"/>
              <a:t>　</a:t>
            </a:r>
            <a:r>
              <a:rPr kumimoji="1" lang="en-US" altLang="ja-JP" dirty="0"/>
              <a:t>2</a:t>
            </a:r>
            <a:r>
              <a:rPr kumimoji="1" lang="ja-JP" altLang="en-US" dirty="0"/>
              <a:t>つ目が、日本の財政の現状</a:t>
            </a:r>
            <a:endParaRPr kumimoji="1" lang="en-US" altLang="ja-JP" dirty="0"/>
          </a:p>
          <a:p>
            <a:r>
              <a:rPr kumimoji="1" lang="ja-JP" altLang="en-US" dirty="0"/>
              <a:t>　</a:t>
            </a:r>
            <a:r>
              <a:rPr kumimoji="1" lang="en-US" altLang="ja-JP" dirty="0"/>
              <a:t>3</a:t>
            </a:r>
            <a:r>
              <a:rPr kumimoji="1" lang="ja-JP" altLang="en-US" dirty="0"/>
              <a:t>つ目が、税金の種類と特徴</a:t>
            </a:r>
            <a:endParaRPr kumimoji="1" lang="en-US" altLang="ja-JP" dirty="0"/>
          </a:p>
          <a:p>
            <a:r>
              <a:rPr kumimoji="1" lang="ja-JP" altLang="en-US" dirty="0"/>
              <a:t>　そして</a:t>
            </a:r>
            <a:r>
              <a:rPr kumimoji="1" lang="en-US" altLang="ja-JP" dirty="0"/>
              <a:t>4</a:t>
            </a:r>
            <a:r>
              <a:rPr kumimoji="1" lang="ja-JP" altLang="en-US" dirty="0"/>
              <a:t>つ目に、今までの</a:t>
            </a:r>
            <a:r>
              <a:rPr kumimoji="1" lang="en-US" altLang="ja-JP" dirty="0"/>
              <a:t>3</a:t>
            </a:r>
            <a:r>
              <a:rPr kumimoji="1" lang="ja-JP" altLang="en-US" dirty="0"/>
              <a:t>つを踏まえて、皆さん一人ひとりが、自分の将来に関わることをして考えてほしいこと、をお話します。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2024/6/12</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a:t>
            </a:fld>
            <a:endParaRPr lang="ja-JP" altLang="en-US"/>
          </a:p>
        </p:txBody>
      </p:sp>
    </p:spTree>
    <p:extLst>
      <p:ext uri="{BB962C8B-B14F-4D97-AF65-F5344CB8AC3E}">
        <p14:creationId xmlns:p14="http://schemas.microsoft.com/office/powerpoint/2010/main" val="5554864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ここで、皆さんに自分の将来、おうちの方の将来、そして周りの人の将来にむけて、考えていってほしい事があります。</a:t>
            </a:r>
            <a:endParaRPr kumimoji="1" lang="en-US" altLang="ja-JP" dirty="0"/>
          </a:p>
          <a:p>
            <a:r>
              <a:rPr kumimoji="1" lang="ja-JP" altLang="en-US" dirty="0"/>
              <a:t>　正解は、あるのか無いのか分かりませんし、仮にあったとしても</a:t>
            </a:r>
            <a:r>
              <a:rPr kumimoji="1" lang="en-US" altLang="ja-JP" dirty="0"/>
              <a:t>1</a:t>
            </a:r>
            <a:r>
              <a:rPr kumimoji="1" lang="ja-JP" altLang="en-US" dirty="0"/>
              <a:t>つだけではなく、いくつもあると思います。</a:t>
            </a:r>
            <a:endParaRPr kumimoji="1" lang="en-US" altLang="ja-JP" dirty="0"/>
          </a:p>
          <a:p>
            <a:r>
              <a:rPr kumimoji="1" lang="ja-JP" altLang="en-US" dirty="0"/>
              <a:t>　しかも、将来色々な社会の変化により、もっと選択肢が増えるかもしれません。</a:t>
            </a:r>
            <a:endParaRPr kumimoji="1" lang="en-US" altLang="ja-JP" dirty="0"/>
          </a:p>
          <a:p>
            <a:r>
              <a:rPr kumimoji="1" lang="ja-JP" altLang="en-US" dirty="0"/>
              <a:t>　</a:t>
            </a:r>
            <a:endParaRPr kumimoji="1" lang="en-US" altLang="ja-JP" dirty="0"/>
          </a:p>
          <a:p>
            <a:r>
              <a:rPr kumimoji="1" lang="ja-JP" altLang="en-US" dirty="0"/>
              <a:t>　自分だったら・・・・でいいです。こうじゃないかな、と思うものを見つけてください。</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20</a:t>
            </a:fld>
            <a:endParaRPr lang="ja-JP" altLang="en-US"/>
          </a:p>
        </p:txBody>
      </p:sp>
    </p:spTree>
    <p:extLst>
      <p:ext uri="{BB962C8B-B14F-4D97-AF65-F5344CB8AC3E}">
        <p14:creationId xmlns:p14="http://schemas.microsoft.com/office/powerpoint/2010/main" val="4058157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このグラフは、「人口ピラミッド」と言われる　人口分布をグラフ化したものです。</a:t>
            </a:r>
            <a:endParaRPr kumimoji="1" lang="en-US" altLang="ja-JP" dirty="0"/>
          </a:p>
          <a:p>
            <a:r>
              <a:rPr kumimoji="1" lang="ja-JP" altLang="en-US" dirty="0"/>
              <a:t>　見た感じ、底辺が広く頂点が細い、いわゆるピラミッドに似ているから、そう言われています。</a:t>
            </a:r>
            <a:endParaRPr kumimoji="1" lang="en-US" altLang="ja-JP" dirty="0"/>
          </a:p>
          <a:p>
            <a:r>
              <a:rPr kumimoji="1" lang="ja-JP" altLang="en-US" dirty="0"/>
              <a:t>　国立社会保障・人口問題研究所が発表したもので、</a:t>
            </a:r>
            <a:r>
              <a:rPr kumimoji="1" lang="en-US" altLang="ja-JP" dirty="0"/>
              <a:t>1980</a:t>
            </a:r>
            <a:r>
              <a:rPr kumimoji="1" lang="ja-JP" altLang="en-US" dirty="0"/>
              <a:t>年　当時の状況です。</a:t>
            </a:r>
            <a:endParaRPr kumimoji="1" lang="en-US" altLang="ja-JP" dirty="0"/>
          </a:p>
          <a:p>
            <a:endParaRPr kumimoji="1" lang="en-US" altLang="ja-JP" dirty="0"/>
          </a:p>
          <a:p>
            <a:r>
              <a:rPr lang="ja-JP" altLang="en-US" dirty="0"/>
              <a:t>★　</a:t>
            </a:r>
            <a:r>
              <a:rPr lang="ja-JP" altLang="en-US" u="sng" dirty="0"/>
              <a:t>ワークシート</a:t>
            </a:r>
            <a:r>
              <a:rPr lang="ja-JP" altLang="en-US" dirty="0"/>
              <a:t>　「８」のカッコ書きに、</a:t>
            </a:r>
            <a:r>
              <a:rPr lang="en-US" altLang="ja-JP" dirty="0"/>
              <a:t>1980</a:t>
            </a:r>
            <a:r>
              <a:rPr lang="ja-JP" altLang="en-US" dirty="0"/>
              <a:t>年代　と記入してください。　</a:t>
            </a:r>
            <a:endParaRPr kumimoji="1" lang="en-US" altLang="ja-JP" dirty="0"/>
          </a:p>
          <a:p>
            <a:endParaRPr kumimoji="1" lang="en-US" altLang="ja-JP" dirty="0"/>
          </a:p>
          <a:p>
            <a:r>
              <a:rPr kumimoji="1" lang="ja-JP" altLang="en-US" dirty="0"/>
              <a:t>　人口の分布区分けとして、　「</a:t>
            </a:r>
            <a:r>
              <a:rPr kumimoji="1" lang="en-US" altLang="ja-JP" dirty="0"/>
              <a:t>15</a:t>
            </a:r>
            <a:r>
              <a:rPr kumimoji="1" lang="ja-JP" altLang="en-US" dirty="0"/>
              <a:t>～</a:t>
            </a:r>
            <a:r>
              <a:rPr kumimoji="1" lang="en-US" altLang="ja-JP" dirty="0"/>
              <a:t>64</a:t>
            </a:r>
            <a:r>
              <a:rPr kumimoji="1" lang="ja-JP" altLang="en-US" dirty="0"/>
              <a:t>歳人口」に分けているのは、働いている世代、経済活動のうち生産活動が活発にしている世代、</a:t>
            </a:r>
            <a:r>
              <a:rPr kumimoji="1" lang="ja-JP" altLang="en-US" b="1" u="sng" dirty="0"/>
              <a:t>生産世代</a:t>
            </a:r>
            <a:r>
              <a:rPr kumimoji="1" lang="ja-JP" altLang="en-US" dirty="0"/>
              <a:t>と言われ、所得税や法人税といった税金も多く納めている世代とも言えます。これに対して「０～</a:t>
            </a:r>
            <a:r>
              <a:rPr kumimoji="1" lang="en-US" altLang="ja-JP" dirty="0"/>
              <a:t>14</a:t>
            </a:r>
            <a:r>
              <a:rPr kumimoji="1" lang="ja-JP" altLang="en-US" dirty="0"/>
              <a:t>歳」は、年少世代と言われ、当然義務教育を受けていることもあり働くことはありません。また「</a:t>
            </a:r>
            <a:r>
              <a:rPr kumimoji="1" lang="en-US" altLang="ja-JP" dirty="0"/>
              <a:t>65</a:t>
            </a:r>
            <a:r>
              <a:rPr kumimoji="1" lang="ja-JP" altLang="en-US" dirty="0"/>
              <a:t>～</a:t>
            </a:r>
            <a:r>
              <a:rPr kumimoji="1" lang="en-US" altLang="ja-JP" dirty="0"/>
              <a:t>74</a:t>
            </a:r>
            <a:r>
              <a:rPr kumimoji="1" lang="ja-JP" altLang="en-US" dirty="0"/>
              <a:t>歳人口」は高齢者世代、「</a:t>
            </a:r>
            <a:r>
              <a:rPr kumimoji="1" lang="en-US" altLang="ja-JP" dirty="0"/>
              <a:t>75</a:t>
            </a:r>
            <a:r>
              <a:rPr kumimoji="1" lang="ja-JP" altLang="en-US" dirty="0"/>
              <a:t>歳以上人口」は後期高齢者世代、と言われます。　この</a:t>
            </a:r>
            <a:r>
              <a:rPr kumimoji="1" lang="en-US" altLang="ja-JP" dirty="0"/>
              <a:t>2</a:t>
            </a:r>
            <a:r>
              <a:rPr kumimoji="1" lang="ja-JP" altLang="en-US" dirty="0"/>
              <a:t>つを合わせて「老齢人口」と言うようです。</a:t>
            </a:r>
            <a:endParaRPr kumimoji="1" lang="en-US" altLang="ja-JP" dirty="0"/>
          </a:p>
          <a:p>
            <a:endParaRPr kumimoji="1" lang="en-US" altLang="ja-JP" dirty="0"/>
          </a:p>
          <a:p>
            <a:r>
              <a:rPr kumimoji="1" lang="ja-JP" altLang="en-US" dirty="0"/>
              <a:t>　日本の経済、そして税収の面からも、この生産世代人口が一定程度いることが望ましいわけです。</a:t>
            </a:r>
            <a:endParaRPr kumimoji="1" lang="en-US" altLang="ja-JP" dirty="0"/>
          </a:p>
          <a:p>
            <a:r>
              <a:rPr kumimoji="1" lang="ja-JP" altLang="en-US" dirty="0"/>
              <a:t>　</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2024/6/12</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21</a:t>
            </a:fld>
            <a:endParaRPr lang="ja-JP" altLang="en-US"/>
          </a:p>
        </p:txBody>
      </p:sp>
    </p:spTree>
    <p:extLst>
      <p:ext uri="{BB962C8B-B14F-4D97-AF65-F5344CB8AC3E}">
        <p14:creationId xmlns:p14="http://schemas.microsoft.com/office/powerpoint/2010/main" val="1424423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a:bodyPr>
          <a:lstStyle/>
          <a:p>
            <a:r>
              <a:rPr kumimoji="1" lang="en-US" altLang="ja-JP" dirty="0"/>
              <a:t>【</a:t>
            </a:r>
            <a:r>
              <a:rPr kumimoji="1" lang="ja-JP" altLang="en-US" dirty="0"/>
              <a:t>セリフ</a:t>
            </a:r>
            <a:r>
              <a:rPr kumimoji="1" lang="en-US" altLang="ja-JP" dirty="0"/>
              <a:t>】</a:t>
            </a:r>
          </a:p>
          <a:p>
            <a:r>
              <a:rPr kumimoji="1" lang="ja-JP" altLang="en-US" dirty="0"/>
              <a:t>　ところが、その後</a:t>
            </a:r>
            <a:r>
              <a:rPr kumimoji="1" lang="en-US" altLang="ja-JP" dirty="0"/>
              <a:t>40</a:t>
            </a:r>
            <a:r>
              <a:rPr kumimoji="1" lang="ja-JP" altLang="en-US" dirty="0"/>
              <a:t>年経ち、今から</a:t>
            </a:r>
            <a:r>
              <a:rPr kumimoji="1" lang="en-US" altLang="ja-JP" dirty="0"/>
              <a:t>4</a:t>
            </a:r>
            <a:r>
              <a:rPr kumimoji="1" lang="ja-JP" altLang="en-US" dirty="0"/>
              <a:t>年前の</a:t>
            </a:r>
            <a:r>
              <a:rPr kumimoji="1" lang="en-US" altLang="ja-JP" dirty="0"/>
              <a:t>2020</a:t>
            </a:r>
            <a:r>
              <a:rPr kumimoji="1" lang="ja-JP" altLang="en-US" dirty="0"/>
              <a:t>年の人口ピラミッドは、こうなっています。</a:t>
            </a:r>
            <a:endParaRPr kumimoji="1" lang="en-US" altLang="ja-JP" dirty="0"/>
          </a:p>
          <a:p>
            <a:r>
              <a:rPr kumimoji="1" lang="ja-JP" altLang="en-US" dirty="0"/>
              <a:t>　もはやピラミッドというよりは、釣鐘か花瓶の形になってきています。</a:t>
            </a:r>
            <a:endParaRPr kumimoji="1" lang="en-US" altLang="ja-JP" dirty="0"/>
          </a:p>
          <a:p>
            <a:r>
              <a:rPr kumimoji="1" lang="ja-JP" altLang="en-US" dirty="0"/>
              <a:t>　</a:t>
            </a:r>
            <a:endParaRPr kumimoji="1" lang="en-US" altLang="ja-JP" dirty="0"/>
          </a:p>
          <a:p>
            <a:r>
              <a:rPr kumimoji="1" lang="ja-JP" altLang="en-US" dirty="0"/>
              <a:t>　</a:t>
            </a:r>
            <a:r>
              <a:rPr kumimoji="1" lang="en-US" altLang="ja-JP" dirty="0"/>
              <a:t>【</a:t>
            </a:r>
            <a:r>
              <a:rPr kumimoji="1" lang="ja-JP" altLang="en-US" dirty="0"/>
              <a:t>資料</a:t>
            </a:r>
            <a:r>
              <a:rPr kumimoji="1" lang="en-US" altLang="ja-JP" dirty="0"/>
              <a:t>5</a:t>
            </a:r>
            <a:r>
              <a:rPr kumimoji="1" lang="ja-JP" altLang="en-US" dirty="0"/>
              <a:t>　人口ピラミッド</a:t>
            </a:r>
            <a:r>
              <a:rPr kumimoji="1" lang="en-US" altLang="ja-JP" dirty="0"/>
              <a:t>】</a:t>
            </a:r>
            <a:r>
              <a:rPr kumimoji="1" lang="ja-JP" altLang="en-US" dirty="0"/>
              <a:t>を見てください。</a:t>
            </a:r>
            <a:endParaRPr kumimoji="1" lang="en-US" altLang="ja-JP" dirty="0"/>
          </a:p>
          <a:p>
            <a:r>
              <a:rPr kumimoji="1" lang="ja-JP" altLang="en-US" dirty="0"/>
              <a:t>　「</a:t>
            </a:r>
            <a:r>
              <a:rPr kumimoji="1" lang="en-US" altLang="ja-JP" dirty="0"/>
              <a:t>15</a:t>
            </a:r>
            <a:r>
              <a:rPr kumimoji="1" lang="ja-JP" altLang="en-US" dirty="0"/>
              <a:t>～</a:t>
            </a:r>
            <a:r>
              <a:rPr kumimoji="1" lang="en-US" altLang="ja-JP" dirty="0"/>
              <a:t>64</a:t>
            </a:r>
            <a:r>
              <a:rPr kumimoji="1" lang="ja-JP" altLang="en-US" dirty="0"/>
              <a:t>歳人口」の生産人口が、逆三角形の形になっています。</a:t>
            </a:r>
            <a:endParaRPr kumimoji="1" lang="en-US" altLang="ja-JP" dirty="0"/>
          </a:p>
          <a:p>
            <a:r>
              <a:rPr kumimoji="1" lang="ja-JP" altLang="en-US" dirty="0"/>
              <a:t>　しかも今から</a:t>
            </a:r>
            <a:r>
              <a:rPr kumimoji="1" lang="en-US" altLang="ja-JP" dirty="0"/>
              <a:t>10</a:t>
            </a:r>
            <a:r>
              <a:rPr kumimoji="1" lang="ja-JP" altLang="en-US" dirty="0"/>
              <a:t>年から</a:t>
            </a:r>
            <a:r>
              <a:rPr kumimoji="1" lang="en-US" altLang="ja-JP" dirty="0"/>
              <a:t>15</a:t>
            </a:r>
            <a:r>
              <a:rPr kumimoji="1" lang="ja-JP" altLang="en-US" dirty="0"/>
              <a:t>年後には、この一番下の層にあるさらに幅が狭い「</a:t>
            </a:r>
            <a:r>
              <a:rPr kumimoji="1" lang="en-US" altLang="ja-JP" dirty="0"/>
              <a:t>0</a:t>
            </a:r>
            <a:r>
              <a:rPr kumimoji="1" lang="ja-JP" altLang="en-US" dirty="0"/>
              <a:t>～</a:t>
            </a:r>
            <a:r>
              <a:rPr kumimoji="1" lang="en-US" altLang="ja-JP" dirty="0"/>
              <a:t>14</a:t>
            </a:r>
            <a:r>
              <a:rPr kumimoji="1" lang="ja-JP" altLang="en-US" dirty="0"/>
              <a:t>歳人口」が生産人口に加わりますから、さらに逆三角形の先が鋭くなってきます。</a:t>
            </a:r>
            <a:endParaRPr kumimoji="1" lang="en-US" altLang="ja-JP" dirty="0"/>
          </a:p>
          <a:p>
            <a:r>
              <a:rPr kumimoji="1" lang="ja-JP" altLang="en-US" dirty="0"/>
              <a:t>　その代わり、「</a:t>
            </a:r>
            <a:r>
              <a:rPr kumimoji="1" lang="en-US" altLang="ja-JP" dirty="0"/>
              <a:t>65</a:t>
            </a:r>
            <a:r>
              <a:rPr kumimoji="1" lang="ja-JP" altLang="en-US" dirty="0"/>
              <a:t>歳以上人口」の老齢人口が</a:t>
            </a:r>
            <a:r>
              <a:rPr kumimoji="1" lang="en-US" altLang="ja-JP" dirty="0"/>
              <a:t>1980</a:t>
            </a:r>
            <a:r>
              <a:rPr kumimoji="1" lang="ja-JP" altLang="en-US" dirty="0"/>
              <a:t>年に比べて多くなってきているのも注目すべきことです。</a:t>
            </a:r>
            <a:endParaRPr kumimoji="1" lang="en-US" altLang="ja-JP" dirty="0"/>
          </a:p>
          <a:p>
            <a:endParaRPr kumimoji="1" lang="en-US" altLang="ja-JP" dirty="0"/>
          </a:p>
          <a:p>
            <a:r>
              <a:rPr kumimoji="1" lang="ja-JP" altLang="en-US" dirty="0"/>
              <a:t>　これがいわゆる「少子高齢化」と言われる現象です。</a:t>
            </a:r>
            <a:endParaRPr kumimoji="1" lang="en-US" altLang="ja-JP" dirty="0"/>
          </a:p>
          <a:p>
            <a:endParaRPr kumimoji="1" lang="en-US" altLang="ja-JP" dirty="0"/>
          </a:p>
          <a:p>
            <a:r>
              <a:rPr kumimoji="1" lang="ja-JP" altLang="en-US" dirty="0"/>
              <a:t>（余談）</a:t>
            </a:r>
            <a:endParaRPr kumimoji="1" lang="en-US" altLang="ja-JP" dirty="0"/>
          </a:p>
          <a:p>
            <a:r>
              <a:rPr kumimoji="1" lang="ja-JP" altLang="en-US" dirty="0"/>
              <a:t>　２つの角は、戦後のベビーブームで起きた「団塊の世代」、そしてその子供たちである「団塊の世代ジュニア」が第</a:t>
            </a:r>
            <a:r>
              <a:rPr kumimoji="1" lang="en-US" altLang="ja-JP" dirty="0"/>
              <a:t>2</a:t>
            </a:r>
            <a:r>
              <a:rPr kumimoji="1" lang="ja-JP" altLang="en-US" dirty="0"/>
              <a:t>次ベビーブーム。</a:t>
            </a:r>
            <a:endParaRPr kumimoji="1" lang="en-US" altLang="ja-JP" dirty="0"/>
          </a:p>
          <a:p>
            <a:r>
              <a:rPr kumimoji="1" lang="ja-JP" altLang="en-US" dirty="0"/>
              <a:t>　でも、そのさらに子供たちという第</a:t>
            </a:r>
            <a:r>
              <a:rPr kumimoji="1" lang="en-US" altLang="ja-JP" dirty="0"/>
              <a:t>3</a:t>
            </a:r>
            <a:r>
              <a:rPr kumimoji="1" lang="ja-JP" altLang="en-US" dirty="0"/>
              <a:t>次ベビーブームは起きなかった。</a:t>
            </a:r>
            <a:endParaRPr kumimoji="1" lang="en-US" altLang="ja-JP" dirty="0"/>
          </a:p>
          <a:p>
            <a:r>
              <a:rPr kumimoji="1" lang="ja-JP" altLang="en-US" dirty="0"/>
              <a:t>　なぜか？</a:t>
            </a:r>
            <a:endParaRPr kumimoji="1" lang="en-US" altLang="ja-JP" dirty="0"/>
          </a:p>
          <a:p>
            <a:r>
              <a:rPr kumimoji="1" lang="ja-JP" altLang="en-US" dirty="0"/>
              <a:t>　　言われていることは、団塊の世代ジュニアが直面した「受験戦争」、そしてバブル崩壊後の「就職氷河期」で、結婚出産どころではなかった世代たちである。</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2024/6/12</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22</a:t>
            </a:fld>
            <a:endParaRPr lang="ja-JP" altLang="en-US"/>
          </a:p>
        </p:txBody>
      </p:sp>
    </p:spTree>
    <p:extLst>
      <p:ext uri="{BB962C8B-B14F-4D97-AF65-F5344CB8AC3E}">
        <p14:creationId xmlns:p14="http://schemas.microsoft.com/office/powerpoint/2010/main" val="3141479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dirty="0"/>
              <a:t>【</a:t>
            </a:r>
            <a:r>
              <a:rPr kumimoji="1" lang="ja-JP" altLang="en-US" dirty="0"/>
              <a:t>セリフ</a:t>
            </a:r>
            <a:r>
              <a:rPr kumimoji="1" lang="en-US" altLang="ja-JP" dirty="0"/>
              <a:t>】</a:t>
            </a:r>
          </a:p>
          <a:p>
            <a:r>
              <a:rPr kumimoji="1" lang="ja-JP" altLang="en-US" dirty="0"/>
              <a:t>　人口ピラミッドの形が、</a:t>
            </a:r>
            <a:r>
              <a:rPr kumimoji="1" lang="en-US" altLang="ja-JP" dirty="0"/>
              <a:t>40</a:t>
            </a:r>
            <a:r>
              <a:rPr kumimoji="1" lang="ja-JP" altLang="en-US" dirty="0"/>
              <a:t>年間で大きく変わってきました。</a:t>
            </a:r>
            <a:endParaRPr kumimoji="1" lang="en-US" altLang="ja-JP" dirty="0"/>
          </a:p>
          <a:p>
            <a:r>
              <a:rPr kumimoji="1" lang="ja-JP" altLang="en-US" dirty="0"/>
              <a:t>　「少子高齢化」と言われるものです。</a:t>
            </a:r>
            <a:endParaRPr kumimoji="1" lang="en-US" altLang="ja-JP" dirty="0"/>
          </a:p>
          <a:p>
            <a:endParaRPr kumimoji="1" lang="en-US" altLang="ja-JP" dirty="0"/>
          </a:p>
          <a:p>
            <a:r>
              <a:rPr kumimoji="1" lang="ja-JP" altLang="en-US" dirty="0"/>
              <a:t>　今もそうですが、この形がさらにいびつになってくると</a:t>
            </a:r>
            <a:endParaRPr kumimoji="1" lang="en-US" altLang="ja-JP" dirty="0"/>
          </a:p>
          <a:p>
            <a:r>
              <a:rPr kumimoji="1" lang="ja-JP" altLang="en-US" dirty="0"/>
              <a:t>　　どんなことが起きると思いますか？</a:t>
            </a:r>
            <a:endParaRPr kumimoji="1" lang="en-US" altLang="ja-JP" dirty="0"/>
          </a:p>
          <a:p>
            <a:r>
              <a:rPr kumimoji="1" lang="ja-JP" altLang="en-US" dirty="0"/>
              <a:t>　　そのために</a:t>
            </a:r>
            <a:r>
              <a:rPr kumimoji="1" lang="ja-JP" altLang="en-US"/>
              <a:t>は、どう</a:t>
            </a:r>
            <a:r>
              <a:rPr kumimoji="1" lang="ja-JP" altLang="en-US" dirty="0"/>
              <a:t>したら良いのか　？</a:t>
            </a:r>
            <a:endParaRPr kumimoji="1" lang="en-US" altLang="ja-JP" dirty="0"/>
          </a:p>
          <a:p>
            <a:r>
              <a:rPr kumimoji="1" lang="ja-JP" altLang="en-US" dirty="0"/>
              <a:t>　</a:t>
            </a:r>
            <a:r>
              <a:rPr lang="ja-JP" altLang="en-US" dirty="0"/>
              <a:t>★　</a:t>
            </a:r>
            <a:r>
              <a:rPr lang="ja-JP" altLang="en-US" u="sng" dirty="0"/>
              <a:t>ワークシート</a:t>
            </a:r>
            <a:r>
              <a:rPr lang="ja-JP" altLang="en-US" dirty="0"/>
              <a:t>　「</a:t>
            </a:r>
            <a:r>
              <a:rPr lang="en-US" altLang="ja-JP" dirty="0"/>
              <a:t>8</a:t>
            </a:r>
            <a:r>
              <a:rPr lang="ja-JP" altLang="en-US" dirty="0"/>
              <a:t>」に、それぞれのピラミッドのグラフでから思ったことを記入してみてください。　</a:t>
            </a:r>
            <a:endParaRPr lang="en-US" altLang="ja-JP" dirty="0"/>
          </a:p>
          <a:p>
            <a:endParaRPr kumimoji="1" lang="en-US" altLang="ja-JP" dirty="0"/>
          </a:p>
          <a:p>
            <a:endParaRPr kumimoji="1" lang="en-US" altLang="ja-JP" dirty="0"/>
          </a:p>
          <a:p>
            <a:r>
              <a:rPr kumimoji="1" lang="ja-JP" altLang="en-US" dirty="0"/>
              <a:t>（何が起きるか：例）</a:t>
            </a:r>
            <a:endParaRPr kumimoji="1" lang="en-US" altLang="ja-JP" dirty="0"/>
          </a:p>
          <a:p>
            <a:r>
              <a:rPr kumimoji="1" lang="ja-JP" altLang="en-US" dirty="0"/>
              <a:t>　①　社会保障費（医療費、年金、生活保護、福祉など）が増える</a:t>
            </a:r>
            <a:endParaRPr kumimoji="1" lang="en-US" altLang="ja-JP" dirty="0"/>
          </a:p>
          <a:p>
            <a:r>
              <a:rPr kumimoji="1" lang="ja-JP" altLang="en-US" dirty="0"/>
              <a:t>　　　　→　高齢者の選挙数が多いため、高齢者に行政サービスがシフトする</a:t>
            </a:r>
            <a:endParaRPr kumimoji="1" lang="en-US" altLang="ja-JP" dirty="0"/>
          </a:p>
          <a:p>
            <a:r>
              <a:rPr kumimoji="1" lang="ja-JP" altLang="en-US" dirty="0"/>
              <a:t>　②　歳入（税金）が、働く世代が減るため　減少</a:t>
            </a:r>
            <a:endParaRPr kumimoji="1" lang="en-US" altLang="ja-JP" dirty="0"/>
          </a:p>
          <a:p>
            <a:r>
              <a:rPr kumimoji="1" lang="ja-JP" altLang="en-US" dirty="0"/>
              <a:t>　③　消費活動が鈍り、企業の衰退や雇用者の給料の減少</a:t>
            </a:r>
            <a:endParaRPr kumimoji="1" lang="en-US" altLang="ja-JP" dirty="0"/>
          </a:p>
          <a:p>
            <a:r>
              <a:rPr kumimoji="1" lang="ja-JP" altLang="en-US" dirty="0"/>
              <a:t>　④　更なる過疎化で、自治体が財政難　　　　など</a:t>
            </a:r>
            <a:endParaRPr kumimoji="1" lang="en-US" altLang="ja-JP" dirty="0"/>
          </a:p>
          <a:p>
            <a:endParaRPr kumimoji="1" lang="en-US" altLang="ja-JP" dirty="0"/>
          </a:p>
          <a:p>
            <a:r>
              <a:rPr kumimoji="1" lang="ja-JP" altLang="en-US" dirty="0"/>
              <a:t>（そうしたらよいか：例　→　少しでも早めに手を打つのが一番）</a:t>
            </a:r>
            <a:endParaRPr kumimoji="1" lang="en-US" altLang="ja-JP" dirty="0"/>
          </a:p>
          <a:p>
            <a:r>
              <a:rPr kumimoji="1" lang="ja-JP" altLang="en-US" dirty="0"/>
              <a:t>　①　少子化対策を行う</a:t>
            </a:r>
            <a:endParaRPr kumimoji="1" lang="en-US" altLang="ja-JP" dirty="0"/>
          </a:p>
          <a:p>
            <a:r>
              <a:rPr kumimoji="1" lang="ja-JP" altLang="en-US" dirty="0"/>
              <a:t>　②　高齢者対策：高齢者は働ける人は働く、そして健康な身体作り</a:t>
            </a:r>
            <a:endParaRPr kumimoji="1" lang="en-US" altLang="ja-JP" dirty="0"/>
          </a:p>
          <a:p>
            <a:r>
              <a:rPr kumimoji="1" lang="ja-JP" altLang="en-US" dirty="0"/>
              <a:t>　③　経済対策：働きやすい環境、どこでも起業しやすい環境、</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2024/6/12</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23</a:t>
            </a:fld>
            <a:endParaRPr lang="ja-JP" altLang="en-US"/>
          </a:p>
        </p:txBody>
      </p:sp>
    </p:spTree>
    <p:extLst>
      <p:ext uri="{BB962C8B-B14F-4D97-AF65-F5344CB8AC3E}">
        <p14:creationId xmlns:p14="http://schemas.microsoft.com/office/powerpoint/2010/main" val="3035156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a:extLst>
              <a:ext uri="{FF2B5EF4-FFF2-40B4-BE49-F238E27FC236}">
                <a16:creationId xmlns:a16="http://schemas.microsoft.com/office/drawing/2014/main" id="{F2AD1B45-CF79-435E-9D77-88BB272ADABD}"/>
              </a:ext>
            </a:extLst>
          </p:cNvPr>
          <p:cNvSpPr>
            <a:spLocks noGrp="1" noRot="1" noChangeAspect="1" noTextEdit="1"/>
          </p:cNvSpPr>
          <p:nvPr>
            <p:ph type="sldImg"/>
          </p:nvPr>
        </p:nvSpPr>
        <p:spPr bwMode="auto">
          <a:xfrm>
            <a:off x="1223963" y="360363"/>
            <a:ext cx="4319587"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ノート プレースホルダ 2">
            <a:extLst>
              <a:ext uri="{FF2B5EF4-FFF2-40B4-BE49-F238E27FC236}">
                <a16:creationId xmlns:a16="http://schemas.microsoft.com/office/drawing/2014/main" id="{5A9B8041-F977-43B7-905A-B088DDC3071E}"/>
              </a:ext>
            </a:extLst>
          </p:cNvPr>
          <p:cNvSpPr>
            <a:spLocks noGrp="1"/>
          </p:cNvSpPr>
          <p:nvPr>
            <p:ph type="body" idx="1"/>
          </p:nvPr>
        </p:nvSpPr>
        <p:spPr>
          <a:xfrm>
            <a:off x="623888" y="3840163"/>
            <a:ext cx="5616575" cy="5210175"/>
          </a:xfrm>
          <a:ln/>
        </p:spPr>
        <p:txBody>
          <a:bodyPr/>
          <a:lstStyle/>
          <a:p>
            <a:pPr>
              <a:spcBef>
                <a:spcPts val="600"/>
              </a:spcBef>
              <a:defRPr/>
            </a:pPr>
            <a:r>
              <a:rPr lang="en-US" altLang="ja-JP" sz="1100" kern="0" dirty="0">
                <a:latin typeface="HG丸ｺﾞｼｯｸM-PRO" pitchFamily="50" charset="-128"/>
                <a:ea typeface="HG丸ｺﾞｼｯｸM-PRO" pitchFamily="50" charset="-128"/>
              </a:rPr>
              <a:t>【</a:t>
            </a:r>
            <a:r>
              <a:rPr lang="ja-JP" altLang="en-US" sz="1100" kern="0" dirty="0">
                <a:latin typeface="HG丸ｺﾞｼｯｸM-PRO" pitchFamily="50" charset="-128"/>
                <a:ea typeface="HG丸ｺﾞｼｯｸM-PRO" pitchFamily="50" charset="-128"/>
              </a:rPr>
              <a:t>おわりに</a:t>
            </a:r>
            <a:r>
              <a:rPr lang="en-US" altLang="ja-JP" sz="1100" kern="0" dirty="0">
                <a:latin typeface="HG丸ｺﾞｼｯｸM-PRO" pitchFamily="50" charset="-128"/>
                <a:ea typeface="HG丸ｺﾞｼｯｸM-PRO" pitchFamily="50" charset="-128"/>
              </a:rPr>
              <a:t>】</a:t>
            </a: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最後に、</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今日は、</a:t>
            </a:r>
            <a:r>
              <a:rPr kumimoji="1" lang="ja-JP" altLang="en-US" sz="1100" dirty="0"/>
              <a:t>税金が使われているところ、税金の種類、特徴、そして日本の財政を踏まえて、将来に向けて考えてほしいこと、を人口ピラミッドをみてもらい、考えてもらいました。</a:t>
            </a:r>
            <a:endParaRPr kumimoji="1" lang="en-US" altLang="ja-JP" sz="1100" dirty="0"/>
          </a:p>
          <a:p>
            <a:endParaRPr kumimoji="1" lang="ja-JP" altLang="en-US" sz="1100" dirty="0"/>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いろんなことをやる、皆さんがやってほしいことをやってもらう、そのためには税金をどう集め、そしてどう使っていくのが良いのか</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少子高齢化という現象に向けどう克服していくか、皆さんにとって明るく希望のある将来に向けて　</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人</a:t>
            </a:r>
            <a:r>
              <a:rPr lang="en-US" altLang="ja-JP" sz="1100" dirty="0">
                <a:latin typeface="HG丸ｺﾞｼｯｸM-PRO" pitchFamily="50" charset="-128"/>
                <a:ea typeface="HG丸ｺﾞｼｯｸM-PRO" pitchFamily="50" charset="-128"/>
              </a:rPr>
              <a:t>1</a:t>
            </a:r>
            <a:r>
              <a:rPr lang="ja-JP" altLang="en-US" sz="1100" dirty="0">
                <a:latin typeface="HG丸ｺﾞｼｯｸM-PRO" pitchFamily="50" charset="-128"/>
                <a:ea typeface="HG丸ｺﾞｼｯｸM-PRO" pitchFamily="50" charset="-128"/>
              </a:rPr>
              <a:t>人、考えていくことが大切です。</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en-US" altLang="ja-JP" sz="1100" dirty="0">
                <a:latin typeface="HG丸ｺﾞｼｯｸM-PRO" pitchFamily="50" charset="-128"/>
                <a:ea typeface="HG丸ｺﾞｼｯｸM-PRO" pitchFamily="50" charset="-128"/>
              </a:rPr>
              <a:t> </a:t>
            </a:r>
            <a:r>
              <a:rPr lang="ja-JP" altLang="en-US" sz="1100" dirty="0">
                <a:latin typeface="HG丸ｺﾞｼｯｸM-PRO" pitchFamily="50" charset="-128"/>
                <a:ea typeface="HG丸ｺﾞｼｯｸM-PRO" pitchFamily="50" charset="-128"/>
              </a:rPr>
              <a:t>　＜クイズの答え＞</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税　　　と　　　夢　　（夢現：ゆめうつつ＝夢とも現実とも区別がつかないぼんやりしている状態）</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　税金を上手く使うことで、皆さんの夢をかなえてください！！</a:t>
            </a: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endParaRPr lang="en-US" altLang="ja-JP" sz="1100" dirty="0">
              <a:latin typeface="HG丸ｺﾞｼｯｸM-PRO" pitchFamily="50" charset="-128"/>
              <a:ea typeface="HG丸ｺﾞｼｯｸM-PRO" pitchFamily="50" charset="-128"/>
            </a:endParaRPr>
          </a:p>
          <a:p>
            <a:pPr eaLnBrk="1" fontAlgn="auto" hangingPunct="1">
              <a:spcBef>
                <a:spcPct val="20000"/>
              </a:spcBef>
              <a:spcAft>
                <a:spcPts val="0"/>
              </a:spcAft>
              <a:defRPr/>
            </a:pPr>
            <a:r>
              <a:rPr lang="ja-JP" altLang="en-US" sz="1100" dirty="0">
                <a:latin typeface="HG丸ｺﾞｼｯｸM-PRO" pitchFamily="50" charset="-128"/>
                <a:ea typeface="HG丸ｺﾞｼｯｸM-PRO" pitchFamily="50" charset="-128"/>
              </a:rPr>
              <a:t>　</a:t>
            </a:r>
            <a:endParaRPr lang="en-US" altLang="ja-JP" sz="1100" dirty="0">
              <a:latin typeface="HG丸ｺﾞｼｯｸM-PRO" pitchFamily="50" charset="-128"/>
              <a:ea typeface="HG丸ｺﾞｼｯｸM-PRO" pitchFamily="50" charset="-128"/>
            </a:endParaRPr>
          </a:p>
        </p:txBody>
      </p:sp>
      <p:sp>
        <p:nvSpPr>
          <p:cNvPr id="59396" name="スライド番号プレースホルダ 3">
            <a:extLst>
              <a:ext uri="{FF2B5EF4-FFF2-40B4-BE49-F238E27FC236}">
                <a16:creationId xmlns:a16="http://schemas.microsoft.com/office/drawing/2014/main" id="{669A3F56-7144-4F08-8C4A-6D4A774B81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Calibri" panose="020F0502020204030204" pitchFamily="34" charset="0"/>
                <a:ea typeface="ＭＳ Ｐゴシック" panose="020B0600070205080204" pitchFamily="50" charset="-128"/>
              </a:defRPr>
            </a:lvl1pPr>
            <a:lvl2pPr marL="708025" indent="-266700">
              <a:spcBef>
                <a:spcPct val="30000"/>
              </a:spcBef>
              <a:defRPr kumimoji="1" sz="1200">
                <a:solidFill>
                  <a:schemeClr val="tx1"/>
                </a:solidFill>
                <a:latin typeface="Calibri" panose="020F0502020204030204" pitchFamily="34" charset="0"/>
                <a:ea typeface="ＭＳ Ｐゴシック" panose="020B0600070205080204" pitchFamily="50" charset="-128"/>
              </a:defRPr>
            </a:lvl2pPr>
            <a:lvl3pPr marL="109220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3pPr>
            <a:lvl4pPr marL="1535113"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4pPr>
            <a:lvl5pPr marL="1974850" indent="-211138">
              <a:spcBef>
                <a:spcPct val="30000"/>
              </a:spcBef>
              <a:defRPr kumimoji="1" sz="1200">
                <a:solidFill>
                  <a:schemeClr val="tx1"/>
                </a:solidFill>
                <a:latin typeface="Calibri" panose="020F0502020204030204" pitchFamily="34" charset="0"/>
                <a:ea typeface="ＭＳ Ｐゴシック" panose="020B0600070205080204" pitchFamily="50" charset="-128"/>
              </a:defRPr>
            </a:lvl5pPr>
            <a:lvl6pPr marL="24320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6pPr>
            <a:lvl7pPr marL="28892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7pPr>
            <a:lvl8pPr marL="33464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8pPr>
            <a:lvl9pPr marL="3803650" indent="-211138" eaLnBrk="0" fontAlgn="base" hangingPunct="0">
              <a:spcBef>
                <a:spcPct val="30000"/>
              </a:spcBef>
              <a:spcAft>
                <a:spcPct val="0"/>
              </a:spcAft>
              <a:defRPr kumimoji="1" sz="1200">
                <a:solidFill>
                  <a:schemeClr val="tx1"/>
                </a:solidFill>
                <a:latin typeface="Calibri" panose="020F0502020204030204" pitchFamily="34" charset="0"/>
                <a:ea typeface="ＭＳ Ｐゴシック" panose="020B0600070205080204" pitchFamily="50" charset="-128"/>
              </a:defRPr>
            </a:lvl9pPr>
          </a:lstStyle>
          <a:p>
            <a:pPr>
              <a:spcBef>
                <a:spcPct val="0"/>
              </a:spcBef>
            </a:pPr>
            <a:fld id="{2DC74660-047C-4576-866A-29C2CED29E4F}" type="slidenum">
              <a:rPr lang="en-US" altLang="ja-JP">
                <a:latin typeface="Times New Roman" panose="02020603050405020304" pitchFamily="18" charset="0"/>
              </a:rPr>
              <a:pPr>
                <a:spcBef>
                  <a:spcPct val="0"/>
                </a:spcBef>
              </a:pPr>
              <a:t>24</a:t>
            </a:fld>
            <a:endParaRPr lang="en-US" altLang="ja-JP">
              <a:latin typeface="Times New Roman" panose="02020603050405020304" pitchFamily="18" charset="0"/>
            </a:endParaRPr>
          </a:p>
        </p:txBody>
      </p:sp>
      <p:sp>
        <p:nvSpPr>
          <p:cNvPr id="2" name="日付プレースホルダー 1">
            <a:extLst>
              <a:ext uri="{FF2B5EF4-FFF2-40B4-BE49-F238E27FC236}">
                <a16:creationId xmlns:a16="http://schemas.microsoft.com/office/drawing/2014/main" id="{4401A69A-727D-D9D6-91FA-6517AF16B441}"/>
              </a:ext>
            </a:extLst>
          </p:cNvPr>
          <p:cNvSpPr>
            <a:spLocks noGrp="1"/>
          </p:cNvSpPr>
          <p:nvPr>
            <p:ph type="dt" idx="1"/>
          </p:nvPr>
        </p:nvSpPr>
        <p:spPr/>
        <p:txBody>
          <a:bodyPr/>
          <a:lstStyle/>
          <a:p>
            <a:pPr>
              <a:defRPr/>
            </a:pPr>
            <a:fld id="{38901BBB-D5D3-4B82-A6EA-55024D70A780}" type="datetime1">
              <a:rPr lang="ja-JP" altLang="en-US" smtClean="0"/>
              <a:t>2024/6/12</a:t>
            </a:fld>
            <a:endParaRPr lang="ja-JP" altLang="en-US"/>
          </a:p>
        </p:txBody>
      </p:sp>
    </p:spTree>
    <p:extLst>
      <p:ext uri="{BB962C8B-B14F-4D97-AF65-F5344CB8AC3E}">
        <p14:creationId xmlns:p14="http://schemas.microsoft.com/office/powerpoint/2010/main" val="96971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では、いきなりクイズです。</a:t>
            </a:r>
            <a:endParaRPr kumimoji="1" lang="en-US" altLang="ja-JP" dirty="0"/>
          </a:p>
          <a:p>
            <a:r>
              <a:rPr kumimoji="1" lang="ja-JP" altLang="en-US" dirty="0"/>
              <a:t>　次の数字は、広島市の何かの数字を表しています。　何の数字だと思いますか。</a:t>
            </a:r>
            <a:endParaRPr kumimoji="1" lang="en-US" altLang="ja-JP" dirty="0"/>
          </a:p>
          <a:p>
            <a:r>
              <a:rPr kumimoji="1" lang="ja-JP" altLang="en-US" dirty="0"/>
              <a:t>　</a:t>
            </a:r>
            <a:r>
              <a:rPr lang="en-US" altLang="ja-JP" dirty="0"/>
              <a:t>1</a:t>
            </a:r>
            <a:r>
              <a:rPr lang="ja-JP" altLang="en-US" dirty="0"/>
              <a:t>日当たりでは　約</a:t>
            </a:r>
            <a:r>
              <a:rPr lang="en-US" altLang="ja-JP" dirty="0"/>
              <a:t>200</a:t>
            </a:r>
            <a:r>
              <a:rPr lang="ja-JP" altLang="en-US" dirty="0"/>
              <a:t>件です。</a:t>
            </a:r>
            <a:endParaRPr lang="en-US" altLang="ja-JP" dirty="0"/>
          </a:p>
          <a:p>
            <a:r>
              <a:rPr lang="ja-JP" altLang="en-US" dirty="0"/>
              <a:t>　ヒントは、</a:t>
            </a:r>
            <a:r>
              <a:rPr lang="en-US" altLang="ja-JP" dirty="0"/>
              <a:t>1</a:t>
            </a:r>
            <a:r>
              <a:rPr lang="ja-JP" altLang="en-US" dirty="0"/>
              <a:t>時間当たりでは約８</a:t>
            </a:r>
            <a:r>
              <a:rPr lang="en-US" altLang="ja-JP" dirty="0"/>
              <a:t>.3</a:t>
            </a:r>
            <a:r>
              <a:rPr lang="ja-JP" altLang="en-US" dirty="0"/>
              <a:t>回だから、寝る間もなく７分に</a:t>
            </a:r>
            <a:r>
              <a:rPr lang="en-US" altLang="ja-JP" dirty="0"/>
              <a:t>1</a:t>
            </a:r>
            <a:r>
              <a:rPr lang="ja-JP" altLang="en-US" dirty="0"/>
              <a:t>回ぐらいは動いています。</a:t>
            </a:r>
            <a:endParaRPr lang="en-US" altLang="ja-JP" dirty="0"/>
          </a:p>
          <a:p>
            <a:endParaRPr lang="en-US" altLang="ja-JP" dirty="0"/>
          </a:p>
          <a:p>
            <a:r>
              <a:rPr lang="ja-JP" altLang="en-US" dirty="0"/>
              <a:t>　もう一つヒント・・・・このうち</a:t>
            </a:r>
            <a:r>
              <a:rPr lang="en-US" altLang="ja-JP" dirty="0"/>
              <a:t>65</a:t>
            </a:r>
            <a:r>
              <a:rPr lang="ja-JP" altLang="en-US" dirty="0"/>
              <a:t>歳以上の方が</a:t>
            </a:r>
            <a:r>
              <a:rPr lang="en-US" altLang="ja-JP" dirty="0"/>
              <a:t>60</a:t>
            </a:r>
            <a:r>
              <a:rPr lang="ja-JP" altLang="en-US" dirty="0"/>
              <a:t>％以上を占め、皆さんのような</a:t>
            </a:r>
            <a:r>
              <a:rPr lang="en-US" altLang="ja-JP" dirty="0"/>
              <a:t>15</a:t>
            </a:r>
            <a:r>
              <a:rPr lang="ja-JP" altLang="en-US" dirty="0"/>
              <a:t>～</a:t>
            </a:r>
            <a:r>
              <a:rPr lang="en-US" altLang="ja-JP" dirty="0"/>
              <a:t>19</a:t>
            </a:r>
            <a:r>
              <a:rPr lang="ja-JP" altLang="en-US" dirty="0"/>
              <a:t>歳までの方はわずか２％程度だったようです。</a:t>
            </a:r>
            <a:endParaRPr lang="en-US" altLang="ja-JP" dirty="0"/>
          </a:p>
          <a:p>
            <a:endParaRPr lang="en-US" altLang="ja-JP" dirty="0"/>
          </a:p>
          <a:p>
            <a:r>
              <a:rPr lang="ja-JP" altLang="en-US" dirty="0"/>
              <a:t>★　</a:t>
            </a:r>
            <a:r>
              <a:rPr lang="ja-JP" altLang="en-US" u="sng" dirty="0"/>
              <a:t>ワークシート</a:t>
            </a:r>
            <a:r>
              <a:rPr lang="ja-JP" altLang="en-US" dirty="0"/>
              <a:t>　「１」に答えを記入してください。　</a:t>
            </a:r>
            <a:endParaRPr lang="en-US" altLang="ja-JP" dirty="0"/>
          </a:p>
          <a:p>
            <a:r>
              <a:rPr kumimoji="1" lang="ja-JP" altLang="en-US" dirty="0"/>
              <a:t>　</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（広島市以外の場合）　各市町村の統計データで確認して、数字を直して使ってください。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sz="1800" u="none" dirty="0">
              <a:solidFill>
                <a:srgbClr val="FF0000"/>
              </a:solidFill>
              <a:latin typeface="+mj-ea"/>
              <a:ea typeface="+mj-ea"/>
            </a:endParaRP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3</a:t>
            </a:fld>
            <a:endParaRPr lang="ja-JP" altLang="en-US"/>
          </a:p>
        </p:txBody>
      </p:sp>
    </p:spTree>
    <p:extLst>
      <p:ext uri="{BB962C8B-B14F-4D97-AF65-F5344CB8AC3E}">
        <p14:creationId xmlns:p14="http://schemas.microsoft.com/office/powerpoint/2010/main" val="2616456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答えは、救急車の出動回数です。</a:t>
            </a:r>
            <a:endParaRPr kumimoji="1" lang="en-US" altLang="ja-JP" dirty="0"/>
          </a:p>
          <a:p>
            <a:endParaRPr kumimoji="1" lang="en-US" altLang="ja-JP" dirty="0"/>
          </a:p>
          <a:p>
            <a:r>
              <a:rPr kumimoji="1" lang="ja-JP" altLang="en-US" dirty="0"/>
              <a:t>　皆さんは、救急車を呼んだらすぐ来てくれて、タダで病院まで運んでくれますね。タクシーのように、お金を払いませんよね。</a:t>
            </a:r>
            <a:endParaRPr kumimoji="1" lang="en-US" altLang="ja-JP" dirty="0"/>
          </a:p>
          <a:p>
            <a:r>
              <a:rPr kumimoji="1" lang="ja-JP" altLang="en-US" dirty="0"/>
              <a:t>　当たり前と思っていると思います。</a:t>
            </a:r>
            <a:endParaRPr kumimoji="1" lang="en-US" altLang="ja-JP" dirty="0"/>
          </a:p>
          <a:p>
            <a:r>
              <a:rPr kumimoji="1" lang="ja-JP" altLang="en-US" dirty="0"/>
              <a:t>　　でも多くの外国は、タクシーと同じようにお金を払わないと乗れません（アメリカも韓国も）。</a:t>
            </a:r>
            <a:endParaRPr kumimoji="1" lang="en-US" altLang="ja-JP" dirty="0"/>
          </a:p>
          <a:p>
            <a:r>
              <a:rPr kumimoji="1" lang="ja-JP" altLang="en-US" dirty="0"/>
              <a:t>　　日本はタダなのは、税金で賄っているからです。　これも税金の使われ方の１つです。</a:t>
            </a:r>
            <a:endParaRPr kumimoji="1" lang="en-US" altLang="ja-JP" dirty="0"/>
          </a:p>
          <a:p>
            <a:endParaRPr kumimoji="1" lang="en-US" altLang="ja-JP" dirty="0"/>
          </a:p>
          <a:p>
            <a:r>
              <a:rPr kumimoji="1" lang="ja-JP" altLang="en-US" dirty="0"/>
              <a:t>　</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2024/6/12</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4</a:t>
            </a:fld>
            <a:endParaRPr lang="ja-JP" altLang="en-US"/>
          </a:p>
        </p:txBody>
      </p:sp>
    </p:spTree>
    <p:extLst>
      <p:ext uri="{BB962C8B-B14F-4D97-AF65-F5344CB8AC3E}">
        <p14:creationId xmlns:p14="http://schemas.microsoft.com/office/powerpoint/2010/main" val="3298782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r>
              <a:rPr kumimoji="1" lang="ja-JP" altLang="en-US" dirty="0"/>
              <a:t>　</a:t>
            </a:r>
            <a:endParaRPr kumimoji="1" lang="en-US" altLang="ja-JP" dirty="0"/>
          </a:p>
          <a:p>
            <a:r>
              <a:rPr kumimoji="1" lang="ja-JP" altLang="en-US" dirty="0"/>
              <a:t>皆さんの身近なところで、税金の使われているところをお話しします。</a:t>
            </a:r>
            <a:endParaRPr kumimoji="1" lang="en-US" altLang="ja-JP" dirty="0"/>
          </a:p>
          <a:p>
            <a:endParaRPr kumimoji="1" lang="en-US" altLang="ja-JP" dirty="0"/>
          </a:p>
          <a:p>
            <a:r>
              <a:rPr kumimoji="1" lang="ja-JP" altLang="en-US" dirty="0"/>
              <a:t>　まずは、今クイズにした「警察や消防、防衛」といった私たちの生活や安全を守るために、日本全体で約</a:t>
            </a:r>
            <a:r>
              <a:rPr kumimoji="1" lang="en-US" altLang="ja-JP" dirty="0"/>
              <a:t>5</a:t>
            </a:r>
            <a:r>
              <a:rPr kumimoji="1" lang="ja-JP" altLang="en-US" dirty="0"/>
              <a:t>兆円使われています。</a:t>
            </a:r>
            <a:endParaRPr kumimoji="1" lang="en-US" altLang="ja-JP" dirty="0"/>
          </a:p>
          <a:p>
            <a:endParaRPr kumimoji="1" lang="en-US" altLang="ja-JP" dirty="0"/>
          </a:p>
          <a:p>
            <a:r>
              <a:rPr kumimoji="1" lang="ja-JP" altLang="en-US" dirty="0"/>
              <a:t>　そして、毎日出るゴミ処理、皆さんのお家では、ゴミは決められた日に、決められたゴミを出していますが、それを集めて燃やしたり、再利用したりするのにお金がかかっています。また毎日必ず使う水道やその排水の処理にも税金が使われています。</a:t>
            </a:r>
            <a:endParaRPr kumimoji="1" lang="en-US" altLang="ja-JP" dirty="0"/>
          </a:p>
          <a:p>
            <a:r>
              <a:rPr kumimoji="1" lang="ja-JP" altLang="en-US" dirty="0"/>
              <a:t>　これが、約</a:t>
            </a:r>
            <a:r>
              <a:rPr kumimoji="1" lang="en-US" altLang="ja-JP" dirty="0"/>
              <a:t>2</a:t>
            </a:r>
            <a:r>
              <a:rPr kumimoji="1" lang="ja-JP" altLang="en-US" dirty="0"/>
              <a:t>兆円使われています。</a:t>
            </a:r>
            <a:endParaRPr kumimoji="1" lang="en-US" altLang="ja-JP" dirty="0"/>
          </a:p>
          <a:p>
            <a:endParaRPr kumimoji="1" lang="en-US" altLang="ja-JP" dirty="0"/>
          </a:p>
          <a:p>
            <a:r>
              <a:rPr kumimoji="1" lang="ja-JP" altLang="en-US" dirty="0"/>
              <a:t>　そして、皆さんに一番身近な教育費にも税金が使われています。</a:t>
            </a:r>
            <a:endParaRPr kumimoji="1" lang="en-US" altLang="ja-JP" dirty="0"/>
          </a:p>
          <a:p>
            <a:r>
              <a:rPr kumimoji="1" lang="ja-JP" altLang="en-US" dirty="0"/>
              <a:t>　日本は、小学校と中学校は義務教育なので、小学生が</a:t>
            </a:r>
            <a:r>
              <a:rPr kumimoji="1" lang="en-US" altLang="ja-JP" dirty="0"/>
              <a:t>1</a:t>
            </a:r>
            <a:r>
              <a:rPr kumimoji="1" lang="ja-JP" altLang="en-US" dirty="0"/>
              <a:t>年間で約</a:t>
            </a:r>
            <a:r>
              <a:rPr kumimoji="1" lang="en-US" altLang="ja-JP" dirty="0"/>
              <a:t>90</a:t>
            </a:r>
            <a:r>
              <a:rPr kumimoji="1" lang="ja-JP" altLang="en-US" dirty="0"/>
              <a:t>万円、中学生が</a:t>
            </a:r>
            <a:r>
              <a:rPr kumimoji="1" lang="en-US" altLang="ja-JP" dirty="0"/>
              <a:t>100</a:t>
            </a:r>
            <a:r>
              <a:rPr kumimoji="1" lang="ja-JP" altLang="en-US" dirty="0"/>
              <a:t>万円、そして高校生も</a:t>
            </a:r>
            <a:r>
              <a:rPr kumimoji="1" lang="en-US" altLang="ja-JP" dirty="0"/>
              <a:t>1</a:t>
            </a:r>
            <a:r>
              <a:rPr kumimoji="1" lang="ja-JP" altLang="en-US" dirty="0"/>
              <a:t>年間で</a:t>
            </a:r>
            <a:r>
              <a:rPr kumimoji="1" lang="en-US" altLang="ja-JP" dirty="0"/>
              <a:t>100</a:t>
            </a:r>
            <a:r>
              <a:rPr kumimoji="1" lang="ja-JP" altLang="en-US" dirty="0"/>
              <a:t>万円かかっています。</a:t>
            </a:r>
            <a:endParaRPr kumimoji="1" lang="en-US" altLang="ja-JP" dirty="0"/>
          </a:p>
          <a:p>
            <a:r>
              <a:rPr kumimoji="1" lang="ja-JP" altLang="en-US" dirty="0"/>
              <a:t>　小学校から高校までの</a:t>
            </a:r>
            <a:r>
              <a:rPr kumimoji="1" lang="en-US" altLang="ja-JP" dirty="0"/>
              <a:t>12</a:t>
            </a:r>
            <a:r>
              <a:rPr kumimoji="1" lang="ja-JP" altLang="en-US" dirty="0"/>
              <a:t>年間で、一人当たり約　</a:t>
            </a:r>
            <a:r>
              <a:rPr kumimoji="1" lang="en-US" altLang="ja-JP" dirty="0"/>
              <a:t>1,140</a:t>
            </a:r>
            <a:r>
              <a:rPr kumimoji="1" lang="ja-JP" altLang="en-US" dirty="0"/>
              <a:t>万円　税金を使っている計算になります。</a:t>
            </a:r>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2024/6/12</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5</a:t>
            </a:fld>
            <a:endParaRPr lang="ja-JP" altLang="en-US"/>
          </a:p>
        </p:txBody>
      </p:sp>
    </p:spTree>
    <p:extLst>
      <p:ext uri="{BB962C8B-B14F-4D97-AF65-F5344CB8AC3E}">
        <p14:creationId xmlns:p14="http://schemas.microsoft.com/office/powerpoint/2010/main" val="15216708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p>
          <a:p>
            <a:r>
              <a:rPr kumimoji="1" lang="ja-JP" altLang="en-US" dirty="0"/>
              <a:t>　では今の話をもとに、もっと身近なところで、クイズです。</a:t>
            </a:r>
            <a:endParaRPr kumimoji="1" lang="en-US" altLang="ja-JP" dirty="0"/>
          </a:p>
          <a:p>
            <a:r>
              <a:rPr kumimoji="1" lang="ja-JP" altLang="en-US" dirty="0"/>
              <a:t>　広島市のごみ処理についてです。</a:t>
            </a:r>
            <a:endParaRPr kumimoji="1" lang="en-US" altLang="ja-JP" dirty="0"/>
          </a:p>
          <a:p>
            <a:r>
              <a:rPr kumimoji="1" lang="ja-JP" altLang="en-US" dirty="0"/>
              <a:t>　広島市のごみ処理費用は、年間〇〇万円　　これ、いくらだと思いますか？</a:t>
            </a:r>
            <a:endParaRPr kumimoji="1" lang="en-US" altLang="ja-JP" dirty="0"/>
          </a:p>
          <a:p>
            <a:r>
              <a:rPr kumimoji="1" lang="ja-JP" altLang="en-US" dirty="0"/>
              <a:t>　ヒントとして、マツダスタジアムの建設費と比べて、多いか？　　少ないか？　　どう思いますか？</a:t>
            </a:r>
            <a:endParaRPr lang="en-US" altLang="ja-JP" dirty="0"/>
          </a:p>
          <a:p>
            <a:r>
              <a:rPr kumimoji="1" lang="ja-JP" altLang="en-US" dirty="0"/>
              <a:t>　</a:t>
            </a:r>
            <a:endParaRPr kumimoji="1" lang="en-US" altLang="ja-JP" dirty="0"/>
          </a:p>
          <a:p>
            <a:r>
              <a:rPr kumimoji="1" lang="ja-JP" altLang="en-US" dirty="0"/>
              <a:t>　</a:t>
            </a:r>
            <a:r>
              <a:rPr lang="ja-JP" altLang="en-US" dirty="0"/>
              <a:t>★　</a:t>
            </a:r>
            <a:r>
              <a:rPr lang="ja-JP" altLang="en-US" u="sng" dirty="0"/>
              <a:t>ワークシート</a:t>
            </a:r>
            <a:r>
              <a:rPr lang="ja-JP" altLang="en-US" dirty="0"/>
              <a:t>　「２」に　処理費用の金額と　「多い」か「少ない」かに〇を記入してください。　</a:t>
            </a:r>
            <a:endParaRPr lang="en-US" altLang="ja-JP" dirty="0"/>
          </a:p>
          <a:p>
            <a:r>
              <a:rPr kumimoji="1" lang="ja-JP" altLang="en-US" dirty="0"/>
              <a:t>　</a:t>
            </a:r>
            <a:endParaRPr kumimoji="1" lang="en-US" altLang="ja-JP" dirty="0"/>
          </a:p>
          <a:p>
            <a:endParaRPr kumimoji="1" lang="en-US" altLang="ja-JP" dirty="0"/>
          </a:p>
          <a:p>
            <a:pPr algn="just"/>
            <a:r>
              <a:rPr kumimoji="1" lang="ja-JP" altLang="en-US" dirty="0"/>
              <a:t>　</a:t>
            </a:r>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（広島市以外の場合）　各市町村の統計データで確認して、数字を直して使ってください。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ja-JP" sz="1800" b="1" kern="100" dirty="0">
                <a:solidFill>
                  <a:srgbClr val="FF0000"/>
                </a:solidFill>
                <a:effectLst/>
                <a:latin typeface="游明朝" panose="02020400000000000000" pitchFamily="18" charset="-128"/>
                <a:ea typeface="ＭＳ Ｐ明朝" panose="02020600040205080304" pitchFamily="18" charset="-128"/>
                <a:cs typeface="Times New Roman" panose="02020603050405020304" pitchFamily="18" charset="0"/>
              </a:rPr>
              <a:t>　　　　　　　　　　　　　　　　　同市町村内にある施設の建築費と比較してみてください。</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　</a:t>
            </a:r>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6</a:t>
            </a:fld>
            <a:endParaRPr lang="ja-JP" altLang="en-US"/>
          </a:p>
        </p:txBody>
      </p:sp>
    </p:spTree>
    <p:extLst>
      <p:ext uri="{BB962C8B-B14F-4D97-AF65-F5344CB8AC3E}">
        <p14:creationId xmlns:p14="http://schemas.microsoft.com/office/powerpoint/2010/main" val="2782238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答えは、「多い」です。</a:t>
            </a:r>
            <a:endParaRPr kumimoji="1" lang="en-US" altLang="ja-JP" dirty="0"/>
          </a:p>
          <a:p>
            <a:endParaRPr kumimoji="1" lang="en-US" altLang="ja-JP" dirty="0"/>
          </a:p>
          <a:p>
            <a:r>
              <a:rPr kumimoji="1" lang="ja-JP" altLang="en-US" dirty="0"/>
              <a:t>ゴミ処理は、</a:t>
            </a:r>
            <a:r>
              <a:rPr kumimoji="1" lang="en-US" altLang="ja-JP" dirty="0"/>
              <a:t>1</a:t>
            </a:r>
            <a:r>
              <a:rPr kumimoji="1" lang="ja-JP" altLang="en-US" dirty="0"/>
              <a:t>日当たり</a:t>
            </a:r>
            <a:r>
              <a:rPr kumimoji="1" lang="en-US" altLang="ja-JP" dirty="0"/>
              <a:t>3,700</a:t>
            </a:r>
            <a:r>
              <a:rPr kumimoji="1" lang="ja-JP" altLang="en-US" dirty="0"/>
              <a:t>万円かかっているんです。</a:t>
            </a:r>
            <a:endParaRPr kumimoji="1" lang="en-US" altLang="ja-JP" dirty="0"/>
          </a:p>
          <a:p>
            <a:r>
              <a:rPr kumimoji="1" lang="en-US" altLang="ja-JP" dirty="0"/>
              <a:t>1</a:t>
            </a:r>
            <a:r>
              <a:rPr kumimoji="1" lang="ja-JP" altLang="en-US" dirty="0"/>
              <a:t>日が　</a:t>
            </a:r>
            <a:r>
              <a:rPr kumimoji="1" lang="en-US" altLang="ja-JP" dirty="0"/>
              <a:t>3,700</a:t>
            </a:r>
            <a:r>
              <a:rPr kumimoji="1" lang="ja-JP" altLang="en-US" dirty="0"/>
              <a:t>万円ですから、単純に</a:t>
            </a:r>
            <a:r>
              <a:rPr kumimoji="1" lang="en-US" altLang="ja-JP" dirty="0"/>
              <a:t>365</a:t>
            </a:r>
            <a:r>
              <a:rPr kumimoji="1" lang="ja-JP" altLang="en-US" dirty="0"/>
              <a:t>日にすると　年間　１３５億円かかっていることになります。</a:t>
            </a:r>
            <a:endParaRPr kumimoji="1" lang="en-US" altLang="ja-JP" dirty="0"/>
          </a:p>
          <a:p>
            <a:r>
              <a:rPr kumimoji="1" lang="ja-JP" altLang="en-US" dirty="0"/>
              <a:t>マツダスタジアムが約</a:t>
            </a:r>
            <a:r>
              <a:rPr kumimoji="1" lang="en-US" altLang="ja-JP" dirty="0"/>
              <a:t>95</a:t>
            </a:r>
            <a:r>
              <a:rPr kumimoji="1" lang="ja-JP" altLang="en-US" dirty="0"/>
              <a:t>億円で作られたようですから、その建設費よりも多い、ということです。</a:t>
            </a:r>
            <a:endParaRPr kumimoji="1" lang="en-US" altLang="ja-JP" dirty="0"/>
          </a:p>
          <a:p>
            <a:r>
              <a:rPr kumimoji="1" lang="ja-JP" altLang="en-US" dirty="0"/>
              <a:t>このゴミ処理費にも、税金が使われています。</a:t>
            </a:r>
            <a:endParaRPr kumimoji="1" lang="en-US" altLang="ja-JP" dirty="0"/>
          </a:p>
          <a:p>
            <a:endParaRPr kumimoji="1" lang="en-US" altLang="ja-JP" dirty="0"/>
          </a:p>
          <a:p>
            <a:r>
              <a:rPr kumimoji="1" lang="ja-JP" altLang="en-US" dirty="0"/>
              <a:t>毎年、マツダスタジアムが１個作られる金額よりも多い金額が、ゴミ処理費用にかかっているわけです。</a:t>
            </a:r>
            <a:endParaRPr kumimoji="1" lang="en-US" altLang="ja-JP" dirty="0"/>
          </a:p>
          <a:p>
            <a:r>
              <a:rPr kumimoji="1" lang="ja-JP" altLang="en-US" dirty="0"/>
              <a:t>かといって、０円にしたら街中ゴミだらけになってしまいますから、どうしても必要なお金ですね。</a:t>
            </a:r>
            <a:endParaRPr kumimoji="1" lang="en-US" altLang="ja-JP" dirty="0"/>
          </a:p>
          <a:p>
            <a:r>
              <a:rPr kumimoji="1" lang="ja-JP" altLang="en-US" dirty="0"/>
              <a:t>でも、皆さんがゴミの分別をきちんとするだけで、無駄な支出が少しでも減らすことができます。</a:t>
            </a:r>
            <a:endParaRPr kumimoji="1" lang="en-US" altLang="ja-JP" dirty="0"/>
          </a:p>
          <a:p>
            <a:endParaRPr kumimoji="1" lang="en-US" altLang="ja-JP" dirty="0"/>
          </a:p>
          <a:p>
            <a:endParaRPr kumimoji="1" lang="ja-JP" altLang="en-US" dirty="0"/>
          </a:p>
        </p:txBody>
      </p:sp>
      <p:sp>
        <p:nvSpPr>
          <p:cNvPr id="4" name="日付プレースホルダー 3"/>
          <p:cNvSpPr>
            <a:spLocks noGrp="1"/>
          </p:cNvSpPr>
          <p:nvPr>
            <p:ph type="dt" idx="1"/>
          </p:nvPr>
        </p:nvSpPr>
        <p:spPr/>
        <p:txBody>
          <a:bodyPr/>
          <a:lstStyle/>
          <a:p>
            <a:pPr>
              <a:defRPr/>
            </a:pPr>
            <a:fld id="{9D7E27AE-367B-426D-87CF-618CE5DA2361}" type="datetime1">
              <a:rPr lang="ja-JP" altLang="en-US" smtClean="0"/>
              <a:t>2024/6/12</a:t>
            </a:fld>
            <a:endParaRPr lang="ja-JP" altLang="en-US"/>
          </a:p>
        </p:txBody>
      </p:sp>
      <p:sp>
        <p:nvSpPr>
          <p:cNvPr id="5" name="スライド番号プレースホルダー 4"/>
          <p:cNvSpPr>
            <a:spLocks noGrp="1"/>
          </p:cNvSpPr>
          <p:nvPr>
            <p:ph type="sldNum" sz="quarter" idx="5"/>
          </p:nvPr>
        </p:nvSpPr>
        <p:spPr/>
        <p:txBody>
          <a:bodyPr/>
          <a:lstStyle/>
          <a:p>
            <a:pPr>
              <a:defRPr/>
            </a:pPr>
            <a:fld id="{36A7CD8C-77A9-4931-B2AA-01BE09145233}" type="slidenum">
              <a:rPr lang="ja-JP" altLang="en-US" smtClean="0"/>
              <a:pPr>
                <a:defRPr/>
              </a:pPr>
              <a:t>7</a:t>
            </a:fld>
            <a:endParaRPr lang="ja-JP" altLang="en-US"/>
          </a:p>
        </p:txBody>
      </p:sp>
    </p:spTree>
    <p:extLst>
      <p:ext uri="{BB962C8B-B14F-4D97-AF65-F5344CB8AC3E}">
        <p14:creationId xmlns:p14="http://schemas.microsoft.com/office/powerpoint/2010/main" val="2405199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en-US" altLang="ja-JP" dirty="0"/>
              <a:t>【</a:t>
            </a:r>
            <a:r>
              <a:rPr kumimoji="1" lang="ja-JP" altLang="en-US" dirty="0"/>
              <a:t>セリフ</a:t>
            </a:r>
            <a:r>
              <a:rPr kumimoji="1" lang="en-US" altLang="ja-JP" dirty="0"/>
              <a:t>】</a:t>
            </a:r>
          </a:p>
          <a:p>
            <a:r>
              <a:rPr kumimoji="1" lang="ja-JP" altLang="en-US" dirty="0"/>
              <a:t>では、もう一つ。　税金がどのように関係しているのか、皆さんの日常生活で必ず経験している「医療費」について、クイズにしてみました。</a:t>
            </a:r>
            <a:endParaRPr kumimoji="1" lang="en-US" altLang="ja-JP" dirty="0"/>
          </a:p>
          <a:p>
            <a:r>
              <a:rPr lang="en-US" altLang="ja-JP" dirty="0"/>
              <a:t>4</a:t>
            </a:r>
            <a:r>
              <a:rPr lang="ja-JP" altLang="en-US" dirty="0"/>
              <a:t>択です。　</a:t>
            </a:r>
            <a:endParaRPr lang="en-US" altLang="ja-JP" dirty="0"/>
          </a:p>
          <a:p>
            <a:endParaRPr lang="en-US" altLang="ja-JP" dirty="0"/>
          </a:p>
          <a:p>
            <a:r>
              <a:rPr lang="ja-JP" altLang="en-US" dirty="0"/>
              <a:t>★　ワークシート　「３」　で　どれか１つにまるしてください。</a:t>
            </a:r>
            <a:endParaRPr lang="en-US" altLang="ja-JP" dirty="0"/>
          </a:p>
          <a:p>
            <a:r>
              <a:rPr kumimoji="1" lang="ja-JP" altLang="en-US" dirty="0"/>
              <a:t>　では、手を挙げてみてください。</a:t>
            </a:r>
            <a:endParaRPr kumimoji="1" lang="en-US" altLang="ja-JP" dirty="0"/>
          </a:p>
          <a:p>
            <a:endParaRPr lang="en-US" altLang="ja-JP" dirty="0"/>
          </a:p>
          <a:p>
            <a:r>
              <a:rPr kumimoji="1" lang="ja-JP" altLang="en-US" dirty="0"/>
              <a:t>答えは、②</a:t>
            </a:r>
            <a:r>
              <a:rPr kumimoji="1" lang="en-US" altLang="ja-JP" dirty="0"/>
              <a:t>4,000</a:t>
            </a:r>
            <a:r>
              <a:rPr kumimoji="1" lang="ja-JP" altLang="en-US" dirty="0"/>
              <a:t>円です。</a:t>
            </a:r>
            <a:endParaRPr kumimoji="1" lang="en-US" altLang="ja-JP" dirty="0"/>
          </a:p>
          <a:p>
            <a:r>
              <a:rPr lang="ja-JP" altLang="en-US" dirty="0"/>
              <a:t>　あなた、つまり皆さんはほとんどの場合、３割負担ですので、</a:t>
            </a:r>
            <a:endParaRPr lang="en-US" altLang="ja-JP" dirty="0"/>
          </a:p>
          <a:p>
            <a:r>
              <a:rPr kumimoji="1" lang="ja-JP" altLang="en-US" dirty="0"/>
              <a:t>　負担した</a:t>
            </a:r>
            <a:r>
              <a:rPr kumimoji="1" lang="en-US" altLang="ja-JP" dirty="0"/>
              <a:t>1,200</a:t>
            </a:r>
            <a:r>
              <a:rPr kumimoji="1" lang="ja-JP" altLang="en-US" dirty="0"/>
              <a:t>円が３割となるので、逆算すると</a:t>
            </a:r>
            <a:r>
              <a:rPr kumimoji="1" lang="en-US" altLang="ja-JP" dirty="0"/>
              <a:t>4,000</a:t>
            </a:r>
            <a:r>
              <a:rPr kumimoji="1" lang="ja-JP" altLang="en-US" dirty="0"/>
              <a:t>円というわけです。</a:t>
            </a:r>
            <a:endParaRPr kumimoji="1" lang="en-US" altLang="ja-JP" dirty="0"/>
          </a:p>
          <a:p>
            <a:endParaRPr lang="en-US" altLang="ja-JP" dirty="0"/>
          </a:p>
          <a:p>
            <a:r>
              <a:rPr kumimoji="1" lang="ja-JP" altLang="en-US" dirty="0"/>
              <a:t>ここで考えてほしいのは、残り</a:t>
            </a:r>
            <a:r>
              <a:rPr kumimoji="1" lang="en-US" altLang="ja-JP" dirty="0"/>
              <a:t>2,800</a:t>
            </a:r>
            <a:r>
              <a:rPr kumimoji="1" lang="ja-JP" altLang="en-US" dirty="0"/>
              <a:t>円は、病院がサービスしてくれたわけではありません。病院も、そこまで値引きをしていたら潰れてしまいます。</a:t>
            </a:r>
            <a:endParaRPr kumimoji="1" lang="en-US" altLang="ja-JP" dirty="0"/>
          </a:p>
          <a:p>
            <a:r>
              <a:rPr lang="ja-JP" altLang="en-US" dirty="0"/>
              <a:t>だから、病院に、誰かがあなたの残りの医療費</a:t>
            </a:r>
            <a:r>
              <a:rPr lang="en-US" altLang="ja-JP" dirty="0"/>
              <a:t>2,800</a:t>
            </a:r>
            <a:r>
              <a:rPr lang="ja-JP" altLang="en-US" dirty="0"/>
              <a:t>円を払ってくれているわけです。</a:t>
            </a:r>
            <a:endParaRPr lang="en-US" altLang="ja-JP" dirty="0"/>
          </a:p>
          <a:p>
            <a:endParaRPr lang="en-US" altLang="ja-JP" sz="1200" dirty="0">
              <a:latin typeface="HG丸ｺﾞｼｯｸM-PRO" panose="020F0400000000000000" pitchFamily="34" charset="-128"/>
              <a:ea typeface="HG丸ｺﾞｼｯｸM-PRO" panose="020F0400000000000000" pitchFamily="34"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fld id="{DCB815AD-138E-4DAB-81CE-70E6BCF96C73}" type="slidenum">
              <a:rPr kumimoji="1" lang="ja-JP" altLang="en-US" smtClean="0"/>
              <a:t>8</a:t>
            </a:fld>
            <a:endParaRPr kumimoji="1" lang="ja-JP" altLang="en-US"/>
          </a:p>
        </p:txBody>
      </p:sp>
    </p:spTree>
    <p:extLst>
      <p:ext uri="{BB962C8B-B14F-4D97-AF65-F5344CB8AC3E}">
        <p14:creationId xmlns:p14="http://schemas.microsoft.com/office/powerpoint/2010/main" val="6231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セリフ</a:t>
            </a:r>
            <a:r>
              <a:rPr kumimoji="1" lang="en-US" altLang="ja-JP" dirty="0"/>
              <a:t>】</a:t>
            </a:r>
            <a:r>
              <a:rPr kumimoji="1" lang="ja-JP" altLang="en-US" dirty="0"/>
              <a:t>　</a:t>
            </a:r>
            <a:endParaRPr kumimoji="1" lang="en-US" altLang="ja-JP" dirty="0"/>
          </a:p>
          <a:p>
            <a:r>
              <a:rPr kumimoji="1" lang="ja-JP" altLang="en-US" dirty="0"/>
              <a:t>では、詳しく説明しましょう。</a:t>
            </a:r>
            <a:endParaRPr kumimoji="1" lang="en-US" altLang="ja-JP" dirty="0"/>
          </a:p>
          <a:p>
            <a:r>
              <a:rPr kumimoji="1" lang="ja-JP" altLang="en-US" dirty="0"/>
              <a:t>　患者さんが３割負担のとき、のイメージですが、</a:t>
            </a:r>
            <a:endParaRPr kumimoji="1" lang="en-US" altLang="ja-JP" dirty="0"/>
          </a:p>
          <a:p>
            <a:r>
              <a:rPr kumimoji="1" lang="ja-JP" altLang="en-US" dirty="0"/>
              <a:t>　医療費</a:t>
            </a:r>
            <a:r>
              <a:rPr kumimoji="1" lang="en-US" altLang="ja-JP" dirty="0"/>
              <a:t>4,000</a:t>
            </a:r>
            <a:r>
              <a:rPr kumimoji="1" lang="ja-JP" altLang="en-US" dirty="0"/>
              <a:t>円は、窓口で</a:t>
            </a:r>
            <a:r>
              <a:rPr kumimoji="1" lang="en-US" altLang="ja-JP" dirty="0"/>
              <a:t>1,200</a:t>
            </a:r>
            <a:r>
              <a:rPr kumimoji="1" lang="ja-JP" altLang="en-US" dirty="0"/>
              <a:t>円支払い、残り</a:t>
            </a:r>
            <a:r>
              <a:rPr kumimoji="1" lang="en-US" altLang="ja-JP" dirty="0"/>
              <a:t>2,800</a:t>
            </a:r>
            <a:r>
              <a:rPr kumimoji="1" lang="ja-JP" altLang="en-US" dirty="0"/>
              <a:t>円は健康保険というところから支払います。</a:t>
            </a:r>
            <a:endParaRPr kumimoji="1" lang="en-US" altLang="ja-JP" dirty="0"/>
          </a:p>
          <a:p>
            <a:r>
              <a:rPr kumimoji="1" lang="ja-JP" altLang="en-US" dirty="0"/>
              <a:t>　このとき窓口</a:t>
            </a:r>
            <a:r>
              <a:rPr kumimoji="1" lang="en-US" altLang="ja-JP" dirty="0"/>
              <a:t>1,200</a:t>
            </a:r>
            <a:r>
              <a:rPr kumimoji="1" lang="ja-JP" altLang="en-US" dirty="0"/>
              <a:t>円は、皆さん自身が受付窓口で支払うわけですが、「健康保険からの支払」というのは、会社や、みなさんのおうちの人など個人が支払う「社会保険料」で約</a:t>
            </a:r>
            <a:r>
              <a:rPr kumimoji="1" lang="en-US" altLang="ja-JP" dirty="0"/>
              <a:t>1,600</a:t>
            </a:r>
            <a:r>
              <a:rPr kumimoji="1" lang="ja-JP" altLang="en-US" dirty="0"/>
              <a:t>円を負担しますが、それでも足りないので残りの約</a:t>
            </a:r>
            <a:r>
              <a:rPr kumimoji="1" lang="en-US" altLang="ja-JP" dirty="0"/>
              <a:t>1,200</a:t>
            </a:r>
            <a:r>
              <a:rPr kumimoji="1" lang="ja-JP" altLang="en-US" dirty="0"/>
              <a:t>円は税金から負担しています。</a:t>
            </a:r>
            <a:endParaRPr kumimoji="1" lang="en-US" altLang="ja-JP" dirty="0"/>
          </a:p>
          <a:p>
            <a:r>
              <a:rPr kumimoji="1" lang="ja-JP" altLang="en-US" dirty="0"/>
              <a:t>　「税金」からのフォローがありましたね。</a:t>
            </a:r>
            <a:endParaRPr kumimoji="1" lang="en-US" altLang="ja-JP" dirty="0"/>
          </a:p>
          <a:p>
            <a:r>
              <a:rPr kumimoji="1" lang="ja-JP" altLang="en-US" u="sng" dirty="0"/>
              <a:t>　さらに驚きがありますね！　「税金」という負担のほかに、「社会保険料」という負担も、国民にはあるんですね。　</a:t>
            </a:r>
            <a:endParaRPr kumimoji="1" lang="en-US" altLang="ja-JP" u="sng" dirty="0"/>
          </a:p>
          <a:p>
            <a:endParaRPr kumimoji="1" lang="en-US" altLang="ja-JP" dirty="0"/>
          </a:p>
          <a:p>
            <a:r>
              <a:rPr kumimoji="1" lang="ja-JP" altLang="en-US" dirty="0"/>
              <a:t>　この「社会保険料」、お家の方も当然支払っています。　皆さんも将来、就職したり自分で仕事をするようになると、税金とは別に負担するようになるものです。</a:t>
            </a:r>
            <a:endParaRPr kumimoji="1" lang="en-US" altLang="ja-JP" dirty="0"/>
          </a:p>
          <a:p>
            <a:r>
              <a:rPr kumimoji="1" lang="ja-JP" altLang="en-US" dirty="0"/>
              <a:t>　今、「子育て支援」の財源として、新聞の見出しにも載ることがありますので、「税金」意外にも、こういうものが医療費の財源の一つになっているんだ、と知っておくのも良いと思います。</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36A7CD8C-77A9-4931-B2AA-01BE09145233}" type="slidenum">
              <a:rPr lang="ja-JP" altLang="en-US" smtClean="0"/>
              <a:pPr>
                <a:defRPr/>
              </a:pPr>
              <a:t>9</a:t>
            </a:fld>
            <a:endParaRPr lang="ja-JP" altLang="en-US"/>
          </a:p>
        </p:txBody>
      </p:sp>
    </p:spTree>
    <p:extLst>
      <p:ext uri="{BB962C8B-B14F-4D97-AF65-F5344CB8AC3E}">
        <p14:creationId xmlns:p14="http://schemas.microsoft.com/office/powerpoint/2010/main" val="647291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タイトル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17" name="サブタイトル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ja-JP" altLang="en-US"/>
              <a:t>マスタ サブタイトルの書式設定</a:t>
            </a:r>
            <a:endParaRPr lang="en-US"/>
          </a:p>
        </p:txBody>
      </p:sp>
      <p:sp>
        <p:nvSpPr>
          <p:cNvPr id="4" name="日付プレースホルダ 29">
            <a:extLst>
              <a:ext uri="{FF2B5EF4-FFF2-40B4-BE49-F238E27FC236}">
                <a16:creationId xmlns:a16="http://schemas.microsoft.com/office/drawing/2014/main" id="{90FE173E-45AF-4832-97BE-BF0474CEA391}"/>
              </a:ext>
            </a:extLst>
          </p:cNvPr>
          <p:cNvSpPr>
            <a:spLocks noGrp="1"/>
          </p:cNvSpPr>
          <p:nvPr>
            <p:ph type="dt" sz="half" idx="10"/>
          </p:nvPr>
        </p:nvSpPr>
        <p:spPr/>
        <p:txBody>
          <a:bodyPr/>
          <a:lstStyle>
            <a:lvl1pPr>
              <a:defRPr/>
            </a:lvl1pPr>
          </a:lstStyle>
          <a:p>
            <a:pPr>
              <a:defRPr/>
            </a:pPr>
            <a:fld id="{6599EFD0-7984-4984-8BCC-77B906FADB8A}" type="datetime1">
              <a:rPr lang="ja-JP" altLang="en-US"/>
              <a:pPr>
                <a:defRPr/>
              </a:pPr>
              <a:t>2024/6/12</a:t>
            </a:fld>
            <a:endParaRPr lang="ja-JP" altLang="en-US"/>
          </a:p>
        </p:txBody>
      </p:sp>
      <p:sp>
        <p:nvSpPr>
          <p:cNvPr id="5" name="フッター プレースホルダ 18">
            <a:extLst>
              <a:ext uri="{FF2B5EF4-FFF2-40B4-BE49-F238E27FC236}">
                <a16:creationId xmlns:a16="http://schemas.microsoft.com/office/drawing/2014/main" id="{8FC7B097-35AC-48AC-BCFD-FB3A75727163}"/>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26">
            <a:extLst>
              <a:ext uri="{FF2B5EF4-FFF2-40B4-BE49-F238E27FC236}">
                <a16:creationId xmlns:a16="http://schemas.microsoft.com/office/drawing/2014/main" id="{906C98A1-7AE3-4194-A7DB-0B386045F307}"/>
              </a:ext>
            </a:extLst>
          </p:cNvPr>
          <p:cNvSpPr>
            <a:spLocks noGrp="1"/>
          </p:cNvSpPr>
          <p:nvPr>
            <p:ph type="sldNum" sz="quarter" idx="12"/>
          </p:nvPr>
        </p:nvSpPr>
        <p:spPr/>
        <p:txBody>
          <a:bodyPr/>
          <a:lstStyle>
            <a:lvl1pPr>
              <a:defRPr smtClean="0">
                <a:solidFill>
                  <a:srgbClr val="D1EAEE"/>
                </a:solidFill>
              </a:defRPr>
            </a:lvl1pPr>
          </a:lstStyle>
          <a:p>
            <a:pPr>
              <a:defRPr/>
            </a:pPr>
            <a:fld id="{02A63A4D-A03F-4D23-A8B0-1788D6C1B662}" type="slidenum">
              <a:rPr lang="ja-JP" altLang="en-US"/>
              <a:pPr>
                <a:defRPr/>
              </a:pPr>
              <a:t>‹#›</a:t>
            </a:fld>
            <a:endParaRPr lang="ja-JP" altLang="en-US"/>
          </a:p>
        </p:txBody>
      </p:sp>
    </p:spTree>
    <p:extLst>
      <p:ext uri="{BB962C8B-B14F-4D97-AF65-F5344CB8AC3E}">
        <p14:creationId xmlns:p14="http://schemas.microsoft.com/office/powerpoint/2010/main" val="981278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D0F9140A-73A8-4ADB-BCB3-2724544FE2B2}"/>
              </a:ext>
            </a:extLst>
          </p:cNvPr>
          <p:cNvSpPr>
            <a:spLocks noGrp="1"/>
          </p:cNvSpPr>
          <p:nvPr>
            <p:ph type="dt" sz="half" idx="10"/>
          </p:nvPr>
        </p:nvSpPr>
        <p:spPr/>
        <p:txBody>
          <a:bodyPr/>
          <a:lstStyle>
            <a:lvl1pPr>
              <a:defRPr/>
            </a:lvl1pPr>
          </a:lstStyle>
          <a:p>
            <a:pPr>
              <a:defRPr/>
            </a:pPr>
            <a:fld id="{F8FF09E8-88F9-4207-BA1C-87FA24D6BBE2}" type="datetime1">
              <a:rPr lang="ja-JP" altLang="en-US"/>
              <a:pPr>
                <a:defRPr/>
              </a:pPr>
              <a:t>2024/6/12</a:t>
            </a:fld>
            <a:endParaRPr lang="ja-JP" altLang="en-US"/>
          </a:p>
        </p:txBody>
      </p:sp>
      <p:sp>
        <p:nvSpPr>
          <p:cNvPr id="5" name="フッター プレースホルダ 21">
            <a:extLst>
              <a:ext uri="{FF2B5EF4-FFF2-40B4-BE49-F238E27FC236}">
                <a16:creationId xmlns:a16="http://schemas.microsoft.com/office/drawing/2014/main" id="{A2B86B4F-0325-463F-B8F1-87B7745116D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2632858A-D845-4262-A938-A396428AE542}"/>
              </a:ext>
            </a:extLst>
          </p:cNvPr>
          <p:cNvSpPr>
            <a:spLocks noGrp="1"/>
          </p:cNvSpPr>
          <p:nvPr>
            <p:ph type="sldNum" sz="quarter" idx="12"/>
          </p:nvPr>
        </p:nvSpPr>
        <p:spPr/>
        <p:txBody>
          <a:bodyPr/>
          <a:lstStyle>
            <a:lvl1pPr>
              <a:defRPr/>
            </a:lvl1pPr>
          </a:lstStyle>
          <a:p>
            <a:pPr>
              <a:defRPr/>
            </a:pPr>
            <a:fld id="{B1C1C11A-B728-4081-ABA2-0A4D58EC77BE}" type="slidenum">
              <a:rPr lang="ja-JP" altLang="en-US"/>
              <a:pPr>
                <a:defRPr/>
              </a:pPr>
              <a:t>‹#›</a:t>
            </a:fld>
            <a:endParaRPr lang="ja-JP" altLang="en-US"/>
          </a:p>
        </p:txBody>
      </p:sp>
    </p:spTree>
    <p:extLst>
      <p:ext uri="{BB962C8B-B14F-4D97-AF65-F5344CB8AC3E}">
        <p14:creationId xmlns:p14="http://schemas.microsoft.com/office/powerpoint/2010/main" val="1304957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914401"/>
            <a:ext cx="2057400" cy="5211763"/>
          </a:xfrm>
        </p:spPr>
        <p:txBody>
          <a:bodyPr vert="eaVert"/>
          <a:lstStyle/>
          <a:p>
            <a:r>
              <a:rPr lang="ja-JP" altLang="en-US"/>
              <a:t>マスタ タイトルの書式設定</a:t>
            </a:r>
            <a:endParaRPr lang="en-US"/>
          </a:p>
        </p:txBody>
      </p:sp>
      <p:sp>
        <p:nvSpPr>
          <p:cNvPr id="3" name="縦書きテキスト プレースホルダ 2"/>
          <p:cNvSpPr>
            <a:spLocks noGrp="1"/>
          </p:cNvSpPr>
          <p:nvPr>
            <p:ph type="body" orient="vert" idx="1"/>
          </p:nvPr>
        </p:nvSpPr>
        <p:spPr>
          <a:xfrm>
            <a:off x="457200" y="914401"/>
            <a:ext cx="6019800" cy="5211763"/>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3CEC1988-B481-47B1-8ED7-46F4069E8ABE}"/>
              </a:ext>
            </a:extLst>
          </p:cNvPr>
          <p:cNvSpPr>
            <a:spLocks noGrp="1"/>
          </p:cNvSpPr>
          <p:nvPr>
            <p:ph type="dt" sz="half" idx="10"/>
          </p:nvPr>
        </p:nvSpPr>
        <p:spPr/>
        <p:txBody>
          <a:bodyPr/>
          <a:lstStyle>
            <a:lvl1pPr>
              <a:defRPr/>
            </a:lvl1pPr>
          </a:lstStyle>
          <a:p>
            <a:pPr>
              <a:defRPr/>
            </a:pPr>
            <a:fld id="{D6394761-8221-478D-BE44-8EE433C16551}" type="datetime1">
              <a:rPr lang="ja-JP" altLang="en-US"/>
              <a:pPr>
                <a:defRPr/>
              </a:pPr>
              <a:t>2024/6/12</a:t>
            </a:fld>
            <a:endParaRPr lang="ja-JP" altLang="en-US"/>
          </a:p>
        </p:txBody>
      </p:sp>
      <p:sp>
        <p:nvSpPr>
          <p:cNvPr id="5" name="フッター プレースホルダ 21">
            <a:extLst>
              <a:ext uri="{FF2B5EF4-FFF2-40B4-BE49-F238E27FC236}">
                <a16:creationId xmlns:a16="http://schemas.microsoft.com/office/drawing/2014/main" id="{6D0140FE-88BC-46A1-9D91-509F670C741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17789F85-EE5E-499F-845E-C93D679A4691}"/>
              </a:ext>
            </a:extLst>
          </p:cNvPr>
          <p:cNvSpPr>
            <a:spLocks noGrp="1"/>
          </p:cNvSpPr>
          <p:nvPr>
            <p:ph type="sldNum" sz="quarter" idx="12"/>
          </p:nvPr>
        </p:nvSpPr>
        <p:spPr/>
        <p:txBody>
          <a:bodyPr/>
          <a:lstStyle>
            <a:lvl1pPr>
              <a:defRPr/>
            </a:lvl1pPr>
          </a:lstStyle>
          <a:p>
            <a:pPr>
              <a:defRPr/>
            </a:pPr>
            <a:fld id="{9D9399FE-C100-42D5-8B02-685C91C13E4A}" type="slidenum">
              <a:rPr lang="ja-JP" altLang="en-US"/>
              <a:pPr>
                <a:defRPr/>
              </a:pPr>
              <a:t>‹#›</a:t>
            </a:fld>
            <a:endParaRPr lang="ja-JP" altLang="en-US"/>
          </a:p>
        </p:txBody>
      </p:sp>
    </p:spTree>
    <p:extLst>
      <p:ext uri="{BB962C8B-B14F-4D97-AF65-F5344CB8AC3E}">
        <p14:creationId xmlns:p14="http://schemas.microsoft.com/office/powerpoint/2010/main" val="2519067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endParaRPr lang="en-US"/>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日付プレースホルダ 9">
            <a:extLst>
              <a:ext uri="{FF2B5EF4-FFF2-40B4-BE49-F238E27FC236}">
                <a16:creationId xmlns:a16="http://schemas.microsoft.com/office/drawing/2014/main" id="{0769C8FB-A981-48F6-A2D0-002C83C16B80}"/>
              </a:ext>
            </a:extLst>
          </p:cNvPr>
          <p:cNvSpPr>
            <a:spLocks noGrp="1"/>
          </p:cNvSpPr>
          <p:nvPr>
            <p:ph type="dt" sz="half" idx="10"/>
          </p:nvPr>
        </p:nvSpPr>
        <p:spPr/>
        <p:txBody>
          <a:bodyPr/>
          <a:lstStyle>
            <a:lvl1pPr>
              <a:defRPr/>
            </a:lvl1pPr>
          </a:lstStyle>
          <a:p>
            <a:pPr>
              <a:defRPr/>
            </a:pPr>
            <a:fld id="{C81DC1B9-4AB8-4D61-A700-098BEC86D83D}" type="datetime1">
              <a:rPr lang="ja-JP" altLang="en-US"/>
              <a:pPr>
                <a:defRPr/>
              </a:pPr>
              <a:t>2024/6/12</a:t>
            </a:fld>
            <a:endParaRPr lang="ja-JP" altLang="en-US"/>
          </a:p>
        </p:txBody>
      </p:sp>
      <p:sp>
        <p:nvSpPr>
          <p:cNvPr id="5" name="フッター プレースホルダ 21">
            <a:extLst>
              <a:ext uri="{FF2B5EF4-FFF2-40B4-BE49-F238E27FC236}">
                <a16:creationId xmlns:a16="http://schemas.microsoft.com/office/drawing/2014/main" id="{C5B6658C-1D07-494F-BCE9-640E9DF00E48}"/>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a:extLst>
              <a:ext uri="{FF2B5EF4-FFF2-40B4-BE49-F238E27FC236}">
                <a16:creationId xmlns:a16="http://schemas.microsoft.com/office/drawing/2014/main" id="{8BDA7E60-38D3-4D73-9A67-0E05DE77419B}"/>
              </a:ext>
            </a:extLst>
          </p:cNvPr>
          <p:cNvSpPr>
            <a:spLocks noGrp="1"/>
          </p:cNvSpPr>
          <p:nvPr>
            <p:ph type="sldNum" sz="quarter" idx="12"/>
          </p:nvPr>
        </p:nvSpPr>
        <p:spPr/>
        <p:txBody>
          <a:bodyPr/>
          <a:lstStyle>
            <a:lvl1pPr>
              <a:defRPr/>
            </a:lvl1pPr>
          </a:lstStyle>
          <a:p>
            <a:pPr>
              <a:defRPr/>
            </a:pPr>
            <a:fld id="{DE95E280-127E-434C-9384-EC72A37882C9}" type="slidenum">
              <a:rPr lang="ja-JP" altLang="en-US"/>
              <a:pPr>
                <a:defRPr/>
              </a:pPr>
              <a:t>‹#›</a:t>
            </a:fld>
            <a:endParaRPr lang="ja-JP" altLang="en-US"/>
          </a:p>
        </p:txBody>
      </p:sp>
    </p:spTree>
    <p:extLst>
      <p:ext uri="{BB962C8B-B14F-4D97-AF65-F5344CB8AC3E}">
        <p14:creationId xmlns:p14="http://schemas.microsoft.com/office/powerpoint/2010/main" val="3788135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ja-JP" altLang="en-US"/>
              <a:t>マスタ テキストの書式設定</a:t>
            </a:r>
          </a:p>
        </p:txBody>
      </p:sp>
      <p:sp>
        <p:nvSpPr>
          <p:cNvPr id="4" name="日付プレースホルダ 3">
            <a:extLst>
              <a:ext uri="{FF2B5EF4-FFF2-40B4-BE49-F238E27FC236}">
                <a16:creationId xmlns:a16="http://schemas.microsoft.com/office/drawing/2014/main" id="{70986BB6-7922-4A28-B93B-4E344D55C9DB}"/>
              </a:ext>
            </a:extLst>
          </p:cNvPr>
          <p:cNvSpPr>
            <a:spLocks noGrp="1"/>
          </p:cNvSpPr>
          <p:nvPr>
            <p:ph type="dt" sz="half" idx="10"/>
          </p:nvPr>
        </p:nvSpPr>
        <p:spPr/>
        <p:txBody>
          <a:bodyPr/>
          <a:lstStyle>
            <a:lvl1pPr>
              <a:defRPr/>
            </a:lvl1pPr>
          </a:lstStyle>
          <a:p>
            <a:pPr>
              <a:defRPr/>
            </a:pPr>
            <a:fld id="{274CDD03-342E-4E5A-AAC6-85FD967FBE86}" type="datetime1">
              <a:rPr lang="ja-JP" altLang="en-US"/>
              <a:pPr>
                <a:defRPr/>
              </a:pPr>
              <a:t>2024/6/12</a:t>
            </a:fld>
            <a:endParaRPr lang="ja-JP" altLang="en-US"/>
          </a:p>
        </p:txBody>
      </p:sp>
      <p:sp>
        <p:nvSpPr>
          <p:cNvPr id="5" name="フッター プレースホルダ 4">
            <a:extLst>
              <a:ext uri="{FF2B5EF4-FFF2-40B4-BE49-F238E27FC236}">
                <a16:creationId xmlns:a16="http://schemas.microsoft.com/office/drawing/2014/main" id="{88BC371C-81F6-438A-AAF0-FF13A5C8E5D4}"/>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a:extLst>
              <a:ext uri="{FF2B5EF4-FFF2-40B4-BE49-F238E27FC236}">
                <a16:creationId xmlns:a16="http://schemas.microsoft.com/office/drawing/2014/main" id="{E869DBB9-0022-4903-9B67-D365F067D4D4}"/>
              </a:ext>
            </a:extLst>
          </p:cNvPr>
          <p:cNvSpPr>
            <a:spLocks noGrp="1"/>
          </p:cNvSpPr>
          <p:nvPr>
            <p:ph type="sldNum" sz="quarter" idx="12"/>
          </p:nvPr>
        </p:nvSpPr>
        <p:spPr/>
        <p:txBody>
          <a:bodyPr/>
          <a:lstStyle>
            <a:lvl1pPr>
              <a:defRPr smtClean="0">
                <a:solidFill>
                  <a:srgbClr val="D1EAEE"/>
                </a:solidFill>
              </a:defRPr>
            </a:lvl1pPr>
          </a:lstStyle>
          <a:p>
            <a:pPr>
              <a:defRPr/>
            </a:pPr>
            <a:fld id="{40C9D93E-5510-469A-AF50-6BBA1CEBCDBA}" type="slidenum">
              <a:rPr lang="ja-JP" altLang="en-US"/>
              <a:pPr>
                <a:defRPr/>
              </a:pPr>
              <a:t>‹#›</a:t>
            </a:fld>
            <a:endParaRPr lang="ja-JP" altLang="en-US"/>
          </a:p>
        </p:txBody>
      </p:sp>
    </p:spTree>
    <p:extLst>
      <p:ext uri="{BB962C8B-B14F-4D97-AF65-F5344CB8AC3E}">
        <p14:creationId xmlns:p14="http://schemas.microsoft.com/office/powerpoint/2010/main" val="10029806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p>
            <a:r>
              <a:rPr lang="ja-JP" altLang="en-US"/>
              <a:t>マスタ タイトルの書式設定</a:t>
            </a:r>
            <a:endParaRPr lang="en-US"/>
          </a:p>
        </p:txBody>
      </p:sp>
      <p:sp>
        <p:nvSpPr>
          <p:cNvPr id="3" name="コンテンツ プレースホル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コンテンツ プレースホル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A5B0C894-0F4B-473E-AF47-9B34C0A36A17}"/>
              </a:ext>
            </a:extLst>
          </p:cNvPr>
          <p:cNvSpPr>
            <a:spLocks noGrp="1"/>
          </p:cNvSpPr>
          <p:nvPr>
            <p:ph type="dt" sz="half" idx="10"/>
          </p:nvPr>
        </p:nvSpPr>
        <p:spPr/>
        <p:txBody>
          <a:bodyPr/>
          <a:lstStyle>
            <a:lvl1pPr>
              <a:defRPr/>
            </a:lvl1pPr>
          </a:lstStyle>
          <a:p>
            <a:pPr>
              <a:defRPr/>
            </a:pPr>
            <a:fld id="{3E6641EC-3F9B-4056-B417-F6D5AA89877F}" type="datetime1">
              <a:rPr lang="ja-JP" altLang="en-US"/>
              <a:pPr>
                <a:defRPr/>
              </a:pPr>
              <a:t>2024/6/12</a:t>
            </a:fld>
            <a:endParaRPr lang="ja-JP" altLang="en-US"/>
          </a:p>
        </p:txBody>
      </p:sp>
      <p:sp>
        <p:nvSpPr>
          <p:cNvPr id="6" name="フッター プレースホルダ 21">
            <a:extLst>
              <a:ext uri="{FF2B5EF4-FFF2-40B4-BE49-F238E27FC236}">
                <a16:creationId xmlns:a16="http://schemas.microsoft.com/office/drawing/2014/main" id="{71FDC2AE-B286-49A0-917E-38E373EB7E0E}"/>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a:extLst>
              <a:ext uri="{FF2B5EF4-FFF2-40B4-BE49-F238E27FC236}">
                <a16:creationId xmlns:a16="http://schemas.microsoft.com/office/drawing/2014/main" id="{2B360FFC-3305-47D9-8D18-DA4D86FE6A8A}"/>
              </a:ext>
            </a:extLst>
          </p:cNvPr>
          <p:cNvSpPr>
            <a:spLocks noGrp="1"/>
          </p:cNvSpPr>
          <p:nvPr>
            <p:ph type="sldNum" sz="quarter" idx="12"/>
          </p:nvPr>
        </p:nvSpPr>
        <p:spPr/>
        <p:txBody>
          <a:bodyPr/>
          <a:lstStyle>
            <a:lvl1pPr>
              <a:defRPr/>
            </a:lvl1pPr>
          </a:lstStyle>
          <a:p>
            <a:pPr>
              <a:defRPr/>
            </a:pPr>
            <a:fld id="{529D6478-4D6D-4B10-8AE2-DDD3346E6C3D}" type="slidenum">
              <a:rPr lang="ja-JP" altLang="en-US"/>
              <a:pPr>
                <a:defRPr/>
              </a:pPr>
              <a:t>‹#›</a:t>
            </a:fld>
            <a:endParaRPr lang="ja-JP" altLang="en-US"/>
          </a:p>
        </p:txBody>
      </p:sp>
    </p:spTree>
    <p:extLst>
      <p:ext uri="{BB962C8B-B14F-4D97-AF65-F5344CB8AC3E}">
        <p14:creationId xmlns:p14="http://schemas.microsoft.com/office/powerpoint/2010/main" val="4140120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229600" cy="1143000"/>
          </a:xfrm>
        </p:spPr>
        <p:txBody>
          <a:bodyPr/>
          <a:lstStyle>
            <a:lvl1pPr>
              <a:defRPr/>
            </a:lvl1pPr>
          </a:lstStyle>
          <a:p>
            <a:r>
              <a:rPr lang="ja-JP" altLang="en-US"/>
              <a:t>マスタ タイトルの書式設定</a:t>
            </a:r>
            <a:endParaRPr lang="en-US"/>
          </a:p>
        </p:txBody>
      </p:sp>
      <p:sp>
        <p:nvSpPr>
          <p:cNvPr id="3" name="テキスト プレースホル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4" name="テキスト プレースホル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ja-JP" altLang="en-US"/>
              <a:t>マスタ テキストの書式設定</a:t>
            </a:r>
          </a:p>
        </p:txBody>
      </p:sp>
      <p:sp>
        <p:nvSpPr>
          <p:cNvPr id="5" name="コンテンツ プレースホル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コンテンツ プレースホル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日付プレースホルダ 9">
            <a:extLst>
              <a:ext uri="{FF2B5EF4-FFF2-40B4-BE49-F238E27FC236}">
                <a16:creationId xmlns:a16="http://schemas.microsoft.com/office/drawing/2014/main" id="{B6E41830-6787-4C22-B509-DE160423F63A}"/>
              </a:ext>
            </a:extLst>
          </p:cNvPr>
          <p:cNvSpPr>
            <a:spLocks noGrp="1"/>
          </p:cNvSpPr>
          <p:nvPr>
            <p:ph type="dt" sz="half" idx="10"/>
          </p:nvPr>
        </p:nvSpPr>
        <p:spPr/>
        <p:txBody>
          <a:bodyPr/>
          <a:lstStyle>
            <a:lvl1pPr>
              <a:defRPr/>
            </a:lvl1pPr>
          </a:lstStyle>
          <a:p>
            <a:pPr>
              <a:defRPr/>
            </a:pPr>
            <a:fld id="{96501AC0-3A7B-4F0D-BE29-537E728E07FF}" type="datetime1">
              <a:rPr lang="ja-JP" altLang="en-US"/>
              <a:pPr>
                <a:defRPr/>
              </a:pPr>
              <a:t>2024/6/12</a:t>
            </a:fld>
            <a:endParaRPr lang="ja-JP" altLang="en-US"/>
          </a:p>
        </p:txBody>
      </p:sp>
      <p:sp>
        <p:nvSpPr>
          <p:cNvPr id="8" name="フッター プレースホルダ 21">
            <a:extLst>
              <a:ext uri="{FF2B5EF4-FFF2-40B4-BE49-F238E27FC236}">
                <a16:creationId xmlns:a16="http://schemas.microsoft.com/office/drawing/2014/main" id="{01B2CC84-B2C3-4A2A-8BC7-3892BB0388B7}"/>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17">
            <a:extLst>
              <a:ext uri="{FF2B5EF4-FFF2-40B4-BE49-F238E27FC236}">
                <a16:creationId xmlns:a16="http://schemas.microsoft.com/office/drawing/2014/main" id="{A9BD69E1-28FE-4000-BA47-9BBF72558A4A}"/>
              </a:ext>
            </a:extLst>
          </p:cNvPr>
          <p:cNvSpPr>
            <a:spLocks noGrp="1"/>
          </p:cNvSpPr>
          <p:nvPr>
            <p:ph type="sldNum" sz="quarter" idx="12"/>
          </p:nvPr>
        </p:nvSpPr>
        <p:spPr/>
        <p:txBody>
          <a:bodyPr/>
          <a:lstStyle>
            <a:lvl1pPr>
              <a:defRPr/>
            </a:lvl1pPr>
          </a:lstStyle>
          <a:p>
            <a:pPr>
              <a:defRPr/>
            </a:pPr>
            <a:fld id="{D49B5A25-32F9-4BD5-8892-C26F9D93DC4E}" type="slidenum">
              <a:rPr lang="ja-JP" altLang="en-US"/>
              <a:pPr>
                <a:defRPr/>
              </a:pPr>
              <a:t>‹#›</a:t>
            </a:fld>
            <a:endParaRPr lang="ja-JP" altLang="en-US"/>
          </a:p>
        </p:txBody>
      </p:sp>
    </p:spTree>
    <p:extLst>
      <p:ext uri="{BB962C8B-B14F-4D97-AF65-F5344CB8AC3E}">
        <p14:creationId xmlns:p14="http://schemas.microsoft.com/office/powerpoint/2010/main" val="127140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日付プレースホルダ 9">
            <a:extLst>
              <a:ext uri="{FF2B5EF4-FFF2-40B4-BE49-F238E27FC236}">
                <a16:creationId xmlns:a16="http://schemas.microsoft.com/office/drawing/2014/main" id="{512AD0D9-6087-4FDD-B773-CAF0B5947425}"/>
              </a:ext>
            </a:extLst>
          </p:cNvPr>
          <p:cNvSpPr>
            <a:spLocks noGrp="1"/>
          </p:cNvSpPr>
          <p:nvPr>
            <p:ph type="dt" sz="half" idx="10"/>
          </p:nvPr>
        </p:nvSpPr>
        <p:spPr/>
        <p:txBody>
          <a:bodyPr/>
          <a:lstStyle>
            <a:lvl1pPr>
              <a:defRPr/>
            </a:lvl1pPr>
          </a:lstStyle>
          <a:p>
            <a:pPr>
              <a:defRPr/>
            </a:pPr>
            <a:fld id="{D2F0B3CB-C017-46BC-AE79-E44B9DA13FB1}" type="datetime1">
              <a:rPr lang="ja-JP" altLang="en-US"/>
              <a:pPr>
                <a:defRPr/>
              </a:pPr>
              <a:t>2024/6/12</a:t>
            </a:fld>
            <a:endParaRPr lang="ja-JP" altLang="en-US"/>
          </a:p>
        </p:txBody>
      </p:sp>
      <p:sp>
        <p:nvSpPr>
          <p:cNvPr id="4" name="フッター プレースホルダ 21">
            <a:extLst>
              <a:ext uri="{FF2B5EF4-FFF2-40B4-BE49-F238E27FC236}">
                <a16:creationId xmlns:a16="http://schemas.microsoft.com/office/drawing/2014/main" id="{FF1B69B0-D3D7-45D5-9ACF-1DD514AE11F4}"/>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17">
            <a:extLst>
              <a:ext uri="{FF2B5EF4-FFF2-40B4-BE49-F238E27FC236}">
                <a16:creationId xmlns:a16="http://schemas.microsoft.com/office/drawing/2014/main" id="{E1AEA60B-3673-47C7-8F96-2F5AF99E2D1F}"/>
              </a:ext>
            </a:extLst>
          </p:cNvPr>
          <p:cNvSpPr>
            <a:spLocks noGrp="1"/>
          </p:cNvSpPr>
          <p:nvPr>
            <p:ph type="sldNum" sz="quarter" idx="12"/>
          </p:nvPr>
        </p:nvSpPr>
        <p:spPr/>
        <p:txBody>
          <a:bodyPr/>
          <a:lstStyle>
            <a:lvl1pPr>
              <a:defRPr/>
            </a:lvl1pPr>
          </a:lstStyle>
          <a:p>
            <a:pPr>
              <a:defRPr/>
            </a:pPr>
            <a:fld id="{0F46158B-1AFA-4B52-9DED-3770152C9ED7}" type="slidenum">
              <a:rPr lang="ja-JP" altLang="en-US"/>
              <a:pPr>
                <a:defRPr/>
              </a:pPr>
              <a:t>‹#›</a:t>
            </a:fld>
            <a:endParaRPr lang="ja-JP" altLang="en-US"/>
          </a:p>
        </p:txBody>
      </p:sp>
    </p:spTree>
    <p:extLst>
      <p:ext uri="{BB962C8B-B14F-4D97-AF65-F5344CB8AC3E}">
        <p14:creationId xmlns:p14="http://schemas.microsoft.com/office/powerpoint/2010/main" val="2334908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a:extLst>
              <a:ext uri="{FF2B5EF4-FFF2-40B4-BE49-F238E27FC236}">
                <a16:creationId xmlns:a16="http://schemas.microsoft.com/office/drawing/2014/main" id="{7E1A3686-FC29-4707-998D-B0E217504003}"/>
              </a:ext>
            </a:extLst>
          </p:cNvPr>
          <p:cNvSpPr>
            <a:spLocks noGrp="1"/>
          </p:cNvSpPr>
          <p:nvPr>
            <p:ph type="dt" sz="half" idx="10"/>
          </p:nvPr>
        </p:nvSpPr>
        <p:spPr/>
        <p:txBody>
          <a:bodyPr/>
          <a:lstStyle>
            <a:lvl1pPr>
              <a:defRPr/>
            </a:lvl1pPr>
          </a:lstStyle>
          <a:p>
            <a:pPr>
              <a:defRPr/>
            </a:pPr>
            <a:fld id="{45155C46-6D60-47CF-802E-7ECBB3DC509B}" type="datetime1">
              <a:rPr lang="ja-JP" altLang="en-US"/>
              <a:pPr>
                <a:defRPr/>
              </a:pPr>
              <a:t>2024/6/12</a:t>
            </a:fld>
            <a:endParaRPr lang="ja-JP" altLang="en-US"/>
          </a:p>
        </p:txBody>
      </p:sp>
      <p:sp>
        <p:nvSpPr>
          <p:cNvPr id="3" name="フッター プレースホルダ 21">
            <a:extLst>
              <a:ext uri="{FF2B5EF4-FFF2-40B4-BE49-F238E27FC236}">
                <a16:creationId xmlns:a16="http://schemas.microsoft.com/office/drawing/2014/main" id="{3EDF3D31-0E7F-4863-81C7-EAC0D36BFA51}"/>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a:extLst>
              <a:ext uri="{FF2B5EF4-FFF2-40B4-BE49-F238E27FC236}">
                <a16:creationId xmlns:a16="http://schemas.microsoft.com/office/drawing/2014/main" id="{7EF03AA9-F17F-41D3-8EAB-E7938DEDC856}"/>
              </a:ext>
            </a:extLst>
          </p:cNvPr>
          <p:cNvSpPr>
            <a:spLocks noGrp="1"/>
          </p:cNvSpPr>
          <p:nvPr>
            <p:ph type="sldNum" sz="quarter" idx="12"/>
          </p:nvPr>
        </p:nvSpPr>
        <p:spPr/>
        <p:txBody>
          <a:bodyPr/>
          <a:lstStyle>
            <a:lvl1pPr>
              <a:defRPr/>
            </a:lvl1pPr>
          </a:lstStyle>
          <a:p>
            <a:pPr>
              <a:defRPr/>
            </a:pPr>
            <a:fld id="{3BAA6620-6AF8-4B9E-A854-F5837E1EABF3}" type="slidenum">
              <a:rPr lang="ja-JP" altLang="en-US"/>
              <a:pPr>
                <a:defRPr/>
              </a:pPr>
              <a:t>‹#›</a:t>
            </a:fld>
            <a:endParaRPr lang="ja-JP" altLang="en-US"/>
          </a:p>
        </p:txBody>
      </p:sp>
    </p:spTree>
    <p:extLst>
      <p:ext uri="{BB962C8B-B14F-4D97-AF65-F5344CB8AC3E}">
        <p14:creationId xmlns:p14="http://schemas.microsoft.com/office/powerpoint/2010/main" val="49876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ja-JP" altLang="en-US"/>
              <a:t>マスタ タイトルの書式設定</a:t>
            </a:r>
            <a:endParaRPr lang="en-US"/>
          </a:p>
        </p:txBody>
      </p:sp>
      <p:sp>
        <p:nvSpPr>
          <p:cNvPr id="3" name="テキスト プレースホル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ja-JP" altLang="en-US"/>
              <a:t>マスタ テキストの書式設定</a:t>
            </a:r>
          </a:p>
        </p:txBody>
      </p:sp>
      <p:sp>
        <p:nvSpPr>
          <p:cNvPr id="4" name="コンテンツ プレースホル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日付プレースホルダ 9">
            <a:extLst>
              <a:ext uri="{FF2B5EF4-FFF2-40B4-BE49-F238E27FC236}">
                <a16:creationId xmlns:a16="http://schemas.microsoft.com/office/drawing/2014/main" id="{24ABEAE8-74B0-4AC3-B10C-C43055F044B5}"/>
              </a:ext>
            </a:extLst>
          </p:cNvPr>
          <p:cNvSpPr>
            <a:spLocks noGrp="1"/>
          </p:cNvSpPr>
          <p:nvPr>
            <p:ph type="dt" sz="half" idx="10"/>
          </p:nvPr>
        </p:nvSpPr>
        <p:spPr/>
        <p:txBody>
          <a:bodyPr/>
          <a:lstStyle>
            <a:lvl1pPr>
              <a:defRPr/>
            </a:lvl1pPr>
          </a:lstStyle>
          <a:p>
            <a:pPr>
              <a:defRPr/>
            </a:pPr>
            <a:fld id="{A3237C43-D08D-431F-9E4B-BD8F50541D0A}" type="datetime1">
              <a:rPr lang="ja-JP" altLang="en-US"/>
              <a:pPr>
                <a:defRPr/>
              </a:pPr>
              <a:t>2024/6/12</a:t>
            </a:fld>
            <a:endParaRPr lang="ja-JP" altLang="en-US"/>
          </a:p>
        </p:txBody>
      </p:sp>
      <p:sp>
        <p:nvSpPr>
          <p:cNvPr id="6" name="フッター プレースホルダ 21">
            <a:extLst>
              <a:ext uri="{FF2B5EF4-FFF2-40B4-BE49-F238E27FC236}">
                <a16:creationId xmlns:a16="http://schemas.microsoft.com/office/drawing/2014/main" id="{4E9505E7-E507-4B11-862B-4315C18F1D4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17">
            <a:extLst>
              <a:ext uri="{FF2B5EF4-FFF2-40B4-BE49-F238E27FC236}">
                <a16:creationId xmlns:a16="http://schemas.microsoft.com/office/drawing/2014/main" id="{7E989E89-B8D7-4EB8-AE73-D1934CEF2850}"/>
              </a:ext>
            </a:extLst>
          </p:cNvPr>
          <p:cNvSpPr>
            <a:spLocks noGrp="1"/>
          </p:cNvSpPr>
          <p:nvPr>
            <p:ph type="sldNum" sz="quarter" idx="12"/>
          </p:nvPr>
        </p:nvSpPr>
        <p:spPr/>
        <p:txBody>
          <a:bodyPr/>
          <a:lstStyle>
            <a:lvl1pPr>
              <a:defRPr/>
            </a:lvl1pPr>
          </a:lstStyle>
          <a:p>
            <a:pPr>
              <a:defRPr/>
            </a:pPr>
            <a:fld id="{5A5001F1-D3D2-44AA-A1B1-D96CA0A06F70}" type="slidenum">
              <a:rPr lang="ja-JP" altLang="en-US"/>
              <a:pPr>
                <a:defRPr/>
              </a:pPr>
              <a:t>‹#›</a:t>
            </a:fld>
            <a:endParaRPr lang="ja-JP" altLang="en-US"/>
          </a:p>
        </p:txBody>
      </p:sp>
    </p:spTree>
    <p:extLst>
      <p:ext uri="{BB962C8B-B14F-4D97-AF65-F5344CB8AC3E}">
        <p14:creationId xmlns:p14="http://schemas.microsoft.com/office/powerpoint/2010/main" val="397425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5" name="1 つの角を丸めた四角形 13">
            <a:extLst>
              <a:ext uri="{FF2B5EF4-FFF2-40B4-BE49-F238E27FC236}">
                <a16:creationId xmlns:a16="http://schemas.microsoft.com/office/drawing/2014/main" id="{F8157A40-BE7B-42FD-8168-B9DC4E01FA89}"/>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6" name="直角三角形 5">
            <a:extLst>
              <a:ext uri="{FF2B5EF4-FFF2-40B4-BE49-F238E27FC236}">
                <a16:creationId xmlns:a16="http://schemas.microsoft.com/office/drawing/2014/main" id="{0185061C-BA3A-4CA6-8758-369B4E659AC6}"/>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kumimoji="0" lang="en-US"/>
          </a:p>
        </p:txBody>
      </p:sp>
      <p:sp>
        <p:nvSpPr>
          <p:cNvPr id="7" name="フリーフォーム 15">
            <a:extLst>
              <a:ext uri="{FF2B5EF4-FFF2-40B4-BE49-F238E27FC236}">
                <a16:creationId xmlns:a16="http://schemas.microsoft.com/office/drawing/2014/main" id="{20C54303-53FF-477C-9BF5-B688BB4D6818}"/>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16">
            <a:extLst>
              <a:ext uri="{FF2B5EF4-FFF2-40B4-BE49-F238E27FC236}">
                <a16:creationId xmlns:a16="http://schemas.microsoft.com/office/drawing/2014/main" id="{BAAB637D-60D6-4B5D-98A1-EC001140E21F}"/>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2" name="タイトル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ja-JP" altLang="en-US"/>
              <a:t>マスタ タイトルの書式設定</a:t>
            </a:r>
            <a:endParaRPr lang="en-US"/>
          </a:p>
        </p:txBody>
      </p:sp>
      <p:sp>
        <p:nvSpPr>
          <p:cNvPr id="4" name="テキスト プレースホルダ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ja-JP" altLang="en-US"/>
              <a:t>マスタ テキストの書式設定</a:t>
            </a:r>
          </a:p>
        </p:txBody>
      </p:sp>
      <p:sp>
        <p:nvSpPr>
          <p:cNvPr id="3" name="図プレースホル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ja-JP" altLang="en-US" noProof="0"/>
              <a:t>アイコンをクリックして図を追加</a:t>
            </a:r>
            <a:endParaRPr lang="en-US" noProof="0" dirty="0"/>
          </a:p>
        </p:txBody>
      </p:sp>
      <p:sp>
        <p:nvSpPr>
          <p:cNvPr id="9" name="日付プレースホルダ 4">
            <a:extLst>
              <a:ext uri="{FF2B5EF4-FFF2-40B4-BE49-F238E27FC236}">
                <a16:creationId xmlns:a16="http://schemas.microsoft.com/office/drawing/2014/main" id="{BC5E20B6-FB67-442D-A5EF-69A4939A92B1}"/>
              </a:ext>
            </a:extLst>
          </p:cNvPr>
          <p:cNvSpPr>
            <a:spLocks noGrp="1"/>
          </p:cNvSpPr>
          <p:nvPr>
            <p:ph type="dt" sz="half" idx="10"/>
          </p:nvPr>
        </p:nvSpPr>
        <p:spPr/>
        <p:txBody>
          <a:bodyPr/>
          <a:lstStyle>
            <a:lvl1pPr>
              <a:defRPr/>
            </a:lvl1pPr>
          </a:lstStyle>
          <a:p>
            <a:pPr>
              <a:defRPr/>
            </a:pPr>
            <a:fld id="{5B42A991-812E-412C-90A2-7D7D1E573D20}" type="datetime1">
              <a:rPr lang="ja-JP" altLang="en-US"/>
              <a:pPr>
                <a:defRPr/>
              </a:pPr>
              <a:t>2024/6/12</a:t>
            </a:fld>
            <a:endParaRPr lang="ja-JP" altLang="en-US"/>
          </a:p>
        </p:txBody>
      </p:sp>
      <p:sp>
        <p:nvSpPr>
          <p:cNvPr id="10" name="フッター プレースホルダ 5">
            <a:extLst>
              <a:ext uri="{FF2B5EF4-FFF2-40B4-BE49-F238E27FC236}">
                <a16:creationId xmlns:a16="http://schemas.microsoft.com/office/drawing/2014/main" id="{11F1D882-D78B-459D-AE55-BAD891DF837D}"/>
              </a:ext>
            </a:extLst>
          </p:cNvPr>
          <p:cNvSpPr>
            <a:spLocks noGrp="1"/>
          </p:cNvSpPr>
          <p:nvPr>
            <p:ph type="ftr" sz="quarter" idx="11"/>
          </p:nvPr>
        </p:nvSpPr>
        <p:spPr/>
        <p:txBody>
          <a:bodyPr/>
          <a:lstStyle>
            <a:lvl1pPr>
              <a:defRPr/>
            </a:lvl1pPr>
          </a:lstStyle>
          <a:p>
            <a:pPr>
              <a:defRPr/>
            </a:pPr>
            <a:endParaRPr lang="ja-JP" altLang="en-US"/>
          </a:p>
        </p:txBody>
      </p:sp>
      <p:sp>
        <p:nvSpPr>
          <p:cNvPr id="11" name="スライド番号プレースホルダ 6">
            <a:extLst>
              <a:ext uri="{FF2B5EF4-FFF2-40B4-BE49-F238E27FC236}">
                <a16:creationId xmlns:a16="http://schemas.microsoft.com/office/drawing/2014/main" id="{AF697099-EBC3-44FD-8EF3-262D73F0A955}"/>
              </a:ext>
            </a:extLst>
          </p:cNvPr>
          <p:cNvSpPr>
            <a:spLocks noGrp="1"/>
          </p:cNvSpPr>
          <p:nvPr>
            <p:ph type="sldNum" sz="quarter" idx="12"/>
          </p:nvPr>
        </p:nvSpPr>
        <p:spPr>
          <a:xfrm>
            <a:off x="8077200" y="6356350"/>
            <a:ext cx="609600" cy="365125"/>
          </a:xfrm>
        </p:spPr>
        <p:txBody>
          <a:bodyPr/>
          <a:lstStyle>
            <a:lvl1pPr>
              <a:defRPr smtClean="0"/>
            </a:lvl1pPr>
          </a:lstStyle>
          <a:p>
            <a:pPr>
              <a:defRPr/>
            </a:pPr>
            <a:fld id="{106579EF-CB42-4A7D-BFFB-A2AA8A941D7A}" type="slidenum">
              <a:rPr lang="ja-JP" altLang="en-US"/>
              <a:pPr>
                <a:defRPr/>
              </a:pPr>
              <a:t>‹#›</a:t>
            </a:fld>
            <a:endParaRPr lang="ja-JP" altLang="en-US"/>
          </a:p>
        </p:txBody>
      </p:sp>
    </p:spTree>
    <p:extLst>
      <p:ext uri="{BB962C8B-B14F-4D97-AF65-F5344CB8AC3E}">
        <p14:creationId xmlns:p14="http://schemas.microsoft.com/office/powerpoint/2010/main" val="54926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フリーフォーム 6">
            <a:extLst>
              <a:ext uri="{FF2B5EF4-FFF2-40B4-BE49-F238E27FC236}">
                <a16:creationId xmlns:a16="http://schemas.microsoft.com/office/drawing/2014/main" id="{4ACCB104-1D90-4C31-BFF4-B41576AB81A3}"/>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8" name="フリーフォーム 7">
            <a:extLst>
              <a:ext uri="{FF2B5EF4-FFF2-40B4-BE49-F238E27FC236}">
                <a16:creationId xmlns:a16="http://schemas.microsoft.com/office/drawing/2014/main" id="{96C8F393-96C4-4786-BA7A-C88837FF649D}"/>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kumimoji="0" lang="en-US">
              <a:latin typeface="+mn-lt"/>
              <a:ea typeface="+mn-ea"/>
            </a:endParaRPr>
          </a:p>
        </p:txBody>
      </p:sp>
      <p:sp>
        <p:nvSpPr>
          <p:cNvPr id="1028" name="タイトル プレースホルダ 8">
            <a:extLst>
              <a:ext uri="{FF2B5EF4-FFF2-40B4-BE49-F238E27FC236}">
                <a16:creationId xmlns:a16="http://schemas.microsoft.com/office/drawing/2014/main" id="{15A9388E-AB15-4A73-B9CD-D5974D91F888}"/>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ja-JP" altLang="en-US"/>
              <a:t>マスタ タイトルの書式設定</a:t>
            </a:r>
            <a:endParaRPr lang="en-US" altLang="ja-JP"/>
          </a:p>
        </p:txBody>
      </p:sp>
      <p:sp>
        <p:nvSpPr>
          <p:cNvPr id="1029" name="テキスト プレースホルダ 29">
            <a:extLst>
              <a:ext uri="{FF2B5EF4-FFF2-40B4-BE49-F238E27FC236}">
                <a16:creationId xmlns:a16="http://schemas.microsoft.com/office/drawing/2014/main" id="{89E69620-C959-443B-895F-F630F8B69150}"/>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ltLang="ja-JP"/>
          </a:p>
        </p:txBody>
      </p:sp>
      <p:sp>
        <p:nvSpPr>
          <p:cNvPr id="10" name="日付プレースホルダ 9">
            <a:extLst>
              <a:ext uri="{FF2B5EF4-FFF2-40B4-BE49-F238E27FC236}">
                <a16:creationId xmlns:a16="http://schemas.microsoft.com/office/drawing/2014/main" id="{DD7D56F7-4A98-4C31-AE18-1D9CD3F9E913}"/>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fld id="{AA4F42DD-BFD2-4129-9415-203CBAF7D20F}" type="datetime1">
              <a:rPr lang="ja-JP" altLang="en-US"/>
              <a:pPr>
                <a:defRPr/>
              </a:pPr>
              <a:t>2024/6/12</a:t>
            </a:fld>
            <a:endParaRPr lang="ja-JP" altLang="en-US"/>
          </a:p>
        </p:txBody>
      </p:sp>
      <p:sp>
        <p:nvSpPr>
          <p:cNvPr id="22" name="フッター プレースホルダ 21">
            <a:extLst>
              <a:ext uri="{FF2B5EF4-FFF2-40B4-BE49-F238E27FC236}">
                <a16:creationId xmlns:a16="http://schemas.microsoft.com/office/drawing/2014/main" id="{6E98219A-AD34-4E88-975E-5EC93C06BB7C}"/>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charset="0"/>
                <a:ea typeface="ＭＳ Ｐゴシック" charset="-128"/>
              </a:defRPr>
            </a:lvl1pPr>
          </a:lstStyle>
          <a:p>
            <a:pPr>
              <a:defRPr/>
            </a:pPr>
            <a:endParaRPr lang="ja-JP" altLang="en-US"/>
          </a:p>
        </p:txBody>
      </p:sp>
      <p:sp>
        <p:nvSpPr>
          <p:cNvPr id="18" name="スライド番号プレースホルダ 17">
            <a:extLst>
              <a:ext uri="{FF2B5EF4-FFF2-40B4-BE49-F238E27FC236}">
                <a16:creationId xmlns:a16="http://schemas.microsoft.com/office/drawing/2014/main" id="{F9399130-526A-4345-B3F8-4309BF367FD8}"/>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kumimoji="0" sz="1200" smtClean="0">
                <a:solidFill>
                  <a:srgbClr val="045C75"/>
                </a:solidFill>
              </a:defRPr>
            </a:lvl1pPr>
          </a:lstStyle>
          <a:p>
            <a:pPr>
              <a:defRPr/>
            </a:pPr>
            <a:fld id="{DCB2695B-B2E5-439E-8472-D98DD6CEDACB}" type="slidenum">
              <a:rPr lang="ja-JP" altLang="en-US"/>
              <a:pPr>
                <a:defRPr/>
              </a:pPr>
              <a:t>‹#›</a:t>
            </a:fld>
            <a:endParaRPr lang="ja-JP" altLang="en-US"/>
          </a:p>
        </p:txBody>
      </p:sp>
      <p:grpSp>
        <p:nvGrpSpPr>
          <p:cNvPr id="1033" name="グループ化 1">
            <a:extLst>
              <a:ext uri="{FF2B5EF4-FFF2-40B4-BE49-F238E27FC236}">
                <a16:creationId xmlns:a16="http://schemas.microsoft.com/office/drawing/2014/main" id="{92874466-42B9-409A-B3F7-5853C9A82D13}"/>
              </a:ext>
            </a:extLst>
          </p:cNvPr>
          <p:cNvGrpSpPr>
            <a:grpSpLocks/>
          </p:cNvGrpSpPr>
          <p:nvPr/>
        </p:nvGrpSpPr>
        <p:grpSpPr bwMode="auto">
          <a:xfrm>
            <a:off x="-19050" y="203200"/>
            <a:ext cx="9180513" cy="647700"/>
            <a:chOff x="-19045" y="216550"/>
            <a:chExt cx="9180548" cy="649224"/>
          </a:xfrm>
        </p:grpSpPr>
        <p:sp>
          <p:nvSpPr>
            <p:cNvPr id="12" name="フリーフォーム 11">
              <a:extLst>
                <a:ext uri="{FF2B5EF4-FFF2-40B4-BE49-F238E27FC236}">
                  <a16:creationId xmlns:a16="http://schemas.microsoft.com/office/drawing/2014/main" id="{009BFA41-394F-40F1-ADEB-FEF8B0DF0F92}"/>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sp>
          <p:nvSpPr>
            <p:cNvPr id="13" name="フリーフォーム 12">
              <a:extLst>
                <a:ext uri="{FF2B5EF4-FFF2-40B4-BE49-F238E27FC236}">
                  <a16:creationId xmlns:a16="http://schemas.microsoft.com/office/drawing/2014/main" id="{1DE66A6B-278B-4186-8137-01FD869F0972}"/>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hangingPunct="1">
                <a:defRPr/>
              </a:pPr>
              <a:endParaRPr kumimoji="0" lang="en-US">
                <a:latin typeface="Arial" charset="0"/>
                <a:ea typeface="ＭＳ Ｐゴシック" charset="-128"/>
              </a:endParaRPr>
            </a:p>
          </p:txBody>
        </p:sp>
      </p:grpSp>
    </p:spTree>
  </p:cSld>
  <p:clrMap bg1="lt1" tx1="dk1" bg2="lt2" tx2="dk2" accent1="accent1" accent2="accent2" accent3="accent3" accent4="accent4" accent5="accent5" accent6="accent6" hlink="hlink" folHlink="folHlink"/>
  <p:sldLayoutIdLst>
    <p:sldLayoutId id="2147484958" r:id="rId1"/>
    <p:sldLayoutId id="2147484950" r:id="rId2"/>
    <p:sldLayoutId id="2147484959" r:id="rId3"/>
    <p:sldLayoutId id="2147484951" r:id="rId4"/>
    <p:sldLayoutId id="2147484952" r:id="rId5"/>
    <p:sldLayoutId id="2147484953" r:id="rId6"/>
    <p:sldLayoutId id="2147484954" r:id="rId7"/>
    <p:sldLayoutId id="2147484955" r:id="rId8"/>
    <p:sldLayoutId id="2147484960" r:id="rId9"/>
    <p:sldLayoutId id="2147484956" r:id="rId10"/>
    <p:sldLayoutId id="2147484957" r:id="rId11"/>
  </p:sldLayoutIdLst>
  <p:hf sldNum="0" hdr="0" ftr="0" dt="0"/>
  <p:txStyles>
    <p:titleStyle>
      <a:lvl1pPr algn="l" rtl="0" eaLnBrk="0" fontAlgn="base" hangingPunct="0">
        <a:spcBef>
          <a:spcPct val="0"/>
        </a:spcBef>
        <a:spcAft>
          <a:spcPct val="0"/>
        </a:spcAft>
        <a:defRPr kumimoji="1" sz="5000" kern="1200">
          <a:solidFill>
            <a:schemeClr val="tx2"/>
          </a:solidFill>
          <a:latin typeface="+mj-lt"/>
          <a:ea typeface="+mj-ea"/>
          <a:cs typeface="+mj-cs"/>
        </a:defRPr>
      </a:lvl1pPr>
      <a:lvl2pPr algn="l" rtl="0" eaLnBrk="0" fontAlgn="base" hangingPunct="0">
        <a:spcBef>
          <a:spcPct val="0"/>
        </a:spcBef>
        <a:spcAft>
          <a:spcPct val="0"/>
        </a:spcAft>
        <a:defRPr kumimoji="1" sz="5000">
          <a:solidFill>
            <a:schemeClr val="tx2"/>
          </a:solidFill>
          <a:latin typeface="Calibri" pitchFamily="34" charset="0"/>
          <a:ea typeface="ＭＳ Ｐゴシック" charset="-128"/>
        </a:defRPr>
      </a:lvl2pPr>
      <a:lvl3pPr algn="l" rtl="0" eaLnBrk="0" fontAlgn="base" hangingPunct="0">
        <a:spcBef>
          <a:spcPct val="0"/>
        </a:spcBef>
        <a:spcAft>
          <a:spcPct val="0"/>
        </a:spcAft>
        <a:defRPr kumimoji="1" sz="5000">
          <a:solidFill>
            <a:schemeClr val="tx2"/>
          </a:solidFill>
          <a:latin typeface="Calibri" pitchFamily="34" charset="0"/>
          <a:ea typeface="ＭＳ Ｐゴシック" charset="-128"/>
        </a:defRPr>
      </a:lvl3pPr>
      <a:lvl4pPr algn="l" rtl="0" eaLnBrk="0" fontAlgn="base" hangingPunct="0">
        <a:spcBef>
          <a:spcPct val="0"/>
        </a:spcBef>
        <a:spcAft>
          <a:spcPct val="0"/>
        </a:spcAft>
        <a:defRPr kumimoji="1" sz="5000">
          <a:solidFill>
            <a:schemeClr val="tx2"/>
          </a:solidFill>
          <a:latin typeface="Calibri" pitchFamily="34" charset="0"/>
          <a:ea typeface="ＭＳ Ｐゴシック" charset="-128"/>
        </a:defRPr>
      </a:lvl4pPr>
      <a:lvl5pPr algn="l" rtl="0" eaLnBrk="0" fontAlgn="base" hangingPunct="0">
        <a:spcBef>
          <a:spcPct val="0"/>
        </a:spcBef>
        <a:spcAft>
          <a:spcPct val="0"/>
        </a:spcAft>
        <a:defRPr kumimoji="1" sz="5000">
          <a:solidFill>
            <a:schemeClr val="tx2"/>
          </a:solidFill>
          <a:latin typeface="Calibri" pitchFamily="34" charset="0"/>
          <a:ea typeface="ＭＳ Ｐゴシック" charset="-128"/>
        </a:defRPr>
      </a:lvl5pPr>
      <a:lvl6pPr marL="457200" algn="l" rtl="0" fontAlgn="base">
        <a:spcBef>
          <a:spcPct val="0"/>
        </a:spcBef>
        <a:spcAft>
          <a:spcPct val="0"/>
        </a:spcAft>
        <a:defRPr kumimoji="1" sz="5000">
          <a:solidFill>
            <a:schemeClr val="tx2"/>
          </a:solidFill>
          <a:latin typeface="Calibri" pitchFamily="34" charset="0"/>
          <a:ea typeface="ＭＳ Ｐゴシック" charset="-128"/>
        </a:defRPr>
      </a:lvl6pPr>
      <a:lvl7pPr marL="914400" algn="l" rtl="0" fontAlgn="base">
        <a:spcBef>
          <a:spcPct val="0"/>
        </a:spcBef>
        <a:spcAft>
          <a:spcPct val="0"/>
        </a:spcAft>
        <a:defRPr kumimoji="1" sz="5000">
          <a:solidFill>
            <a:schemeClr val="tx2"/>
          </a:solidFill>
          <a:latin typeface="Calibri" pitchFamily="34" charset="0"/>
          <a:ea typeface="ＭＳ Ｐゴシック" charset="-128"/>
        </a:defRPr>
      </a:lvl7pPr>
      <a:lvl8pPr marL="1371600" algn="l" rtl="0" fontAlgn="base">
        <a:spcBef>
          <a:spcPct val="0"/>
        </a:spcBef>
        <a:spcAft>
          <a:spcPct val="0"/>
        </a:spcAft>
        <a:defRPr kumimoji="1" sz="5000">
          <a:solidFill>
            <a:schemeClr val="tx2"/>
          </a:solidFill>
          <a:latin typeface="Calibri" pitchFamily="34" charset="0"/>
          <a:ea typeface="ＭＳ Ｐゴシック" charset="-128"/>
        </a:defRPr>
      </a:lvl8pPr>
      <a:lvl9pPr marL="1828800" algn="l" rtl="0" fontAlgn="base">
        <a:spcBef>
          <a:spcPct val="0"/>
        </a:spcBef>
        <a:spcAft>
          <a:spcPct val="0"/>
        </a:spcAft>
        <a:defRPr kumimoji="1" sz="5000">
          <a:solidFill>
            <a:schemeClr val="tx2"/>
          </a:solidFill>
          <a:latin typeface="Calibri" pitchFamily="34" charset="0"/>
          <a:ea typeface="ＭＳ Ｐゴシック" charset="-128"/>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82" charset="2"/>
        <a:buChar char=""/>
        <a:defRPr kumimoji="1"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82" charset="2"/>
        <a:buChar char=""/>
        <a:defRPr kumimoji="1"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82" charset="2"/>
        <a:buChar char=""/>
        <a:defRPr kumimoji="1"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82" charset="2"/>
        <a:buChar char=""/>
        <a:defRPr kumimoji="1"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82" charset="2"/>
        <a:buChar char=""/>
        <a:defRPr kumimoji="1"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1"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1"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1" sz="1400" kern="1200"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25000">
              <a:srgbClr val="D5E8F3"/>
            </a:gs>
            <a:gs pos="100000">
              <a:srgbClr val="99FFCC"/>
            </a:gs>
          </a:gsLst>
          <a:lin ang="5400000"/>
        </a:gradFill>
        <a:effectLst/>
      </p:bgPr>
    </p:bg>
    <p:spTree>
      <p:nvGrpSpPr>
        <p:cNvPr id="1" name=""/>
        <p:cNvGrpSpPr/>
        <p:nvPr/>
      </p:nvGrpSpPr>
      <p:grpSpPr>
        <a:xfrm>
          <a:off x="0" y="0"/>
          <a:ext cx="0" cy="0"/>
          <a:chOff x="0" y="0"/>
          <a:chExt cx="0" cy="0"/>
        </a:xfrm>
      </p:grpSpPr>
      <p:sp>
        <p:nvSpPr>
          <p:cNvPr id="11" name="Rectangle 2">
            <a:extLst>
              <a:ext uri="{FF2B5EF4-FFF2-40B4-BE49-F238E27FC236}">
                <a16:creationId xmlns:a16="http://schemas.microsoft.com/office/drawing/2014/main" id="{FDA813F8-8F7D-414A-BEF2-966C3025032C}"/>
              </a:ext>
            </a:extLst>
          </p:cNvPr>
          <p:cNvSpPr txBox="1">
            <a:spLocks noChangeArrowheads="1"/>
          </p:cNvSpPr>
          <p:nvPr/>
        </p:nvSpPr>
        <p:spPr bwMode="auto">
          <a:xfrm>
            <a:off x="683568" y="1029130"/>
            <a:ext cx="698477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8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　城北中学校　３年</a:t>
            </a:r>
            <a:endParaRPr lang="ja-JP" altLang="ja-JP" sz="48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
        <p:nvSpPr>
          <p:cNvPr id="12" name="正方形/長方形 11">
            <a:extLst>
              <a:ext uri="{FF2B5EF4-FFF2-40B4-BE49-F238E27FC236}">
                <a16:creationId xmlns:a16="http://schemas.microsoft.com/office/drawing/2014/main" id="{4EB8A46B-7422-43A8-A9C0-2087C4FB4DFB}"/>
              </a:ext>
            </a:extLst>
          </p:cNvPr>
          <p:cNvSpPr/>
          <p:nvPr/>
        </p:nvSpPr>
        <p:spPr>
          <a:xfrm>
            <a:off x="2123728" y="2708920"/>
            <a:ext cx="5143536" cy="1200329"/>
          </a:xfrm>
          <a:prstGeom prst="rect">
            <a:avLst/>
          </a:prstGeom>
          <a:noFill/>
          <a:effectLst>
            <a:reflection blurRad="6350" stA="50000" endA="300" endPos="55500" dist="50800" dir="5400000" sy="-100000" algn="bl" rotWithShape="0"/>
          </a:effec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defRPr/>
            </a:pPr>
            <a:r>
              <a:rPr lang="ja-JP" altLang="en-US" sz="7200" b="1" spc="50" dirty="0">
                <a:ln w="11430"/>
                <a:gradFill>
                  <a:gsLst>
                    <a:gs pos="25000">
                      <a:srgbClr val="0033CC"/>
                    </a:gs>
                    <a:gs pos="100000">
                      <a:srgbClr val="000099"/>
                    </a:gs>
                  </a:gsLst>
                  <a:lin ang="5400000"/>
                </a:gradFill>
                <a:effectLst>
                  <a:outerShdw blurRad="76200" dist="50800" dir="5400000" algn="tl" rotWithShape="0">
                    <a:srgbClr val="000000">
                      <a:alpha val="65000"/>
                    </a:srgbClr>
                  </a:outerShdw>
                </a:effectLst>
                <a:latin typeface="Times New Roman" pitchFamily="18" charset="0"/>
                <a:ea typeface="ＭＳ Ｐゴシック" charset="-128"/>
              </a:rPr>
              <a:t>租 税 教 室</a:t>
            </a:r>
          </a:p>
        </p:txBody>
      </p:sp>
      <p:sp>
        <p:nvSpPr>
          <p:cNvPr id="13" name="Rectangle 2">
            <a:extLst>
              <a:ext uri="{FF2B5EF4-FFF2-40B4-BE49-F238E27FC236}">
                <a16:creationId xmlns:a16="http://schemas.microsoft.com/office/drawing/2014/main" id="{38E66EE3-45A3-4BA1-AA10-B934846C2194}"/>
              </a:ext>
            </a:extLst>
          </p:cNvPr>
          <p:cNvSpPr txBox="1">
            <a:spLocks noChangeArrowheads="1"/>
          </p:cNvSpPr>
          <p:nvPr/>
        </p:nvSpPr>
        <p:spPr bwMode="auto">
          <a:xfrm>
            <a:off x="2627784" y="5310907"/>
            <a:ext cx="626469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中国税理士会</a:t>
            </a:r>
            <a:endParaRPr lang="ja-JP" altLang="ja-JP"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
        <p:nvSpPr>
          <p:cNvPr id="2" name="Rectangle 2">
            <a:extLst>
              <a:ext uri="{FF2B5EF4-FFF2-40B4-BE49-F238E27FC236}">
                <a16:creationId xmlns:a16="http://schemas.microsoft.com/office/drawing/2014/main" id="{40344AB3-C9AB-D080-BDC7-8CF87ECE6F43}"/>
              </a:ext>
            </a:extLst>
          </p:cNvPr>
          <p:cNvSpPr txBox="1">
            <a:spLocks noChangeArrowheads="1"/>
          </p:cNvSpPr>
          <p:nvPr/>
        </p:nvSpPr>
        <p:spPr bwMode="auto">
          <a:xfrm>
            <a:off x="2879304" y="5300710"/>
            <a:ext cx="6264696" cy="998413"/>
          </a:xfrm>
          <a:prstGeom prst="rect">
            <a:avLst/>
          </a:prstGeom>
          <a:noFill/>
          <a:ln w="9525">
            <a:noFill/>
            <a:miter lim="800000"/>
            <a:headEnd/>
            <a:tailEnd/>
          </a:ln>
          <a:effectLst/>
        </p:spPr>
        <p:txBody>
          <a:bodyPr lIns="180000" tIns="0" rIns="180000" bIns="0" anchor="ctr"/>
          <a:lstStyle/>
          <a:p>
            <a:pPr algn="ctr" eaLnBrk="1" hangingPunct="1">
              <a:defRPr/>
            </a:pPr>
            <a:r>
              <a:rPr lang="ja-JP" altLang="en-US"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rPr>
              <a:t>税理士</a:t>
            </a:r>
            <a:endParaRPr lang="ja-JP" altLang="ja-JP" sz="4000" kern="0" dirty="0">
              <a:ln w="6350" cmpd="sng">
                <a:solidFill>
                  <a:srgbClr val="FFFFFF"/>
                </a:solidFill>
              </a:ln>
              <a:gradFill>
                <a:gsLst>
                  <a:gs pos="25000">
                    <a:srgbClr val="0033CC"/>
                  </a:gs>
                  <a:gs pos="100000">
                    <a:srgbClr val="000099"/>
                  </a:gs>
                </a:gsLst>
                <a:lin ang="5400000" scaled="0"/>
              </a:gradFill>
              <a:effectLst>
                <a:outerShdw blurRad="50800" dist="38100" dir="2700000" algn="tl" rotWithShape="0">
                  <a:prstClr val="black">
                    <a:alpha val="40000"/>
                  </a:prstClr>
                </a:outerShdw>
              </a:effectLst>
              <a:latin typeface="HGS創英角ｺﾞｼｯｸUB" pitchFamily="50" charset="-128"/>
              <a:ea typeface="HGS創英角ｺﾞｼｯｸUB" pitchFamily="50" charset="-128"/>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5000" fill="hold" grpId="0" nodeType="clickEffect">
                                  <p:stCondLst>
                                    <p:cond delay="0"/>
                                  </p:stCondLst>
                                  <p:iterate type="lt">
                                    <p:tmPct val="10000"/>
                                  </p:iterate>
                                  <p:childTnLst>
                                    <p:animMotion origin="layout" path="M 0.0 0.0 L 0.0 -0.07213" pathEditMode="relative" ptsTypes="">
                                      <p:cBhvr>
                                        <p:cTn id="6" dur="1000" accel="50000" decel="50000" autoRev="1" fill="hold">
                                          <p:stCondLst>
                                            <p:cond delay="0"/>
                                          </p:stCondLst>
                                        </p:cTn>
                                        <p:tgtEl>
                                          <p:spTgt spid="2"/>
                                        </p:tgtEl>
                                        <p:attrNameLst>
                                          <p:attrName>ppt_x</p:attrName>
                                          <p:attrName>ppt_y</p:attrName>
                                        </p:attrNameLst>
                                      </p:cBhvr>
                                    </p:animMotion>
                                    <p:animRot by="1500000">
                                      <p:cBhvr>
                                        <p:cTn id="7" dur="500" fill="hold">
                                          <p:stCondLst>
                                            <p:cond delay="0"/>
                                          </p:stCondLst>
                                        </p:cTn>
                                        <p:tgtEl>
                                          <p:spTgt spid="2"/>
                                        </p:tgtEl>
                                        <p:attrNameLst>
                                          <p:attrName>r</p:attrName>
                                        </p:attrNameLst>
                                      </p:cBhvr>
                                    </p:animRot>
                                    <p:animRot by="-1500000">
                                      <p:cBhvr>
                                        <p:cTn id="8" dur="500" fill="hold">
                                          <p:stCondLst>
                                            <p:cond delay="500"/>
                                          </p:stCondLst>
                                        </p:cTn>
                                        <p:tgtEl>
                                          <p:spTgt spid="2"/>
                                        </p:tgtEl>
                                        <p:attrNameLst>
                                          <p:attrName>r</p:attrName>
                                        </p:attrNameLst>
                                      </p:cBhvr>
                                    </p:animRot>
                                    <p:animRot by="-1500000">
                                      <p:cBhvr>
                                        <p:cTn id="9" dur="500" fill="hold">
                                          <p:stCondLst>
                                            <p:cond delay="1000"/>
                                          </p:stCondLst>
                                        </p:cTn>
                                        <p:tgtEl>
                                          <p:spTgt spid="2"/>
                                        </p:tgtEl>
                                        <p:attrNameLst>
                                          <p:attrName>r</p:attrName>
                                        </p:attrNameLst>
                                      </p:cBhvr>
                                    </p:animRot>
                                    <p:animRot by="1500000">
                                      <p:cBhvr>
                                        <p:cTn id="10" dur="500" fill="hold">
                                          <p:stCondLst>
                                            <p:cond delay="15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E238022-6AD2-DB4B-7235-30FF759141FC}"/>
              </a:ext>
            </a:extLst>
          </p:cNvPr>
          <p:cNvSpPr>
            <a:spLocks noGrp="1"/>
          </p:cNvSpPr>
          <p:nvPr>
            <p:ph type="title"/>
          </p:nvPr>
        </p:nvSpPr>
        <p:spPr>
          <a:xfrm>
            <a:off x="1500808" y="404664"/>
            <a:ext cx="7643192" cy="780696"/>
          </a:xfrm>
        </p:spPr>
        <p:txBody>
          <a:bodyPr>
            <a:normAutofit fontScale="90000"/>
          </a:bodyPr>
          <a:lstStyle/>
          <a:p>
            <a:r>
              <a:rPr kumimoji="1" lang="ja-JP" altLang="en-US" dirty="0"/>
              <a:t>税金でやってほしいこと・・・？</a:t>
            </a:r>
          </a:p>
        </p:txBody>
      </p:sp>
      <p:sp>
        <p:nvSpPr>
          <p:cNvPr id="7" name="四角形: 角を丸くする 6">
            <a:extLst>
              <a:ext uri="{FF2B5EF4-FFF2-40B4-BE49-F238E27FC236}">
                <a16:creationId xmlns:a16="http://schemas.microsoft.com/office/drawing/2014/main" id="{D60CCBF1-388D-819E-1544-98870C0A593E}"/>
              </a:ext>
            </a:extLst>
          </p:cNvPr>
          <p:cNvSpPr/>
          <p:nvPr/>
        </p:nvSpPr>
        <p:spPr>
          <a:xfrm>
            <a:off x="199502" y="3186223"/>
            <a:ext cx="2785915" cy="121786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お年寄りのために、</a:t>
            </a:r>
            <a:r>
              <a:rPr lang="ja-JP" altLang="en-US" dirty="0">
                <a:solidFill>
                  <a:schemeClr val="tx1"/>
                </a:solidFill>
              </a:rPr>
              <a:t>施設や福祉の仕事に</a:t>
            </a:r>
            <a:r>
              <a:rPr kumimoji="1" lang="ja-JP" altLang="en-US" dirty="0">
                <a:solidFill>
                  <a:schemeClr val="tx1"/>
                </a:solidFill>
              </a:rPr>
              <a:t>関わる人を増やしてほしい</a:t>
            </a:r>
          </a:p>
        </p:txBody>
      </p:sp>
      <p:sp>
        <p:nvSpPr>
          <p:cNvPr id="9" name="四角形: 角を丸くする 8">
            <a:extLst>
              <a:ext uri="{FF2B5EF4-FFF2-40B4-BE49-F238E27FC236}">
                <a16:creationId xmlns:a16="http://schemas.microsoft.com/office/drawing/2014/main" id="{8DB84BBE-D93A-3ACD-B14A-0D97FFB9CD66}"/>
              </a:ext>
            </a:extLst>
          </p:cNvPr>
          <p:cNvSpPr/>
          <p:nvPr/>
        </p:nvSpPr>
        <p:spPr>
          <a:xfrm>
            <a:off x="3295357" y="1799026"/>
            <a:ext cx="2785915" cy="1217861"/>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次の子供たちのために、出産や育児にかかる費用をもっと支援してほしい</a:t>
            </a:r>
          </a:p>
        </p:txBody>
      </p:sp>
      <p:sp>
        <p:nvSpPr>
          <p:cNvPr id="12" name="四角形: 角を丸くする 11">
            <a:extLst>
              <a:ext uri="{FF2B5EF4-FFF2-40B4-BE49-F238E27FC236}">
                <a16:creationId xmlns:a16="http://schemas.microsoft.com/office/drawing/2014/main" id="{BD116D5A-F20D-0E22-2981-1B4BD5F1F731}"/>
              </a:ext>
            </a:extLst>
          </p:cNvPr>
          <p:cNvSpPr/>
          <p:nvPr/>
        </p:nvSpPr>
        <p:spPr>
          <a:xfrm>
            <a:off x="3176398" y="3298232"/>
            <a:ext cx="2955115" cy="121786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地震等による被害防止のため、経済的支援や</a:t>
            </a:r>
            <a:r>
              <a:rPr kumimoji="1" lang="ja-JP" altLang="en-US" dirty="0">
                <a:solidFill>
                  <a:schemeClr val="tx1"/>
                </a:solidFill>
              </a:rPr>
              <a:t>危険な個所は早めに治してほしい</a:t>
            </a:r>
          </a:p>
        </p:txBody>
      </p:sp>
      <p:sp>
        <p:nvSpPr>
          <p:cNvPr id="14" name="四角形: 角を丸くする 13">
            <a:extLst>
              <a:ext uri="{FF2B5EF4-FFF2-40B4-BE49-F238E27FC236}">
                <a16:creationId xmlns:a16="http://schemas.microsoft.com/office/drawing/2014/main" id="{1E0A7224-6324-9457-8793-79A81AF54EAA}"/>
              </a:ext>
            </a:extLst>
          </p:cNvPr>
          <p:cNvSpPr/>
          <p:nvPr/>
        </p:nvSpPr>
        <p:spPr>
          <a:xfrm>
            <a:off x="175104" y="1830212"/>
            <a:ext cx="2979513" cy="994861"/>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若者のために、高校や大学の授業料など完全無償化を　やってほしい</a:t>
            </a:r>
          </a:p>
        </p:txBody>
      </p:sp>
      <p:pic>
        <p:nvPicPr>
          <p:cNvPr id="15" name="図 14">
            <a:extLst>
              <a:ext uri="{FF2B5EF4-FFF2-40B4-BE49-F238E27FC236}">
                <a16:creationId xmlns:a16="http://schemas.microsoft.com/office/drawing/2014/main" id="{57EAD3CD-FEBD-9501-F274-7FA271EB6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2320" y="4665973"/>
            <a:ext cx="1066800" cy="1761744"/>
          </a:xfrm>
          <a:prstGeom prst="rect">
            <a:avLst/>
          </a:prstGeom>
        </p:spPr>
      </p:pic>
      <p:sp>
        <p:nvSpPr>
          <p:cNvPr id="17" name="吹き出し: 角を丸めた四角形 16">
            <a:extLst>
              <a:ext uri="{FF2B5EF4-FFF2-40B4-BE49-F238E27FC236}">
                <a16:creationId xmlns:a16="http://schemas.microsoft.com/office/drawing/2014/main" id="{3F6963EC-730A-F63E-85DE-65FC93F6059E}"/>
              </a:ext>
            </a:extLst>
          </p:cNvPr>
          <p:cNvSpPr/>
          <p:nvPr/>
        </p:nvSpPr>
        <p:spPr>
          <a:xfrm>
            <a:off x="6272253" y="1700808"/>
            <a:ext cx="2548218" cy="2520280"/>
          </a:xfrm>
          <a:prstGeom prst="wedgeRoundRectCallout">
            <a:avLst>
              <a:gd name="adj1" fmla="val 19126"/>
              <a:gd name="adj2" fmla="val 76193"/>
              <a:gd name="adj3" fmla="val 16667"/>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600" dirty="0"/>
              <a:t>今皆さんの周りを見て、何を一番すべきこと（してほしい）と思いますか？</a:t>
            </a:r>
            <a:endParaRPr kumimoji="1" lang="en-US" altLang="ja-JP" sz="1600" dirty="0"/>
          </a:p>
          <a:p>
            <a:r>
              <a:rPr lang="ja-JP" altLang="en-US" sz="1600" dirty="0"/>
              <a:t>１つだけ</a:t>
            </a:r>
            <a:r>
              <a:rPr kumimoji="1" lang="ja-JP" altLang="en-US" sz="1600" dirty="0"/>
              <a:t>選んでください。</a:t>
            </a:r>
            <a:endParaRPr kumimoji="1" lang="en-US" altLang="ja-JP" sz="1600" dirty="0"/>
          </a:p>
          <a:p>
            <a:endParaRPr kumimoji="1" lang="en-US" altLang="ja-JP" sz="1600" dirty="0"/>
          </a:p>
          <a:p>
            <a:r>
              <a:rPr lang="ja-JP" altLang="en-US" sz="1600" dirty="0"/>
              <a:t>これ以外にやってほしいことがある人は？</a:t>
            </a:r>
            <a:endParaRPr kumimoji="1" lang="ja-JP" altLang="en-US" sz="1600" dirty="0"/>
          </a:p>
        </p:txBody>
      </p:sp>
      <p:sp>
        <p:nvSpPr>
          <p:cNvPr id="3" name="四角形: 角を丸くする 2">
            <a:extLst>
              <a:ext uri="{FF2B5EF4-FFF2-40B4-BE49-F238E27FC236}">
                <a16:creationId xmlns:a16="http://schemas.microsoft.com/office/drawing/2014/main" id="{CAB7CAF4-324D-55E2-4B14-EF73BE3C9CA7}"/>
              </a:ext>
            </a:extLst>
          </p:cNvPr>
          <p:cNvSpPr/>
          <p:nvPr/>
        </p:nvSpPr>
        <p:spPr>
          <a:xfrm>
            <a:off x="279040" y="4937944"/>
            <a:ext cx="5802232" cy="780696"/>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ja-JP" altLang="en-US" dirty="0">
                <a:solidFill>
                  <a:schemeClr val="tx1"/>
                </a:solidFill>
              </a:rPr>
              <a:t>イヤイヤ、こっちが先でしょう！</a:t>
            </a:r>
            <a:endParaRPr kumimoji="1" lang="en-US" altLang="ja-JP" dirty="0">
              <a:solidFill>
                <a:schemeClr val="tx1"/>
              </a:solidFill>
            </a:endParaRPr>
          </a:p>
          <a:p>
            <a:r>
              <a:rPr lang="ja-JP" altLang="en-US" dirty="0">
                <a:solidFill>
                  <a:schemeClr val="tx1"/>
                </a:solidFill>
              </a:rPr>
              <a:t>　　　　「□□のために、〇〇をしてほしい。」</a:t>
            </a:r>
            <a:endParaRPr kumimoji="1" lang="ja-JP" altLang="en-US" dirty="0">
              <a:solidFill>
                <a:schemeClr val="tx1"/>
              </a:solidFill>
            </a:endParaRPr>
          </a:p>
        </p:txBody>
      </p:sp>
    </p:spTree>
    <p:extLst>
      <p:ext uri="{BB962C8B-B14F-4D97-AF65-F5344CB8AC3E}">
        <p14:creationId xmlns:p14="http://schemas.microsoft.com/office/powerpoint/2010/main" val="407200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233F3C9F-F67E-4C03-9AA7-A3BDDFD23D29}"/>
              </a:ext>
            </a:extLst>
          </p:cNvPr>
          <p:cNvSpPr/>
          <p:nvPr/>
        </p:nvSpPr>
        <p:spPr>
          <a:xfrm>
            <a:off x="80466" y="194697"/>
            <a:ext cx="9001000"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税金の使い道、集め方は？</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Rectangle 2">
            <a:extLst>
              <a:ext uri="{FF2B5EF4-FFF2-40B4-BE49-F238E27FC236}">
                <a16:creationId xmlns:a16="http://schemas.microsoft.com/office/drawing/2014/main" id="{295F3997-EC34-408C-B23B-285DCA330BE1}"/>
              </a:ext>
            </a:extLst>
          </p:cNvPr>
          <p:cNvSpPr txBox="1">
            <a:spLocks noChangeArrowheads="1"/>
          </p:cNvSpPr>
          <p:nvPr/>
        </p:nvSpPr>
        <p:spPr bwMode="auto">
          <a:xfrm>
            <a:off x="504825" y="2571750"/>
            <a:ext cx="4991100" cy="3378200"/>
          </a:xfrm>
          <a:prstGeom prst="rect">
            <a:avLst/>
          </a:prstGeom>
          <a:noFill/>
          <a:ln w="9525">
            <a:noFill/>
            <a:miter lim="800000"/>
            <a:headEnd/>
            <a:tailEnd/>
          </a:ln>
        </p:spPr>
        <p:txBody>
          <a:bodyPr lIns="108000" tIns="108000" rIns="108000" bIns="108000"/>
          <a:lstStyle/>
          <a:p>
            <a:pPr>
              <a:spcBef>
                <a:spcPct val="20000"/>
              </a:spcBef>
              <a:defRPr/>
            </a:pPr>
            <a:endParaRPr lang="ja-JP" altLang="en-US" sz="3200" b="1" kern="0" dirty="0">
              <a:latin typeface="HG丸ｺﾞｼｯｸM-PRO" pitchFamily="50" charset="-128"/>
              <a:ea typeface="HG丸ｺﾞｼｯｸM-PRO" pitchFamily="50" charset="-128"/>
            </a:endParaRPr>
          </a:p>
        </p:txBody>
      </p:sp>
      <p:grpSp>
        <p:nvGrpSpPr>
          <p:cNvPr id="2" name="グループ化 5">
            <a:extLst>
              <a:ext uri="{FF2B5EF4-FFF2-40B4-BE49-F238E27FC236}">
                <a16:creationId xmlns:a16="http://schemas.microsoft.com/office/drawing/2014/main" id="{DA2BFBAF-9720-4A48-8774-7692386F9624}"/>
              </a:ext>
            </a:extLst>
          </p:cNvPr>
          <p:cNvGrpSpPr>
            <a:grpSpLocks/>
          </p:cNvGrpSpPr>
          <p:nvPr/>
        </p:nvGrpSpPr>
        <p:grpSpPr bwMode="auto">
          <a:xfrm>
            <a:off x="5286375" y="2170113"/>
            <a:ext cx="1571625" cy="785812"/>
            <a:chOff x="5643570" y="2643182"/>
            <a:chExt cx="2744375" cy="1571636"/>
          </a:xfrm>
        </p:grpSpPr>
        <p:pic>
          <p:nvPicPr>
            <p:cNvPr id="48148" name="Picture 4">
              <a:extLst>
                <a:ext uri="{FF2B5EF4-FFF2-40B4-BE49-F238E27FC236}">
                  <a16:creationId xmlns:a16="http://schemas.microsoft.com/office/drawing/2014/main" id="{C6756D9F-D3E1-49BC-B78E-0EAF0358F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6446" y="2643182"/>
              <a:ext cx="2601499" cy="1428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a:extLst>
                <a:ext uri="{FF2B5EF4-FFF2-40B4-BE49-F238E27FC236}">
                  <a16:creationId xmlns:a16="http://schemas.microsoft.com/office/drawing/2014/main" id="{3A8869A1-7440-4F1C-B6D4-D438623CAD1E}"/>
                </a:ext>
              </a:extLst>
            </p:cNvPr>
            <p:cNvSpPr/>
            <p:nvPr/>
          </p:nvSpPr>
          <p:spPr>
            <a:xfrm>
              <a:off x="5643570" y="3573463"/>
              <a:ext cx="1072802" cy="6413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grpSp>
      <p:grpSp>
        <p:nvGrpSpPr>
          <p:cNvPr id="3" name="グループ化 7">
            <a:extLst>
              <a:ext uri="{FF2B5EF4-FFF2-40B4-BE49-F238E27FC236}">
                <a16:creationId xmlns:a16="http://schemas.microsoft.com/office/drawing/2014/main" id="{FE7E7E86-0336-42F7-9DF2-EC9A291D1376}"/>
              </a:ext>
            </a:extLst>
          </p:cNvPr>
          <p:cNvGrpSpPr>
            <a:grpSpLocks/>
          </p:cNvGrpSpPr>
          <p:nvPr/>
        </p:nvGrpSpPr>
        <p:grpSpPr bwMode="auto">
          <a:xfrm>
            <a:off x="3643313" y="812800"/>
            <a:ext cx="1857375" cy="2286000"/>
            <a:chOff x="3643306" y="1571612"/>
            <a:chExt cx="2143140" cy="2719403"/>
          </a:xfrm>
        </p:grpSpPr>
        <p:pic>
          <p:nvPicPr>
            <p:cNvPr id="48146" name="Picture 2">
              <a:extLst>
                <a:ext uri="{FF2B5EF4-FFF2-40B4-BE49-F238E27FC236}">
                  <a16:creationId xmlns:a16="http://schemas.microsoft.com/office/drawing/2014/main" id="{0C7C7318-AE2C-4562-84C1-B6270D919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06" y="1571612"/>
              <a:ext cx="2143140" cy="2307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47" name="Picture 5">
              <a:extLst>
                <a:ext uri="{FF2B5EF4-FFF2-40B4-BE49-F238E27FC236}">
                  <a16:creationId xmlns:a16="http://schemas.microsoft.com/office/drawing/2014/main" id="{2493E6D7-54CF-4ED4-8DE5-733D34DE873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48" y="3786190"/>
              <a:ext cx="914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3">
            <a:extLst>
              <a:ext uri="{FF2B5EF4-FFF2-40B4-BE49-F238E27FC236}">
                <a16:creationId xmlns:a16="http://schemas.microsoft.com/office/drawing/2014/main" id="{DDFA46C7-ABE6-4455-90FF-EFF30E1D75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38" y="2312988"/>
            <a:ext cx="13525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5784D388-0185-43C7-B453-27FF0A21220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28099" r="29742"/>
          <a:stretch>
            <a:fillRect/>
          </a:stretch>
        </p:blipFill>
        <p:spPr bwMode="auto">
          <a:xfrm>
            <a:off x="2928938" y="4498975"/>
            <a:ext cx="3643312"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extLst>
              <a:ext uri="{FF2B5EF4-FFF2-40B4-BE49-F238E27FC236}">
                <a16:creationId xmlns:a16="http://schemas.microsoft.com/office/drawing/2014/main" id="{B1AB0FF0-9B0F-40D2-B986-FE1E0B5AC0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29438" y="884238"/>
            <a:ext cx="1882775"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Picture 6">
            <a:extLst>
              <a:ext uri="{FF2B5EF4-FFF2-40B4-BE49-F238E27FC236}">
                <a16:creationId xmlns:a16="http://schemas.microsoft.com/office/drawing/2014/main" id="{147AD87C-A72F-4052-8DDB-EA3DD5DBF27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l="4488" t="-8696"/>
          <a:stretch>
            <a:fillRect/>
          </a:stretch>
        </p:blipFill>
        <p:spPr bwMode="auto">
          <a:xfrm>
            <a:off x="2500313" y="3094038"/>
            <a:ext cx="4429125"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a:extLst>
              <a:ext uri="{FF2B5EF4-FFF2-40B4-BE49-F238E27FC236}">
                <a16:creationId xmlns:a16="http://schemas.microsoft.com/office/drawing/2014/main" id="{EBBBF7B7-2F74-4C74-9F5F-CC479C5CFD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70459"/>
          <a:stretch>
            <a:fillRect/>
          </a:stretch>
        </p:blipFill>
        <p:spPr bwMode="auto">
          <a:xfrm>
            <a:off x="6572250" y="4313238"/>
            <a:ext cx="2286000" cy="248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0">
            <a:extLst>
              <a:ext uri="{FF2B5EF4-FFF2-40B4-BE49-F238E27FC236}">
                <a16:creationId xmlns:a16="http://schemas.microsoft.com/office/drawing/2014/main" id="{FAC4498D-7CCD-4007-9BC0-529D1AAB8B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r="71899"/>
          <a:stretch>
            <a:fillRect/>
          </a:stretch>
        </p:blipFill>
        <p:spPr bwMode="auto">
          <a:xfrm>
            <a:off x="857250" y="4313238"/>
            <a:ext cx="2071688" cy="250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ホームベース 19">
            <a:extLst>
              <a:ext uri="{FF2B5EF4-FFF2-40B4-BE49-F238E27FC236}">
                <a16:creationId xmlns:a16="http://schemas.microsoft.com/office/drawing/2014/main" id="{D0FAFE3D-690B-406B-8E13-3A2E484AEB7C}"/>
              </a:ext>
            </a:extLst>
          </p:cNvPr>
          <p:cNvSpPr/>
          <p:nvPr/>
        </p:nvSpPr>
        <p:spPr>
          <a:xfrm rot="5400000">
            <a:off x="4237041" y="1455040"/>
            <a:ext cx="978408" cy="5023399"/>
          </a:xfrm>
          <a:prstGeom prst="homePlate">
            <a:avLst/>
          </a:prstGeom>
          <a:solidFill>
            <a:srgbClr val="008000"/>
          </a:solidFill>
          <a:ln w="3810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vert="vert270"/>
          <a:lstStyle/>
          <a:p>
            <a:pPr algn="ctr" eaLnBrk="1" fontAlgn="auto" hangingPunct="1">
              <a:spcBef>
                <a:spcPts val="0"/>
              </a:spcBef>
              <a:spcAft>
                <a:spcPts val="0"/>
              </a:spcAft>
              <a:defRPr/>
            </a:pPr>
            <a:r>
              <a:rPr lang="ja-JP" altLang="en-US" sz="2400" b="1" dirty="0">
                <a:solidFill>
                  <a:schemeClr val="bg1"/>
                </a:solidFill>
                <a:latin typeface="メイリオ" panose="020B0604030504040204" pitchFamily="50" charset="-128"/>
                <a:ea typeface="メイリオ" panose="020B0604030504040204" pitchFamily="50" charset="-128"/>
              </a:rPr>
              <a:t>税金の集め方・使い道（予算）</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fontAlgn="auto" hangingPunct="1">
              <a:spcBef>
                <a:spcPts val="0"/>
              </a:spcBef>
              <a:spcAft>
                <a:spcPts val="0"/>
              </a:spcAft>
              <a:defRPr/>
            </a:pPr>
            <a:r>
              <a:rPr lang="ja-JP" altLang="en-US" sz="2400" b="1" dirty="0">
                <a:solidFill>
                  <a:schemeClr val="bg1"/>
                </a:solidFill>
                <a:latin typeface="メイリオ" panose="020B0604030504040204" pitchFamily="50" charset="-128"/>
                <a:ea typeface="メイリオ" panose="020B0604030504040204" pitchFamily="50" charset="-128"/>
              </a:rPr>
              <a:t>を決定する</a:t>
            </a:r>
          </a:p>
        </p:txBody>
      </p:sp>
      <p:sp>
        <p:nvSpPr>
          <p:cNvPr id="21" name="下矢印 20">
            <a:extLst>
              <a:ext uri="{FF2B5EF4-FFF2-40B4-BE49-F238E27FC236}">
                <a16:creationId xmlns:a16="http://schemas.microsoft.com/office/drawing/2014/main" id="{BD47D9FD-95B5-48C3-9457-FA9F2719D965}"/>
              </a:ext>
            </a:extLst>
          </p:cNvPr>
          <p:cNvSpPr/>
          <p:nvPr/>
        </p:nvSpPr>
        <p:spPr>
          <a:xfrm rot="19089137">
            <a:off x="1517650" y="3044825"/>
            <a:ext cx="484188" cy="1023938"/>
          </a:xfrm>
          <a:prstGeom prst="downArrow">
            <a:avLst/>
          </a:prstGeom>
          <a:solidFill>
            <a:srgbClr val="008000"/>
          </a:solid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2" name="下矢印 21">
            <a:extLst>
              <a:ext uri="{FF2B5EF4-FFF2-40B4-BE49-F238E27FC236}">
                <a16:creationId xmlns:a16="http://schemas.microsoft.com/office/drawing/2014/main" id="{D812C1B7-EE51-4CB3-B33A-82541417D7A8}"/>
              </a:ext>
            </a:extLst>
          </p:cNvPr>
          <p:cNvSpPr/>
          <p:nvPr/>
        </p:nvSpPr>
        <p:spPr>
          <a:xfrm rot="2128068">
            <a:off x="7431088" y="3030538"/>
            <a:ext cx="484187" cy="1023937"/>
          </a:xfrm>
          <a:prstGeom prst="downArrow">
            <a:avLst/>
          </a:prstGeom>
          <a:solidFill>
            <a:srgbClr val="008000"/>
          </a:solidFill>
          <a:ln w="28575">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sp>
        <p:nvSpPr>
          <p:cNvPr id="24" name="正方形/長方形 23">
            <a:extLst>
              <a:ext uri="{FF2B5EF4-FFF2-40B4-BE49-F238E27FC236}">
                <a16:creationId xmlns:a16="http://schemas.microsoft.com/office/drawing/2014/main" id="{15637F05-22C9-4862-84A3-DF301313AD80}"/>
              </a:ext>
            </a:extLst>
          </p:cNvPr>
          <p:cNvSpPr/>
          <p:nvPr/>
        </p:nvSpPr>
        <p:spPr>
          <a:xfrm>
            <a:off x="4787900" y="3121025"/>
            <a:ext cx="288925" cy="46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a:p>
        </p:txBody>
      </p:sp>
      <p:pic>
        <p:nvPicPr>
          <p:cNvPr id="15" name="Picture 7">
            <a:extLst>
              <a:ext uri="{FF2B5EF4-FFF2-40B4-BE49-F238E27FC236}">
                <a16:creationId xmlns:a16="http://schemas.microsoft.com/office/drawing/2014/main" id="{538BDFEC-22F5-4A4B-A5C2-671B5FDDFF1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29955"/>
          <a:stretch>
            <a:fillRect/>
          </a:stretch>
        </p:blipFill>
        <p:spPr bwMode="auto">
          <a:xfrm>
            <a:off x="158750" y="966788"/>
            <a:ext cx="2325688"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正方形/長方形 24">
            <a:extLst>
              <a:ext uri="{FF2B5EF4-FFF2-40B4-BE49-F238E27FC236}">
                <a16:creationId xmlns:a16="http://schemas.microsoft.com/office/drawing/2014/main" id="{15A63E43-9FE3-43E2-B74E-0F6EA987A774}"/>
              </a:ext>
            </a:extLst>
          </p:cNvPr>
          <p:cNvSpPr/>
          <p:nvPr/>
        </p:nvSpPr>
        <p:spPr>
          <a:xfrm>
            <a:off x="855663" y="2738438"/>
            <a:ext cx="865187" cy="431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tx1"/>
                </a:solidFill>
                <a:latin typeface="HGPｺﾞｼｯｸM" pitchFamily="50" charset="-128"/>
                <a:ea typeface="HGPｺﾞｼｯｸM" pitchFamily="50" charset="-128"/>
                <a:cs typeface="メイリオ" pitchFamily="50" charset="-128"/>
              </a:rPr>
              <a:t>国会</a:t>
            </a:r>
          </a:p>
        </p:txBody>
      </p:sp>
    </p:spTree>
  </p:cSld>
  <p:clrMapOvr>
    <a:masterClrMapping/>
  </p:clrMapOvr>
  <mc:AlternateContent xmlns:mc="http://schemas.openxmlformats.org/markup-compatibility/2006" xmlns:p14="http://schemas.microsoft.com/office/powerpoint/2010/main">
    <mc:Choice Requires="p14">
      <p:transition spd="slow" p14:dur="2000" advTm="616"/>
    </mc:Choice>
    <mc:Fallback xmlns="">
      <p:transition spd="slow" advTm="61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5FE2D195-4F4A-9FD0-A29B-6CB8C89646D3}"/>
              </a:ext>
            </a:extLst>
          </p:cNvPr>
          <p:cNvPicPr>
            <a:picLocks noChangeAspect="1"/>
          </p:cNvPicPr>
          <p:nvPr/>
        </p:nvPicPr>
        <p:blipFill>
          <a:blip r:embed="rId3"/>
          <a:stretch>
            <a:fillRect/>
          </a:stretch>
        </p:blipFill>
        <p:spPr>
          <a:xfrm>
            <a:off x="575522" y="1036907"/>
            <a:ext cx="7992955" cy="5821093"/>
          </a:xfrm>
          <a:prstGeom prst="rect">
            <a:avLst/>
          </a:prstGeom>
        </p:spPr>
      </p:pic>
      <p:sp>
        <p:nvSpPr>
          <p:cNvPr id="4" name="正方形/長方形 3">
            <a:extLst>
              <a:ext uri="{FF2B5EF4-FFF2-40B4-BE49-F238E27FC236}">
                <a16:creationId xmlns:a16="http://schemas.microsoft.com/office/drawing/2014/main" id="{A7F8BA12-FAE5-45DE-9447-9DC468518770}"/>
              </a:ext>
            </a:extLst>
          </p:cNvPr>
          <p:cNvSpPr/>
          <p:nvPr/>
        </p:nvSpPr>
        <p:spPr>
          <a:xfrm>
            <a:off x="15595" y="158733"/>
            <a:ext cx="9376030"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国の令和</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6</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年度　一般会計予算（歳出）</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テキスト ボックス 4">
            <a:extLst>
              <a:ext uri="{FF2B5EF4-FFF2-40B4-BE49-F238E27FC236}">
                <a16:creationId xmlns:a16="http://schemas.microsoft.com/office/drawing/2014/main" id="{DE771EC3-A570-70D7-5B06-8439082B9BDE}"/>
              </a:ext>
            </a:extLst>
          </p:cNvPr>
          <p:cNvSpPr txBox="1"/>
          <p:nvPr/>
        </p:nvSpPr>
        <p:spPr>
          <a:xfrm>
            <a:off x="6187930" y="1611089"/>
            <a:ext cx="1512168" cy="369332"/>
          </a:xfrm>
          <a:prstGeom prst="rect">
            <a:avLst/>
          </a:prstGeom>
          <a:noFill/>
        </p:spPr>
        <p:txBody>
          <a:bodyPr wrap="square" rtlCol="0">
            <a:spAutoFit/>
          </a:bodyPr>
          <a:lstStyle/>
          <a:p>
            <a:r>
              <a:rPr kumimoji="1" lang="ja-JP" altLang="en-US" b="1" dirty="0"/>
              <a:t>（単位：兆円）</a:t>
            </a:r>
          </a:p>
        </p:txBody>
      </p:sp>
      <p:sp>
        <p:nvSpPr>
          <p:cNvPr id="6" name="テキスト ボックス 5">
            <a:extLst>
              <a:ext uri="{FF2B5EF4-FFF2-40B4-BE49-F238E27FC236}">
                <a16:creationId xmlns:a16="http://schemas.microsoft.com/office/drawing/2014/main" id="{11831F2F-7A3C-53EE-E1A3-B054354592FD}"/>
              </a:ext>
            </a:extLst>
          </p:cNvPr>
          <p:cNvSpPr txBox="1"/>
          <p:nvPr/>
        </p:nvSpPr>
        <p:spPr>
          <a:xfrm>
            <a:off x="1443902" y="1615734"/>
            <a:ext cx="1800200" cy="646331"/>
          </a:xfrm>
          <a:prstGeom prst="rect">
            <a:avLst/>
          </a:prstGeom>
          <a:noFill/>
        </p:spPr>
        <p:txBody>
          <a:bodyPr wrap="square" rtlCol="0">
            <a:spAutoFit/>
          </a:bodyPr>
          <a:lstStyle/>
          <a:p>
            <a:r>
              <a:rPr kumimoji="1" lang="ja-JP" altLang="en-US" dirty="0"/>
              <a:t>国債費とは、</a:t>
            </a:r>
            <a:endParaRPr kumimoji="1" lang="en-US" altLang="ja-JP" dirty="0"/>
          </a:p>
          <a:p>
            <a:r>
              <a:rPr lang="ja-JP" altLang="en-US" dirty="0"/>
              <a:t>　借金の返済</a:t>
            </a:r>
            <a:endParaRPr kumimoji="1" lang="ja-JP" altLang="en-US" dirty="0"/>
          </a:p>
        </p:txBody>
      </p:sp>
      <p:sp>
        <p:nvSpPr>
          <p:cNvPr id="7" name="テキスト ボックス 6">
            <a:extLst>
              <a:ext uri="{FF2B5EF4-FFF2-40B4-BE49-F238E27FC236}">
                <a16:creationId xmlns:a16="http://schemas.microsoft.com/office/drawing/2014/main" id="{D1ECB693-65C1-D638-F6EC-DBCA3473D900}"/>
              </a:ext>
            </a:extLst>
          </p:cNvPr>
          <p:cNvSpPr txBox="1"/>
          <p:nvPr/>
        </p:nvSpPr>
        <p:spPr>
          <a:xfrm>
            <a:off x="2046719" y="806075"/>
            <a:ext cx="4716783" cy="461665"/>
          </a:xfrm>
          <a:prstGeom prst="rect">
            <a:avLst/>
          </a:prstGeom>
          <a:noFill/>
        </p:spPr>
        <p:txBody>
          <a:bodyPr wrap="square" rtlCol="0">
            <a:spAutoFit/>
          </a:bodyPr>
          <a:lstStyle/>
          <a:p>
            <a:r>
              <a:rPr kumimoji="1" lang="en-US" altLang="ja-JP" sz="2400" dirty="0"/>
              <a:t>2024</a:t>
            </a:r>
            <a:r>
              <a:rPr kumimoji="1" lang="ja-JP" altLang="en-US" sz="2400" dirty="0"/>
              <a:t>年度　歳出総額　</a:t>
            </a:r>
            <a:r>
              <a:rPr kumimoji="1" lang="en-US" altLang="ja-JP" sz="2400" dirty="0"/>
              <a:t>112.0</a:t>
            </a:r>
            <a:r>
              <a:rPr kumimoji="1" lang="ja-JP" altLang="en-US" sz="2400" dirty="0"/>
              <a:t>兆円</a:t>
            </a:r>
          </a:p>
        </p:txBody>
      </p:sp>
    </p:spTree>
    <p:extLst>
      <p:ext uri="{BB962C8B-B14F-4D97-AF65-F5344CB8AC3E}">
        <p14:creationId xmlns:p14="http://schemas.microsoft.com/office/powerpoint/2010/main" val="2527853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1635873-8AEA-E0FD-28D0-9707210459E3}"/>
              </a:ext>
            </a:extLst>
          </p:cNvPr>
          <p:cNvPicPr>
            <a:picLocks noChangeAspect="1"/>
          </p:cNvPicPr>
          <p:nvPr/>
        </p:nvPicPr>
        <p:blipFill>
          <a:blip r:embed="rId3"/>
          <a:stretch>
            <a:fillRect/>
          </a:stretch>
        </p:blipFill>
        <p:spPr>
          <a:xfrm>
            <a:off x="702342" y="718943"/>
            <a:ext cx="8426063" cy="6126838"/>
          </a:xfrm>
          <a:prstGeom prst="rect">
            <a:avLst/>
          </a:prstGeom>
        </p:spPr>
      </p:pic>
      <p:sp>
        <p:nvSpPr>
          <p:cNvPr id="3" name="正方形/長方形 2">
            <a:extLst>
              <a:ext uri="{FF2B5EF4-FFF2-40B4-BE49-F238E27FC236}">
                <a16:creationId xmlns:a16="http://schemas.microsoft.com/office/drawing/2014/main" id="{00E701DE-C8CF-1765-63A2-037D1D6F922C}"/>
              </a:ext>
            </a:extLst>
          </p:cNvPr>
          <p:cNvSpPr/>
          <p:nvPr/>
        </p:nvSpPr>
        <p:spPr>
          <a:xfrm>
            <a:off x="15595" y="158733"/>
            <a:ext cx="9376030"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国の令和</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6</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年度　一般会計予算（歳入）</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9" name="アーチ 8">
            <a:extLst>
              <a:ext uri="{FF2B5EF4-FFF2-40B4-BE49-F238E27FC236}">
                <a16:creationId xmlns:a16="http://schemas.microsoft.com/office/drawing/2014/main" id="{A415FA73-33CA-78DA-9C7A-2BD681E6C8E2}"/>
              </a:ext>
            </a:extLst>
          </p:cNvPr>
          <p:cNvSpPr/>
          <p:nvPr/>
        </p:nvSpPr>
        <p:spPr>
          <a:xfrm rot="5400000">
            <a:off x="2251738" y="1154069"/>
            <a:ext cx="5432877" cy="5256585"/>
          </a:xfrm>
          <a:prstGeom prst="blockArc">
            <a:avLst>
              <a:gd name="adj1" fmla="val 10800000"/>
              <a:gd name="adj2" fmla="val 4077185"/>
              <a:gd name="adj3" fmla="val 2651"/>
            </a:avLst>
          </a:prstGeom>
          <a:solidFill>
            <a:srgbClr val="FF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 name="吹き出し: 線 9">
            <a:extLst>
              <a:ext uri="{FF2B5EF4-FFF2-40B4-BE49-F238E27FC236}">
                <a16:creationId xmlns:a16="http://schemas.microsoft.com/office/drawing/2014/main" id="{B7167453-0485-2CFA-D019-A55376E8090D}"/>
              </a:ext>
            </a:extLst>
          </p:cNvPr>
          <p:cNvSpPr/>
          <p:nvPr/>
        </p:nvSpPr>
        <p:spPr>
          <a:xfrm>
            <a:off x="7344308" y="5216738"/>
            <a:ext cx="1188132" cy="1092582"/>
          </a:xfrm>
          <a:prstGeom prst="borderCallout1">
            <a:avLst>
              <a:gd name="adj1" fmla="val -1228"/>
              <a:gd name="adj2" fmla="val 36739"/>
              <a:gd name="adj3" fmla="val -66306"/>
              <a:gd name="adj4" fmla="val 860"/>
            </a:avLst>
          </a:prstGeom>
          <a:solidFill>
            <a:srgbClr val="FFCCFF"/>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租税等</a:t>
            </a:r>
            <a:endParaRPr kumimoji="1" lang="en-US" altLang="ja-JP" dirty="0"/>
          </a:p>
          <a:p>
            <a:pPr algn="ctr"/>
            <a:r>
              <a:rPr lang="ja-JP" altLang="en-US" dirty="0"/>
              <a:t>７２．９兆円</a:t>
            </a:r>
            <a:endParaRPr kumimoji="1" lang="ja-JP" altLang="en-US" dirty="0"/>
          </a:p>
        </p:txBody>
      </p:sp>
      <p:sp>
        <p:nvSpPr>
          <p:cNvPr id="11" name="テキスト ボックス 10">
            <a:extLst>
              <a:ext uri="{FF2B5EF4-FFF2-40B4-BE49-F238E27FC236}">
                <a16:creationId xmlns:a16="http://schemas.microsoft.com/office/drawing/2014/main" id="{6C153E41-6D0D-81DC-615D-E0966E04D9D0}"/>
              </a:ext>
            </a:extLst>
          </p:cNvPr>
          <p:cNvSpPr txBox="1"/>
          <p:nvPr/>
        </p:nvSpPr>
        <p:spPr>
          <a:xfrm>
            <a:off x="251394" y="790251"/>
            <a:ext cx="4716783" cy="461665"/>
          </a:xfrm>
          <a:prstGeom prst="rect">
            <a:avLst/>
          </a:prstGeom>
          <a:noFill/>
        </p:spPr>
        <p:txBody>
          <a:bodyPr wrap="square" rtlCol="0">
            <a:spAutoFit/>
          </a:bodyPr>
          <a:lstStyle/>
          <a:p>
            <a:r>
              <a:rPr kumimoji="1" lang="en-US" altLang="ja-JP" sz="2400" dirty="0"/>
              <a:t>2024</a:t>
            </a:r>
            <a:r>
              <a:rPr kumimoji="1" lang="ja-JP" altLang="en-US" sz="2400" dirty="0"/>
              <a:t>年度　歳入総額　</a:t>
            </a:r>
            <a:r>
              <a:rPr kumimoji="1" lang="en-US" altLang="ja-JP" sz="2400" dirty="0"/>
              <a:t>112.0</a:t>
            </a:r>
            <a:r>
              <a:rPr kumimoji="1" lang="ja-JP" altLang="en-US" sz="2400" dirty="0"/>
              <a:t>兆円</a:t>
            </a:r>
          </a:p>
        </p:txBody>
      </p:sp>
      <p:sp>
        <p:nvSpPr>
          <p:cNvPr id="12" name="テキスト ボックス 11">
            <a:extLst>
              <a:ext uri="{FF2B5EF4-FFF2-40B4-BE49-F238E27FC236}">
                <a16:creationId xmlns:a16="http://schemas.microsoft.com/office/drawing/2014/main" id="{45AEBBB1-3FE0-A443-F9C2-54390B992F77}"/>
              </a:ext>
            </a:extLst>
          </p:cNvPr>
          <p:cNvSpPr txBox="1"/>
          <p:nvPr/>
        </p:nvSpPr>
        <p:spPr>
          <a:xfrm>
            <a:off x="6803576" y="1233908"/>
            <a:ext cx="1512168" cy="369332"/>
          </a:xfrm>
          <a:prstGeom prst="rect">
            <a:avLst/>
          </a:prstGeom>
          <a:noFill/>
        </p:spPr>
        <p:txBody>
          <a:bodyPr wrap="square" rtlCol="0">
            <a:spAutoFit/>
          </a:bodyPr>
          <a:lstStyle/>
          <a:p>
            <a:r>
              <a:rPr kumimoji="1" lang="ja-JP" altLang="en-US" b="1" dirty="0"/>
              <a:t>（単位：兆円）</a:t>
            </a:r>
          </a:p>
        </p:txBody>
      </p:sp>
    </p:spTree>
    <p:extLst>
      <p:ext uri="{BB962C8B-B14F-4D97-AF65-F5344CB8AC3E}">
        <p14:creationId xmlns:p14="http://schemas.microsoft.com/office/powerpoint/2010/main" val="352414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555C5460-03F9-4FDA-A700-BB4F71648B1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日本の財政の現状</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grpSp>
        <p:nvGrpSpPr>
          <p:cNvPr id="4" name="グループ化 3">
            <a:extLst>
              <a:ext uri="{FF2B5EF4-FFF2-40B4-BE49-F238E27FC236}">
                <a16:creationId xmlns:a16="http://schemas.microsoft.com/office/drawing/2014/main" id="{5D4F1F7C-DD36-D9DC-3B92-24FE9F295DEF}"/>
              </a:ext>
            </a:extLst>
          </p:cNvPr>
          <p:cNvGrpSpPr/>
          <p:nvPr/>
        </p:nvGrpSpPr>
        <p:grpSpPr>
          <a:xfrm>
            <a:off x="2771800" y="1556792"/>
            <a:ext cx="4032448" cy="4392488"/>
            <a:chOff x="2771800" y="1556792"/>
            <a:chExt cx="4032448" cy="4392488"/>
          </a:xfrm>
        </p:grpSpPr>
        <p:sp>
          <p:nvSpPr>
            <p:cNvPr id="9" name="正方形/長方形 8">
              <a:extLst>
                <a:ext uri="{FF2B5EF4-FFF2-40B4-BE49-F238E27FC236}">
                  <a16:creationId xmlns:a16="http://schemas.microsoft.com/office/drawing/2014/main" id="{B4EC1E4C-5369-40BE-8C4E-0E4C660C142C}"/>
                </a:ext>
              </a:extLst>
            </p:cNvPr>
            <p:cNvSpPr/>
            <p:nvPr/>
          </p:nvSpPr>
          <p:spPr>
            <a:xfrm>
              <a:off x="3086835" y="3489838"/>
              <a:ext cx="1692188" cy="244727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800" dirty="0"/>
                <a:t>税収等</a:t>
              </a:r>
              <a:endParaRPr kumimoji="1" lang="en-US" altLang="ja-JP" sz="1800" dirty="0"/>
            </a:p>
            <a:p>
              <a:pPr algn="ctr"/>
              <a:r>
                <a:rPr kumimoji="1" lang="ja-JP" altLang="en-US" sz="2000" dirty="0"/>
                <a:t>７３</a:t>
              </a:r>
            </a:p>
          </p:txBody>
        </p:sp>
        <p:sp>
          <p:nvSpPr>
            <p:cNvPr id="10" name="正方形/長方形 9">
              <a:extLst>
                <a:ext uri="{FF2B5EF4-FFF2-40B4-BE49-F238E27FC236}">
                  <a16:creationId xmlns:a16="http://schemas.microsoft.com/office/drawing/2014/main" id="{0A3AC8D6-75AF-47E8-A019-EBFD58EF6E27}"/>
                </a:ext>
              </a:extLst>
            </p:cNvPr>
            <p:cNvSpPr/>
            <p:nvPr/>
          </p:nvSpPr>
          <p:spPr>
            <a:xfrm>
              <a:off x="4779023" y="1556792"/>
              <a:ext cx="1719191" cy="4392488"/>
            </a:xfrm>
            <a:prstGeom prst="rect">
              <a:avLst/>
            </a:prstGeom>
            <a:solidFill>
              <a:srgbClr val="00B0F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t>歳出</a:t>
              </a:r>
              <a:endParaRPr kumimoji="1" lang="en-US" altLang="ja-JP" sz="2400" dirty="0"/>
            </a:p>
            <a:p>
              <a:pPr algn="ctr"/>
              <a:r>
                <a:rPr kumimoji="1" lang="ja-JP" altLang="en-US" sz="2000" dirty="0"/>
                <a:t>１１２</a:t>
              </a:r>
              <a:endParaRPr kumimoji="1" lang="en-US" altLang="ja-JP" sz="2000" dirty="0"/>
            </a:p>
            <a:p>
              <a:pPr algn="ctr"/>
              <a:endParaRPr kumimoji="1" lang="ja-JP" altLang="en-US" sz="1400" dirty="0"/>
            </a:p>
          </p:txBody>
        </p:sp>
        <p:sp>
          <p:nvSpPr>
            <p:cNvPr id="11" name="正方形/長方形 10">
              <a:extLst>
                <a:ext uri="{FF2B5EF4-FFF2-40B4-BE49-F238E27FC236}">
                  <a16:creationId xmlns:a16="http://schemas.microsoft.com/office/drawing/2014/main" id="{36B1CB4D-EE1A-481F-B15B-499F6366F481}"/>
                </a:ext>
              </a:extLst>
            </p:cNvPr>
            <p:cNvSpPr/>
            <p:nvPr/>
          </p:nvSpPr>
          <p:spPr>
            <a:xfrm>
              <a:off x="3068832" y="1556792"/>
              <a:ext cx="1719191" cy="1872209"/>
            </a:xfrm>
            <a:prstGeom prst="rect">
              <a:avLst/>
            </a:prstGeom>
            <a:solidFill>
              <a:srgbClr val="FF99FF"/>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t>借金</a:t>
              </a:r>
              <a:endParaRPr kumimoji="1" lang="en-US" altLang="ja-JP" sz="2400" dirty="0"/>
            </a:p>
            <a:p>
              <a:pPr algn="ctr"/>
              <a:r>
                <a:rPr kumimoji="1" lang="ja-JP" altLang="en-US" sz="2000" dirty="0"/>
                <a:t>３９</a:t>
              </a:r>
            </a:p>
          </p:txBody>
        </p:sp>
        <p:cxnSp>
          <p:nvCxnSpPr>
            <p:cNvPr id="12" name="直線コネクタ 11">
              <a:extLst>
                <a:ext uri="{FF2B5EF4-FFF2-40B4-BE49-F238E27FC236}">
                  <a16:creationId xmlns:a16="http://schemas.microsoft.com/office/drawing/2014/main" id="{BD476C08-E980-4FC5-A957-E679FE68A560}"/>
                </a:ext>
              </a:extLst>
            </p:cNvPr>
            <p:cNvCxnSpPr/>
            <p:nvPr/>
          </p:nvCxnSpPr>
          <p:spPr>
            <a:xfrm>
              <a:off x="2771800" y="5888442"/>
              <a:ext cx="4032448" cy="60838"/>
            </a:xfrm>
            <a:prstGeom prst="line">
              <a:avLst/>
            </a:prstGeom>
          </p:spPr>
          <p:style>
            <a:lnRef idx="1">
              <a:schemeClr val="accent1"/>
            </a:lnRef>
            <a:fillRef idx="0">
              <a:schemeClr val="accent1"/>
            </a:fillRef>
            <a:effectRef idx="0">
              <a:schemeClr val="accent1"/>
            </a:effectRef>
            <a:fontRef idx="minor">
              <a:schemeClr val="tx1"/>
            </a:fontRef>
          </p:style>
        </p:cxnSp>
        <p:sp>
          <p:nvSpPr>
            <p:cNvPr id="3" name="正方形/長方形 2">
              <a:extLst>
                <a:ext uri="{FF2B5EF4-FFF2-40B4-BE49-F238E27FC236}">
                  <a16:creationId xmlns:a16="http://schemas.microsoft.com/office/drawing/2014/main" id="{99E54B23-AD04-2226-2870-778B6B91BD37}"/>
                </a:ext>
              </a:extLst>
            </p:cNvPr>
            <p:cNvSpPr/>
            <p:nvPr/>
          </p:nvSpPr>
          <p:spPr>
            <a:xfrm>
              <a:off x="4878033" y="1617630"/>
              <a:ext cx="1521170" cy="1310904"/>
            </a:xfrm>
            <a:prstGeom prst="rect">
              <a:avLst/>
            </a:prstGeom>
            <a:solidFill>
              <a:srgbClr val="FF0000"/>
            </a:solidFill>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2400" dirty="0">
                  <a:solidFill>
                    <a:schemeClr val="bg1"/>
                  </a:solidFill>
                </a:rPr>
                <a:t>借金返済</a:t>
              </a:r>
              <a:endParaRPr kumimoji="1" lang="en-US" altLang="ja-JP" sz="2400" dirty="0">
                <a:solidFill>
                  <a:schemeClr val="bg1"/>
                </a:solidFill>
              </a:endParaRPr>
            </a:p>
            <a:p>
              <a:pPr algn="ctr"/>
              <a:r>
                <a:rPr kumimoji="1" lang="ja-JP" altLang="en-US" sz="2000" dirty="0">
                  <a:solidFill>
                    <a:schemeClr val="bg1"/>
                  </a:solidFill>
                </a:rPr>
                <a:t>２７</a:t>
              </a:r>
            </a:p>
          </p:txBody>
        </p:sp>
      </p:grpSp>
    </p:spTree>
    <p:extLst>
      <p:ext uri="{BB962C8B-B14F-4D97-AF65-F5344CB8AC3E}">
        <p14:creationId xmlns:p14="http://schemas.microsoft.com/office/powerpoint/2010/main" val="26040667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税金の知識　言えるかな？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467544" y="1905506"/>
            <a:ext cx="7776864" cy="3046988"/>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知っている「税金」は　？</a:t>
            </a:r>
            <a:endParaRPr kumimoji="1" lang="en-US" altLang="ja-JP" sz="4800" dirty="0"/>
          </a:p>
          <a:p>
            <a:endParaRPr lang="en-US" altLang="ja-JP" sz="4800" dirty="0"/>
          </a:p>
          <a:p>
            <a:r>
              <a:rPr kumimoji="1" lang="ja-JP" altLang="en-US" sz="4800" dirty="0"/>
              <a:t>　日本には、全部</a:t>
            </a:r>
            <a:r>
              <a:rPr lang="ja-JP" altLang="en-US" sz="4800" dirty="0"/>
              <a:t>で何種類　　くらいあるでしょうか？</a:t>
            </a:r>
            <a:endParaRPr kumimoji="1" lang="ja-JP" altLang="en-US" sz="4800" dirty="0"/>
          </a:p>
        </p:txBody>
      </p:sp>
      <p:sp>
        <p:nvSpPr>
          <p:cNvPr id="4" name="テキスト ボックス 3">
            <a:extLst>
              <a:ext uri="{FF2B5EF4-FFF2-40B4-BE49-F238E27FC236}">
                <a16:creationId xmlns:a16="http://schemas.microsoft.com/office/drawing/2014/main" id="{F754CA3A-4CD0-5490-7E5C-CEF762A3538F}"/>
              </a:ext>
            </a:extLst>
          </p:cNvPr>
          <p:cNvSpPr txBox="1"/>
          <p:nvPr/>
        </p:nvSpPr>
        <p:spPr>
          <a:xfrm>
            <a:off x="4355976" y="5805264"/>
            <a:ext cx="3240360" cy="584775"/>
          </a:xfrm>
          <a:prstGeom prst="rect">
            <a:avLst/>
          </a:prstGeom>
          <a:noFill/>
        </p:spPr>
        <p:txBody>
          <a:bodyPr wrap="square" rtlCol="0">
            <a:spAutoFit/>
          </a:bodyPr>
          <a:lstStyle/>
          <a:p>
            <a:r>
              <a:rPr kumimoji="1" lang="ja-JP" altLang="en-US" sz="3200" dirty="0"/>
              <a:t>答は、約５０種類</a:t>
            </a:r>
            <a:endParaRPr kumimoji="1" lang="en-US" altLang="ja-JP" sz="3200" dirty="0"/>
          </a:p>
        </p:txBody>
      </p:sp>
    </p:spTree>
    <p:extLst>
      <p:ext uri="{BB962C8B-B14F-4D97-AF65-F5344CB8AC3E}">
        <p14:creationId xmlns:p14="http://schemas.microsoft.com/office/powerpoint/2010/main" val="383620590"/>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44E99A5-0F65-4DFB-91D3-173D781B6FD4}"/>
              </a:ext>
            </a:extLst>
          </p:cNvPr>
          <p:cNvSpPr/>
          <p:nvPr/>
        </p:nvSpPr>
        <p:spPr>
          <a:xfrm>
            <a:off x="35496" y="188640"/>
            <a:ext cx="9036496"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税金の種類と分類</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17" name="角丸四角形 16">
            <a:extLst>
              <a:ext uri="{FF2B5EF4-FFF2-40B4-BE49-F238E27FC236}">
                <a16:creationId xmlns:a16="http://schemas.microsoft.com/office/drawing/2014/main" id="{C1B73EFA-40E5-4A9D-BD6F-AC3F78F0DE2E}"/>
              </a:ext>
            </a:extLst>
          </p:cNvPr>
          <p:cNvSpPr/>
          <p:nvPr/>
        </p:nvSpPr>
        <p:spPr>
          <a:xfrm>
            <a:off x="2714625" y="3411538"/>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県民税、事業税、　　　　 地方消費税、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自動車税、鉱区税等　　　 県たばこ税等</a:t>
            </a:r>
          </a:p>
        </p:txBody>
      </p:sp>
      <p:sp>
        <p:nvSpPr>
          <p:cNvPr id="18" name="角丸四角形 17">
            <a:extLst>
              <a:ext uri="{FF2B5EF4-FFF2-40B4-BE49-F238E27FC236}">
                <a16:creationId xmlns:a16="http://schemas.microsoft.com/office/drawing/2014/main" id="{8A418F87-9F9E-4EFA-AAFC-54222FCF703C}"/>
              </a:ext>
            </a:extLst>
          </p:cNvPr>
          <p:cNvSpPr/>
          <p:nvPr/>
        </p:nvSpPr>
        <p:spPr>
          <a:xfrm>
            <a:off x="2714625" y="4635500"/>
            <a:ext cx="6121400" cy="1152525"/>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市町村民税、固定資産税、市町村たばこ税、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軽自動車税等　　　　　　 入湯税等</a:t>
            </a:r>
          </a:p>
        </p:txBody>
      </p:sp>
      <p:sp>
        <p:nvSpPr>
          <p:cNvPr id="26" name="正方形/長方形 25">
            <a:extLst>
              <a:ext uri="{FF2B5EF4-FFF2-40B4-BE49-F238E27FC236}">
                <a16:creationId xmlns:a16="http://schemas.microsoft.com/office/drawing/2014/main" id="{97D6FBCD-793E-40C9-956B-B0CB7C1A9714}"/>
              </a:ext>
            </a:extLst>
          </p:cNvPr>
          <p:cNvSpPr/>
          <p:nvPr/>
        </p:nvSpPr>
        <p:spPr>
          <a:xfrm>
            <a:off x="2124075" y="5949950"/>
            <a:ext cx="4895850"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3200" b="1" spc="200" dirty="0">
                <a:solidFill>
                  <a:schemeClr val="tx1"/>
                </a:solidFill>
                <a:latin typeface="メイリオ" panose="020B0604030504040204" pitchFamily="50" charset="-128"/>
                <a:ea typeface="メイリオ" panose="020B0604030504040204" pitchFamily="50" charset="-128"/>
              </a:rPr>
              <a:t>合計　約</a:t>
            </a:r>
            <a:r>
              <a:rPr lang="en-US" altLang="ja-JP" sz="3200" b="1" spc="200" dirty="0">
                <a:solidFill>
                  <a:schemeClr val="tx1"/>
                </a:solidFill>
                <a:latin typeface="メイリオ" panose="020B0604030504040204" pitchFamily="50" charset="-128"/>
                <a:ea typeface="メイリオ" panose="020B0604030504040204" pitchFamily="50" charset="-128"/>
              </a:rPr>
              <a:t>50</a:t>
            </a:r>
            <a:r>
              <a:rPr lang="ja-JP" altLang="en-US" sz="3200" b="1" spc="200" dirty="0">
                <a:solidFill>
                  <a:schemeClr val="tx1"/>
                </a:solidFill>
                <a:latin typeface="メイリオ" panose="020B0604030504040204" pitchFamily="50" charset="-128"/>
                <a:ea typeface="メイリオ" panose="020B0604030504040204" pitchFamily="50" charset="-128"/>
              </a:rPr>
              <a:t>種類</a:t>
            </a:r>
          </a:p>
        </p:txBody>
      </p:sp>
      <p:sp>
        <p:nvSpPr>
          <p:cNvPr id="21" name="正方形/長方形 20">
            <a:extLst>
              <a:ext uri="{FF2B5EF4-FFF2-40B4-BE49-F238E27FC236}">
                <a16:creationId xmlns:a16="http://schemas.microsoft.com/office/drawing/2014/main" id="{6D312E1D-9865-4FE1-B8F7-7CA56B500F60}"/>
              </a:ext>
            </a:extLst>
          </p:cNvPr>
          <p:cNvSpPr/>
          <p:nvPr/>
        </p:nvSpPr>
        <p:spPr>
          <a:xfrm>
            <a:off x="544513" y="2613025"/>
            <a:ext cx="1870075"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a:t>
            </a:r>
            <a:r>
              <a:rPr lang="en-US" altLang="ja-JP" sz="2400" b="1" spc="100" dirty="0">
                <a:solidFill>
                  <a:schemeClr val="bg1"/>
                </a:solidFill>
                <a:latin typeface="メイリオ" panose="020B0604030504040204" pitchFamily="50" charset="-128"/>
                <a:ea typeface="メイリオ" panose="020B0604030504040204" pitchFamily="50" charset="-128"/>
              </a:rPr>
              <a:t>24</a:t>
            </a:r>
            <a:r>
              <a:rPr lang="ja-JP" altLang="en-US" sz="2400" b="1" spc="100" dirty="0">
                <a:solidFill>
                  <a:schemeClr val="bg1"/>
                </a:solidFill>
                <a:latin typeface="メイリオ" panose="020B0604030504040204" pitchFamily="50" charset="-128"/>
                <a:ea typeface="メイリオ" panose="020B0604030504040204" pitchFamily="50" charset="-128"/>
              </a:rPr>
              <a:t>種類</a:t>
            </a:r>
            <a:r>
              <a:rPr lang="ja-JP" altLang="en-US" sz="2400" b="1" dirty="0">
                <a:solidFill>
                  <a:schemeClr val="bg1"/>
                </a:solidFill>
                <a:latin typeface="メイリオ" panose="020B0604030504040204" pitchFamily="50" charset="-128"/>
                <a:ea typeface="メイリオ" panose="020B0604030504040204" pitchFamily="50" charset="-128"/>
              </a:rPr>
              <a:t>）</a:t>
            </a:r>
          </a:p>
        </p:txBody>
      </p:sp>
      <p:sp>
        <p:nvSpPr>
          <p:cNvPr id="20" name="角丸四角形 19">
            <a:extLst>
              <a:ext uri="{FF2B5EF4-FFF2-40B4-BE49-F238E27FC236}">
                <a16:creationId xmlns:a16="http://schemas.microsoft.com/office/drawing/2014/main" id="{A6825CD1-4178-4F2A-A52C-8E8C2DBA95C6}"/>
              </a:ext>
            </a:extLst>
          </p:cNvPr>
          <p:cNvSpPr/>
          <p:nvPr/>
        </p:nvSpPr>
        <p:spPr>
          <a:xfrm>
            <a:off x="5897563" y="1233488"/>
            <a:ext cx="2952750" cy="4572000"/>
          </a:xfrm>
          <a:prstGeom prst="roundRect">
            <a:avLst>
              <a:gd name="adj" fmla="val 2000"/>
            </a:avLst>
          </a:prstGeom>
          <a:solidFill>
            <a:srgbClr val="0070C0">
              <a:alpha val="30000"/>
            </a:srgbClr>
          </a:solidFill>
          <a:ln w="57150">
            <a:solidFill>
              <a:srgbClr val="00B0F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間接税</a:t>
            </a:r>
          </a:p>
        </p:txBody>
      </p:sp>
      <p:sp>
        <p:nvSpPr>
          <p:cNvPr id="19" name="角丸四角形 18">
            <a:extLst>
              <a:ext uri="{FF2B5EF4-FFF2-40B4-BE49-F238E27FC236}">
                <a16:creationId xmlns:a16="http://schemas.microsoft.com/office/drawing/2014/main" id="{D9D4E682-DCB2-4ABD-AEED-82ED32577194}"/>
              </a:ext>
            </a:extLst>
          </p:cNvPr>
          <p:cNvSpPr/>
          <p:nvPr/>
        </p:nvSpPr>
        <p:spPr>
          <a:xfrm>
            <a:off x="2663032" y="1215078"/>
            <a:ext cx="3167062" cy="4572000"/>
          </a:xfrm>
          <a:prstGeom prst="roundRect">
            <a:avLst>
              <a:gd name="adj" fmla="val 2000"/>
            </a:avLst>
          </a:prstGeom>
          <a:solidFill>
            <a:srgbClr val="FF3300">
              <a:alpha val="20000"/>
            </a:srgbClr>
          </a:solidFill>
          <a:ln w="57150">
            <a:solidFill>
              <a:srgbClr val="FF9999"/>
            </a:solidFill>
            <a:prstDash val="solid"/>
          </a:ln>
        </p:spPr>
        <p:style>
          <a:lnRef idx="2">
            <a:schemeClr val="accent1">
              <a:shade val="50000"/>
            </a:schemeClr>
          </a:lnRef>
          <a:fillRef idx="1">
            <a:schemeClr val="accent1"/>
          </a:fillRef>
          <a:effectRef idx="0">
            <a:schemeClr val="accent1"/>
          </a:effectRef>
          <a:fontRef idx="minor">
            <a:schemeClr val="lt1"/>
          </a:fontRef>
        </p:style>
        <p:txBody>
          <a:bodyPr/>
          <a:lstStyle/>
          <a:p>
            <a:pPr algn="ctr" eaLnBrk="1" hangingPunct="1">
              <a:defRPr/>
            </a:pPr>
            <a:r>
              <a:rPr lang="ja-JP" altLang="en-US" sz="3200" b="1" dirty="0">
                <a:solidFill>
                  <a:schemeClr val="tx1"/>
                </a:solidFill>
                <a:latin typeface="HG丸ｺﾞｼｯｸM-PRO" pitchFamily="50" charset="-128"/>
                <a:ea typeface="HG丸ｺﾞｼｯｸM-PRO" pitchFamily="50" charset="-128"/>
              </a:rPr>
              <a:t>直接税</a:t>
            </a:r>
          </a:p>
        </p:txBody>
      </p:sp>
      <p:sp>
        <p:nvSpPr>
          <p:cNvPr id="11" name="角丸四角形 10">
            <a:extLst>
              <a:ext uri="{FF2B5EF4-FFF2-40B4-BE49-F238E27FC236}">
                <a16:creationId xmlns:a16="http://schemas.microsoft.com/office/drawing/2014/main" id="{3714C4F2-22EC-42D8-A1F7-6F3414D0E2C4}"/>
              </a:ext>
            </a:extLst>
          </p:cNvPr>
          <p:cNvSpPr/>
          <p:nvPr/>
        </p:nvSpPr>
        <p:spPr>
          <a:xfrm>
            <a:off x="363538" y="1857375"/>
            <a:ext cx="2232025" cy="1439863"/>
          </a:xfrm>
          <a:prstGeom prst="roundRect">
            <a:avLst>
              <a:gd name="adj" fmla="val 8997"/>
            </a:avLst>
          </a:prstGeom>
          <a:solidFill>
            <a:srgbClr val="008000"/>
          </a:solid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国　税</a:t>
            </a:r>
            <a:endParaRPr lang="en-US" altLang="ja-JP" sz="3200" b="1" dirty="0">
              <a:solidFill>
                <a:schemeClr val="bg1"/>
              </a:solidFill>
              <a:latin typeface="メイリオ" panose="020B0604030504040204" pitchFamily="50" charset="-128"/>
              <a:ea typeface="メイリオ" panose="020B0604030504040204" pitchFamily="50" charset="-128"/>
            </a:endParaRPr>
          </a:p>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（約</a:t>
            </a:r>
            <a:r>
              <a:rPr lang="en-US" altLang="ja-JP" sz="2400" b="1" dirty="0">
                <a:solidFill>
                  <a:schemeClr val="bg1"/>
                </a:solidFill>
                <a:latin typeface="メイリオ" panose="020B0604030504040204" pitchFamily="50" charset="-128"/>
                <a:ea typeface="メイリオ" panose="020B0604030504040204" pitchFamily="50" charset="-128"/>
              </a:rPr>
              <a:t>24</a:t>
            </a:r>
            <a:r>
              <a:rPr lang="ja-JP" altLang="en-US" sz="2400" b="1" dirty="0">
                <a:solidFill>
                  <a:schemeClr val="bg1"/>
                </a:solidFill>
                <a:latin typeface="メイリオ" panose="020B0604030504040204" pitchFamily="50" charset="-128"/>
                <a:ea typeface="メイリオ" panose="020B0604030504040204" pitchFamily="50" charset="-128"/>
              </a:rPr>
              <a:t>種類）</a:t>
            </a: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3" name="角丸四角形 12">
            <a:extLst>
              <a:ext uri="{FF2B5EF4-FFF2-40B4-BE49-F238E27FC236}">
                <a16:creationId xmlns:a16="http://schemas.microsoft.com/office/drawing/2014/main" id="{9F477332-924C-40A1-8E59-AFE4B24186E0}"/>
              </a:ext>
            </a:extLst>
          </p:cNvPr>
          <p:cNvSpPr/>
          <p:nvPr/>
        </p:nvSpPr>
        <p:spPr>
          <a:xfrm>
            <a:off x="2714625" y="1857375"/>
            <a:ext cx="6121400" cy="1439863"/>
          </a:xfrm>
          <a:prstGeom prst="roundRect">
            <a:avLst>
              <a:gd name="adj" fmla="val 4614"/>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所得税、復興特別所得税、消費税、酒税、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法人税、復興特別法人税、たばこ税、揮発油税、</a:t>
            </a:r>
          </a:p>
          <a:p>
            <a:pPr eaLnBrk="1" hangingPunct="1">
              <a:lnSpc>
                <a:spcPts val="3000"/>
              </a:lnSpc>
              <a:defRPr/>
            </a:pPr>
            <a:r>
              <a:rPr lang="ja-JP" altLang="en-US" sz="2000" b="1" dirty="0">
                <a:solidFill>
                  <a:schemeClr val="tx1"/>
                </a:solidFill>
                <a:latin typeface="HG丸ｺﾞｼｯｸM-PRO" pitchFamily="50" charset="-128"/>
                <a:ea typeface="HG丸ｺﾞｼｯｸM-PRO" pitchFamily="50" charset="-128"/>
              </a:rPr>
              <a:t>相続税、贈与税等　　　　 印紙税等</a:t>
            </a:r>
          </a:p>
        </p:txBody>
      </p:sp>
      <p:sp>
        <p:nvSpPr>
          <p:cNvPr id="14" name="角丸四角形 13">
            <a:extLst>
              <a:ext uri="{FF2B5EF4-FFF2-40B4-BE49-F238E27FC236}">
                <a16:creationId xmlns:a16="http://schemas.microsoft.com/office/drawing/2014/main" id="{EFF0BAE2-A739-4097-A256-FC8D8467FE47}"/>
              </a:ext>
            </a:extLst>
          </p:cNvPr>
          <p:cNvSpPr/>
          <p:nvPr/>
        </p:nvSpPr>
        <p:spPr>
          <a:xfrm>
            <a:off x="1047750" y="3411538"/>
            <a:ext cx="1547813" cy="1152525"/>
          </a:xfrm>
          <a:prstGeom prst="roundRect">
            <a:avLst>
              <a:gd name="adj" fmla="val 7080"/>
            </a:avLst>
          </a:prstGeom>
          <a:solidFill>
            <a:srgbClr val="FF0000"/>
          </a:solidFill>
          <a:ln w="571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県 税</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0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5" name="角丸四角形 14">
            <a:extLst>
              <a:ext uri="{FF2B5EF4-FFF2-40B4-BE49-F238E27FC236}">
                <a16:creationId xmlns:a16="http://schemas.microsoft.com/office/drawing/2014/main" id="{F25D4698-9723-4C7F-9886-22E638CF3968}"/>
              </a:ext>
            </a:extLst>
          </p:cNvPr>
          <p:cNvSpPr/>
          <p:nvPr/>
        </p:nvSpPr>
        <p:spPr>
          <a:xfrm>
            <a:off x="1047750" y="4635500"/>
            <a:ext cx="1547813" cy="1152525"/>
          </a:xfrm>
          <a:prstGeom prst="roundRect">
            <a:avLst>
              <a:gd name="adj" fmla="val 5778"/>
            </a:avLst>
          </a:prstGeom>
          <a:solidFill>
            <a:srgbClr val="C00000"/>
          </a:solidFill>
          <a:ln w="57150">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sz="2400" b="1" dirty="0">
                <a:solidFill>
                  <a:schemeClr val="bg1"/>
                </a:solidFill>
                <a:latin typeface="メイリオ" panose="020B0604030504040204" pitchFamily="50" charset="-128"/>
                <a:ea typeface="メイリオ" panose="020B0604030504040204" pitchFamily="50" charset="-128"/>
              </a:rPr>
              <a:t>市町村税</a:t>
            </a:r>
            <a:endParaRPr lang="en-US" altLang="ja-JP" sz="2400" b="1" dirty="0">
              <a:solidFill>
                <a:schemeClr val="bg1"/>
              </a:solidFill>
              <a:latin typeface="メイリオ" panose="020B0604030504040204" pitchFamily="50" charset="-128"/>
              <a:ea typeface="メイリオ" panose="020B0604030504040204" pitchFamily="50" charset="-128"/>
            </a:endParaRPr>
          </a:p>
          <a:p>
            <a:pPr algn="ctr" eaLnBrk="1" hangingPunct="1">
              <a:defRPr/>
            </a:pPr>
            <a:endParaRPr lang="ja-JP" altLang="en-US" sz="1050" b="1" dirty="0">
              <a:solidFill>
                <a:schemeClr val="tx1"/>
              </a:solidFill>
              <a:effectLst>
                <a:outerShdw blurRad="38100" dist="38100" dir="2700000" algn="tl">
                  <a:srgbClr val="000000">
                    <a:alpha val="43137"/>
                  </a:srgbClr>
                </a:outerShdw>
              </a:effectLst>
              <a:latin typeface="HG丸ｺﾞｼｯｸM-PRO" pitchFamily="50" charset="-128"/>
              <a:ea typeface="HG丸ｺﾞｼｯｸM-PRO" pitchFamily="50" charset="-128"/>
            </a:endParaRPr>
          </a:p>
        </p:txBody>
      </p:sp>
      <p:sp>
        <p:nvSpPr>
          <p:cNvPr id="16" name="角丸四角形 15">
            <a:extLst>
              <a:ext uri="{FF2B5EF4-FFF2-40B4-BE49-F238E27FC236}">
                <a16:creationId xmlns:a16="http://schemas.microsoft.com/office/drawing/2014/main" id="{8F750204-43EF-42C2-A6A9-48308F29C218}"/>
              </a:ext>
            </a:extLst>
          </p:cNvPr>
          <p:cNvSpPr/>
          <p:nvPr/>
        </p:nvSpPr>
        <p:spPr>
          <a:xfrm>
            <a:off x="354013" y="3425825"/>
            <a:ext cx="611187" cy="2376488"/>
          </a:xfrm>
          <a:prstGeom prst="roundRect">
            <a:avLst>
              <a:gd name="adj" fmla="val 12284"/>
            </a:avLst>
          </a:prstGeom>
          <a:solidFill>
            <a:srgbClr val="0070C0"/>
          </a:solid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hangingPunct="1">
              <a:defRPr/>
            </a:pPr>
            <a:r>
              <a:rPr lang="ja-JP" altLang="en-US" sz="3200" b="1" dirty="0">
                <a:solidFill>
                  <a:schemeClr val="bg1"/>
                </a:solidFill>
                <a:latin typeface="メイリオ" panose="020B0604030504040204" pitchFamily="50" charset="-128"/>
                <a:ea typeface="メイリオ" panose="020B0604030504040204" pitchFamily="50" charset="-128"/>
              </a:rPr>
              <a:t>地方税</a:t>
            </a:r>
          </a:p>
        </p:txBody>
      </p:sp>
      <p:sp>
        <p:nvSpPr>
          <p:cNvPr id="22" name="正方形/長方形 21">
            <a:extLst>
              <a:ext uri="{FF2B5EF4-FFF2-40B4-BE49-F238E27FC236}">
                <a16:creationId xmlns:a16="http://schemas.microsoft.com/office/drawing/2014/main" id="{9DA79069-BC7E-4559-9ACA-ABA00E5A76EF}"/>
              </a:ext>
            </a:extLst>
          </p:cNvPr>
          <p:cNvSpPr/>
          <p:nvPr/>
        </p:nvSpPr>
        <p:spPr>
          <a:xfrm>
            <a:off x="830263" y="4002088"/>
            <a:ext cx="2032000" cy="5048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ja-JP" altLang="en-US" b="1" spc="100" dirty="0">
                <a:solidFill>
                  <a:schemeClr val="bg1"/>
                </a:solidFill>
                <a:latin typeface="メイリオ" panose="020B0604030504040204" pitchFamily="50" charset="-128"/>
                <a:ea typeface="メイリオ" panose="020B0604030504040204" pitchFamily="50" charset="-128"/>
              </a:rPr>
              <a:t>約</a:t>
            </a:r>
            <a:r>
              <a:rPr lang="en-US" altLang="ja-JP" b="1" spc="100" dirty="0">
                <a:solidFill>
                  <a:schemeClr val="bg1"/>
                </a:solidFill>
                <a:latin typeface="メイリオ" panose="020B0604030504040204" pitchFamily="50" charset="-128"/>
                <a:ea typeface="メイリオ" panose="020B0604030504040204" pitchFamily="50" charset="-128"/>
              </a:rPr>
              <a:t>16</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
        <p:nvSpPr>
          <p:cNvPr id="23" name="正方形/長方形 22">
            <a:extLst>
              <a:ext uri="{FF2B5EF4-FFF2-40B4-BE49-F238E27FC236}">
                <a16:creationId xmlns:a16="http://schemas.microsoft.com/office/drawing/2014/main" id="{0BBD8CC8-FCD8-437B-BD63-56C2005A7D21}"/>
              </a:ext>
            </a:extLst>
          </p:cNvPr>
          <p:cNvSpPr/>
          <p:nvPr/>
        </p:nvSpPr>
        <p:spPr>
          <a:xfrm>
            <a:off x="785813" y="5211763"/>
            <a:ext cx="2030412" cy="5032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ja-JP" altLang="en-US" b="1" dirty="0">
                <a:solidFill>
                  <a:schemeClr val="bg1"/>
                </a:solidFill>
                <a:latin typeface="メイリオ" panose="020B0604030504040204" pitchFamily="50" charset="-128"/>
                <a:ea typeface="メイリオ" panose="020B0604030504040204" pitchFamily="50" charset="-128"/>
              </a:rPr>
              <a:t>（</a:t>
            </a:r>
            <a:r>
              <a:rPr lang="ja-JP" altLang="en-US" b="1" spc="100" dirty="0">
                <a:solidFill>
                  <a:schemeClr val="bg1"/>
                </a:solidFill>
                <a:latin typeface="メイリオ" panose="020B0604030504040204" pitchFamily="50" charset="-128"/>
                <a:ea typeface="メイリオ" panose="020B0604030504040204" pitchFamily="50" charset="-128"/>
              </a:rPr>
              <a:t>約</a:t>
            </a:r>
            <a:r>
              <a:rPr lang="en-US" altLang="ja-JP" b="1" spc="100" dirty="0">
                <a:solidFill>
                  <a:schemeClr val="bg1"/>
                </a:solidFill>
                <a:latin typeface="メイリオ" panose="020B0604030504040204" pitchFamily="50" charset="-128"/>
                <a:ea typeface="メイリオ" panose="020B0604030504040204" pitchFamily="50" charset="-128"/>
              </a:rPr>
              <a:t>13</a:t>
            </a:r>
            <a:r>
              <a:rPr lang="ja-JP" altLang="en-US" b="1" spc="100" dirty="0">
                <a:solidFill>
                  <a:schemeClr val="bg1"/>
                </a:solidFill>
                <a:latin typeface="メイリオ" panose="020B0604030504040204" pitchFamily="50" charset="-128"/>
                <a:ea typeface="メイリオ" panose="020B0604030504040204" pitchFamily="50" charset="-128"/>
              </a:rPr>
              <a:t>種類</a:t>
            </a:r>
            <a:r>
              <a:rPr lang="ja-JP" altLang="en-US" b="1" dirty="0">
                <a:solidFill>
                  <a:schemeClr val="bg1"/>
                </a:solidFill>
                <a:latin typeface="メイリオ" panose="020B0604030504040204" pitchFamily="50" charset="-128"/>
                <a:ea typeface="メイリオ" panose="020B0604030504040204" pitchFamily="50" charset="-12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グループ化 11"/>
          <p:cNvGrpSpPr/>
          <p:nvPr/>
        </p:nvGrpSpPr>
        <p:grpSpPr>
          <a:xfrm>
            <a:off x="355599" y="1247346"/>
            <a:ext cx="8432800" cy="5350800"/>
            <a:chOff x="355599" y="1266396"/>
            <a:chExt cx="8432800" cy="5350800"/>
          </a:xfrm>
          <a:solidFill>
            <a:srgbClr val="0070C0"/>
          </a:solidFill>
        </p:grpSpPr>
        <p:grpSp>
          <p:nvGrpSpPr>
            <p:cNvPr id="5" name="グループ化 4"/>
            <p:cNvGrpSpPr/>
            <p:nvPr/>
          </p:nvGrpSpPr>
          <p:grpSpPr>
            <a:xfrm>
              <a:off x="355599" y="1266396"/>
              <a:ext cx="8432800" cy="5350800"/>
              <a:chOff x="355599" y="1266396"/>
              <a:chExt cx="8432800" cy="5350800"/>
            </a:xfrm>
            <a:grpFill/>
          </p:grpSpPr>
          <p:sp>
            <p:nvSpPr>
              <p:cNvPr id="4" name="角丸四角形 3"/>
              <p:cNvSpPr/>
              <p:nvPr/>
            </p:nvSpPr>
            <p:spPr>
              <a:xfrm>
                <a:off x="355599" y="1266396"/>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みんなから同じ金額を集める</a:t>
                </a:r>
              </a:p>
            </p:txBody>
          </p:sp>
          <p:sp>
            <p:nvSpPr>
              <p:cNvPr id="26" name="角丸四角形 25"/>
              <p:cNvSpPr/>
              <p:nvPr/>
            </p:nvSpPr>
            <p:spPr>
              <a:xfrm>
                <a:off x="355599" y="2612834"/>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特定の人が全額負担</a:t>
                </a:r>
              </a:p>
            </p:txBody>
          </p:sp>
          <p:sp>
            <p:nvSpPr>
              <p:cNvPr id="27" name="角丸四角形 26"/>
              <p:cNvSpPr/>
              <p:nvPr/>
            </p:nvSpPr>
            <p:spPr>
              <a:xfrm>
                <a:off x="355599" y="3966550"/>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同じ率で集める</a:t>
                </a:r>
              </a:p>
            </p:txBody>
          </p:sp>
          <p:sp>
            <p:nvSpPr>
              <p:cNvPr id="28" name="角丸四角形 27"/>
              <p:cNvSpPr/>
              <p:nvPr/>
            </p:nvSpPr>
            <p:spPr>
              <a:xfrm>
                <a:off x="355599" y="5312988"/>
                <a:ext cx="8432800" cy="1304208"/>
              </a:xfrm>
              <a:prstGeom prst="roundRect">
                <a:avLst>
                  <a:gd name="adj" fmla="val 9742"/>
                </a:avLst>
              </a:prstGeom>
              <a:solidFill>
                <a:srgbClr val="69E2FF"/>
              </a:solidFill>
              <a:ln>
                <a:solidFill>
                  <a:schemeClr val="bg1"/>
                </a:solidFill>
              </a:ln>
            </p:spPr>
            <p:style>
              <a:lnRef idx="2">
                <a:schemeClr val="accent1"/>
              </a:lnRef>
              <a:fillRef idx="1">
                <a:schemeClr val="lt1"/>
              </a:fillRef>
              <a:effectRef idx="0">
                <a:schemeClr val="accent1"/>
              </a:effectRef>
              <a:fontRef idx="minor">
                <a:schemeClr val="dk1"/>
              </a:fontRef>
            </p:style>
            <p:txBody>
              <a:bodyPr lIns="72000" tIns="36000" rtlCol="0" anchor="t"/>
              <a:lstStyle/>
              <a:p>
                <a:pPr lvl="0"/>
                <a:r>
                  <a:rPr kumimoji="0" lang="ja-JP" altLang="en-US" dirty="0">
                    <a:solidFill>
                      <a:srgbClr val="01109D"/>
                    </a:solidFill>
                    <a:latin typeface="HG丸ｺﾞｼｯｸM-PRO" panose="020F0600000000000000" pitchFamily="50" charset="-128"/>
                    <a:ea typeface="HG丸ｺﾞｼｯｸM-PRO" panose="020F0600000000000000" pitchFamily="50" charset="-128"/>
                  </a:rPr>
                  <a:t>負担する能力に応じて集める</a:t>
                </a:r>
              </a:p>
            </p:txBody>
          </p:sp>
        </p:grpSp>
        <p:cxnSp>
          <p:nvCxnSpPr>
            <p:cNvPr id="11" name="直線コネクタ 10"/>
            <p:cNvCxnSpPr/>
            <p:nvPr/>
          </p:nvCxnSpPr>
          <p:spPr>
            <a:xfrm>
              <a:off x="355599" y="160846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355599" y="2955160"/>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355599" y="4308973"/>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355599" y="5655785"/>
              <a:ext cx="8432800" cy="0"/>
            </a:xfrm>
            <a:prstGeom prst="line">
              <a:avLst/>
            </a:prstGeom>
            <a:grpFill/>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3" name="タイトル 1"/>
          <p:cNvSpPr txBox="1">
            <a:spLocks/>
          </p:cNvSpPr>
          <p:nvPr/>
        </p:nvSpPr>
        <p:spPr bwMode="auto">
          <a:xfrm>
            <a:off x="-72278" y="285465"/>
            <a:ext cx="9143999" cy="115677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a:lstStyle>
          <a:p>
            <a:r>
              <a:rPr lang="ja-JP" altLang="en-US" sz="2800" b="1" dirty="0">
                <a:latin typeface="ＭＳ ゴシック" panose="020B0609070205080204" pitchFamily="49" charset="-128"/>
                <a:ea typeface="ＭＳ ゴシック" panose="020B0609070205080204" pitchFamily="49" charset="-128"/>
              </a:rPr>
              <a:t>いろいろな税金を組み合わせることで</a:t>
            </a:r>
            <a:r>
              <a:rPr lang="ja-JP" altLang="en-US" sz="2800" b="1" dirty="0">
                <a:solidFill>
                  <a:srgbClr val="FF0000"/>
                </a:solidFill>
                <a:latin typeface="ＭＳ ゴシック" panose="020B0609070205080204" pitchFamily="49" charset="-128"/>
                <a:ea typeface="ＭＳ ゴシック" panose="020B0609070205080204" pitchFamily="49" charset="-128"/>
              </a:rPr>
              <a:t>公平</a:t>
            </a:r>
            <a:r>
              <a:rPr lang="ja-JP" altLang="en-US" sz="2800" b="1" dirty="0">
                <a:latin typeface="ＭＳ ゴシック" panose="020B0609070205080204" pitchFamily="49" charset="-128"/>
                <a:ea typeface="ＭＳ ゴシック" panose="020B0609070205080204" pitchFamily="49" charset="-128"/>
              </a:rPr>
              <a:t>にする</a:t>
            </a:r>
          </a:p>
        </p:txBody>
      </p:sp>
      <p:grpSp>
        <p:nvGrpSpPr>
          <p:cNvPr id="8" name="グループ化 7"/>
          <p:cNvGrpSpPr/>
          <p:nvPr/>
        </p:nvGrpSpPr>
        <p:grpSpPr>
          <a:xfrm>
            <a:off x="569211" y="1769623"/>
            <a:ext cx="1887550" cy="689550"/>
            <a:chOff x="6672555" y="1789246"/>
            <a:chExt cx="1887550" cy="689550"/>
          </a:xfrm>
        </p:grpSpPr>
        <p:sp>
          <p:nvSpPr>
            <p:cNvPr id="34" name="1 つの角を切り取った四角形 33"/>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しょう</a:t>
              </a:r>
              <a:r>
                <a:rPr kumimoji="1" lang="ja-JP" altLang="en-US" sz="1100" dirty="0" err="1">
                  <a:latin typeface="HG丸ｺﾞｼｯｸM-PRO" panose="020F0600000000000000" pitchFamily="50" charset="-128"/>
                  <a:ea typeface="HG丸ｺﾞｼｯｸM-PRO" panose="020F0600000000000000" pitchFamily="50" charset="-128"/>
                </a:rPr>
                <a:t>ひぜい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消費税</a:t>
              </a:r>
            </a:p>
          </p:txBody>
        </p:sp>
        <p:pic>
          <p:nvPicPr>
            <p:cNvPr id="1026" name="Picture 2" descr="\\oa-serv1\public\業務３課\04租税教育推進部\07テキスト・副読本等\01租税教育講義用テキスト\2019年度版\shopping_cart_wo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4848" y="1819129"/>
              <a:ext cx="626683" cy="6596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7" name="グループ化 36"/>
          <p:cNvGrpSpPr/>
          <p:nvPr/>
        </p:nvGrpSpPr>
        <p:grpSpPr>
          <a:xfrm>
            <a:off x="569211" y="3112562"/>
            <a:ext cx="1887550" cy="688832"/>
            <a:chOff x="6672555" y="1789964"/>
            <a:chExt cx="1887550" cy="688832"/>
          </a:xfrm>
        </p:grpSpPr>
        <p:sp>
          <p:nvSpPr>
            <p:cNvPr id="38" name="1 つの角を切り取った四角形 37"/>
            <p:cNvSpPr/>
            <p:nvPr/>
          </p:nvSpPr>
          <p:spPr>
            <a:xfrm>
              <a:off x="6672555" y="1789964"/>
              <a:ext cx="1887550" cy="68883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こて</a:t>
              </a:r>
              <a:r>
                <a:rPr lang="ja-JP" altLang="en-US" sz="1100" dirty="0">
                  <a:latin typeface="HG丸ｺﾞｼｯｸM-PRO" panose="020F0600000000000000" pitchFamily="50" charset="-128"/>
                  <a:ea typeface="HG丸ｺﾞｼｯｸM-PRO" panose="020F0600000000000000" pitchFamily="50" charset="-128"/>
                </a:rPr>
                <a:t>いしさん</a:t>
              </a:r>
              <a:r>
                <a:rPr kumimoji="1" lang="ja-JP" altLang="en-US" sz="1100" dirty="0">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kumimoji="1" lang="ja-JP" altLang="en-US" sz="2000" dirty="0">
                  <a:latin typeface="HG丸ｺﾞｼｯｸM-PRO" panose="020F0600000000000000" pitchFamily="50" charset="-128"/>
                  <a:ea typeface="HG丸ｺﾞｼｯｸM-PRO" panose="020F0600000000000000" pitchFamily="50" charset="-128"/>
                </a:rPr>
                <a:t>固定資産税</a:t>
              </a:r>
            </a:p>
          </p:txBody>
        </p:sp>
        <p:pic>
          <p:nvPicPr>
            <p:cNvPr id="39"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085247" y="1922717"/>
              <a:ext cx="432173" cy="48120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グループ化 39"/>
          <p:cNvGrpSpPr/>
          <p:nvPr/>
        </p:nvGrpSpPr>
        <p:grpSpPr>
          <a:xfrm>
            <a:off x="2612172" y="3112562"/>
            <a:ext cx="1887550" cy="688831"/>
            <a:chOff x="6672555" y="1789964"/>
            <a:chExt cx="1887550" cy="688831"/>
          </a:xfrm>
        </p:grpSpPr>
        <p:sp>
          <p:nvSpPr>
            <p:cNvPr id="41" name="1 つの角を切り取った四角形 40"/>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r>
                <a:rPr lang="ja-JP" altLang="en-US" sz="1100" dirty="0">
                  <a:latin typeface="HG丸ｺﾞｼｯｸM-PRO" panose="020F0600000000000000" pitchFamily="50" charset="-128"/>
                  <a:ea typeface="HG丸ｺﾞｼｯｸM-PRO" panose="020F0600000000000000" pitchFamily="50" charset="-128"/>
                </a:rPr>
                <a:t>じどう</a:t>
              </a:r>
              <a:r>
                <a:rPr lang="ja-JP" altLang="en-US" sz="1100" dirty="0" err="1">
                  <a:latin typeface="HG丸ｺﾞｼｯｸM-PRO" panose="020F0600000000000000" pitchFamily="50" charset="-128"/>
                  <a:ea typeface="HG丸ｺﾞｼｯｸM-PRO" panose="020F0600000000000000" pitchFamily="50" charset="-128"/>
                </a:rPr>
                <a:t>しゃ</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自動車</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820167" y="1979868"/>
              <a:ext cx="700237" cy="4621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3" name="グループ化 42"/>
          <p:cNvGrpSpPr/>
          <p:nvPr/>
        </p:nvGrpSpPr>
        <p:grpSpPr>
          <a:xfrm>
            <a:off x="6679086" y="3112562"/>
            <a:ext cx="1887550" cy="688831"/>
            <a:chOff x="6672555" y="1789964"/>
            <a:chExt cx="1887550" cy="688831"/>
          </a:xfrm>
        </p:grpSpPr>
        <p:sp>
          <p:nvSpPr>
            <p:cNvPr id="44" name="1 つの角を切り取った四角形 43"/>
            <p:cNvSpPr/>
            <p:nvPr/>
          </p:nvSpPr>
          <p:spPr>
            <a:xfrm>
              <a:off x="6672555" y="1789964"/>
              <a:ext cx="1887550" cy="688831"/>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pPr>
                <a:lnSpc>
                  <a:spcPct val="150000"/>
                </a:lnSpc>
              </a:pPr>
              <a:endParaRPr kumimoji="1" lang="en-US" altLang="ja-JP" sz="1100" dirty="0">
                <a:latin typeface="HG丸ｺﾞｼｯｸM-PRO" panose="020F0600000000000000" pitchFamily="50" charset="-128"/>
                <a:ea typeface="HG丸ｺﾞｼｯｸM-PRO" panose="020F0600000000000000" pitchFamily="50" charset="-128"/>
              </a:endParaRPr>
            </a:p>
            <a:p>
              <a:r>
                <a:rPr lang="ja-JP" altLang="en-US" sz="2000" dirty="0">
                  <a:latin typeface="HG丸ｺﾞｼｯｸM-PRO" panose="020F0600000000000000" pitchFamily="50" charset="-128"/>
                  <a:ea typeface="HG丸ｺﾞｼｯｸM-PRO" panose="020F0600000000000000" pitchFamily="50" charset="-128"/>
                </a:rPr>
                <a:t>たばこ</a:t>
              </a:r>
              <a:r>
                <a:rPr kumimoji="1" lang="ja-JP" altLang="en-US" sz="2000" dirty="0">
                  <a:latin typeface="HG丸ｺﾞｼｯｸM-PRO" panose="020F0600000000000000" pitchFamily="50" charset="-128"/>
                  <a:ea typeface="HG丸ｺﾞｼｯｸM-PRO" panose="020F0600000000000000" pitchFamily="50" charset="-128"/>
                </a:rPr>
                <a:t>税</a:t>
              </a:r>
            </a:p>
          </p:txBody>
        </p:sp>
        <p:pic>
          <p:nvPicPr>
            <p:cNvPr id="45"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904489" y="1899669"/>
              <a:ext cx="510223" cy="5102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グループ化 8"/>
          <p:cNvGrpSpPr/>
          <p:nvPr/>
        </p:nvGrpSpPr>
        <p:grpSpPr>
          <a:xfrm>
            <a:off x="4640812" y="3111167"/>
            <a:ext cx="1887550" cy="681802"/>
            <a:chOff x="6990209" y="3139214"/>
            <a:chExt cx="1887550" cy="681802"/>
          </a:xfrm>
        </p:grpSpPr>
        <p:sp>
          <p:nvSpPr>
            <p:cNvPr id="47" name="1 つの角を切り取った四角形 46"/>
            <p:cNvSpPr/>
            <p:nvPr/>
          </p:nvSpPr>
          <p:spPr>
            <a:xfrm>
              <a:off x="6990209" y="3139214"/>
              <a:ext cx="1887550" cy="681802"/>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lang="ja-JP" altLang="en-US" sz="1100" dirty="0">
                  <a:latin typeface="HG丸ｺﾞｼｯｸM-PRO" panose="020F0600000000000000" pitchFamily="50" charset="-128"/>
                  <a:ea typeface="HG丸ｺﾞｼｯｸM-PRO" panose="020F0600000000000000" pitchFamily="50" charset="-128"/>
                </a:rPr>
                <a:t>  </a:t>
              </a:r>
              <a:r>
                <a:rPr lang="ja-JP" altLang="en-US" sz="1100" dirty="0" err="1">
                  <a:latin typeface="HG丸ｺﾞｼｯｸM-PRO" panose="020F0600000000000000" pitchFamily="50" charset="-128"/>
                  <a:ea typeface="HG丸ｺﾞｼｯｸM-PRO" panose="020F0600000000000000" pitchFamily="50" charset="-128"/>
                </a:rPr>
                <a:t>しゅ</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酒 税</a:t>
              </a:r>
            </a:p>
          </p:txBody>
        </p:sp>
        <p:pic>
          <p:nvPicPr>
            <p:cNvPr id="48" name="Picture 2"/>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8050639" y="3250586"/>
              <a:ext cx="415885" cy="519857"/>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8450031" y="3250586"/>
              <a:ext cx="261229" cy="49996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グループ化 50"/>
          <p:cNvGrpSpPr/>
          <p:nvPr/>
        </p:nvGrpSpPr>
        <p:grpSpPr>
          <a:xfrm>
            <a:off x="583175" y="4466919"/>
            <a:ext cx="1887550" cy="689550"/>
            <a:chOff x="6672555" y="1789246"/>
            <a:chExt cx="1887550" cy="689550"/>
          </a:xfrm>
        </p:grpSpPr>
        <p:sp>
          <p:nvSpPr>
            <p:cNvPr id="52" name="1 つの角を切り取った四角形 51"/>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lang="ja-JP" altLang="en-US" sz="1100" dirty="0">
                  <a:latin typeface="HG丸ｺﾞｼｯｸM-PRO" panose="020F0600000000000000" pitchFamily="50" charset="-128"/>
                  <a:ea typeface="HG丸ｺﾞｼｯｸM-PRO" panose="020F0600000000000000" pitchFamily="50" charset="-128"/>
                </a:rPr>
                <a:t>ほうじん</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法人</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53" name="Picture 2"/>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866600" y="1886436"/>
              <a:ext cx="520967" cy="57565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グループ化 53"/>
          <p:cNvGrpSpPr/>
          <p:nvPr/>
        </p:nvGrpSpPr>
        <p:grpSpPr>
          <a:xfrm>
            <a:off x="569211" y="5821994"/>
            <a:ext cx="1887550" cy="697502"/>
            <a:chOff x="6672555" y="1789246"/>
            <a:chExt cx="1887550" cy="697502"/>
          </a:xfrm>
        </p:grpSpPr>
        <p:sp>
          <p:nvSpPr>
            <p:cNvPr id="55" name="1 つの角を切り取った四角形 54"/>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しょ</a:t>
              </a:r>
              <a:r>
                <a:rPr kumimoji="1" lang="ja-JP" altLang="en-US" sz="1100" dirty="0">
                  <a:latin typeface="HG丸ｺﾞｼｯｸM-PRO" panose="020F0600000000000000" pitchFamily="50" charset="-128"/>
                  <a:ea typeface="HG丸ｺﾞｼｯｸM-PRO" panose="020F0600000000000000" pitchFamily="50" charset="-128"/>
                </a:rPr>
                <a:t>とくぜい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所得税</a:t>
              </a:r>
            </a:p>
          </p:txBody>
        </p:sp>
        <p:pic>
          <p:nvPicPr>
            <p:cNvPr id="56" name="Picture 2"/>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7791533" y="1849200"/>
              <a:ext cx="704473" cy="6375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7" name="グループ化 56"/>
          <p:cNvGrpSpPr/>
          <p:nvPr/>
        </p:nvGrpSpPr>
        <p:grpSpPr>
          <a:xfrm>
            <a:off x="2612172" y="5821994"/>
            <a:ext cx="1887550" cy="696354"/>
            <a:chOff x="6672555" y="1782442"/>
            <a:chExt cx="1887550" cy="696354"/>
          </a:xfrm>
        </p:grpSpPr>
        <p:sp>
          <p:nvSpPr>
            <p:cNvPr id="58" name="1 つの角を切り取った四角形 57"/>
            <p:cNvSpPr/>
            <p:nvPr/>
          </p:nvSpPr>
          <p:spPr>
            <a:xfrm>
              <a:off x="6672555" y="1782442"/>
              <a:ext cx="1887550" cy="696354"/>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そうぞく</a:t>
              </a:r>
              <a:r>
                <a:rPr kumimoji="1" lang="ja-JP" altLang="en-US" sz="1100" dirty="0" err="1">
                  <a:latin typeface="HG丸ｺﾞｼｯｸM-PRO" panose="020F0600000000000000" pitchFamily="50" charset="-128"/>
                  <a:ea typeface="HG丸ｺﾞｼｯｸM-PRO" panose="020F0600000000000000" pitchFamily="50" charset="-128"/>
                </a:rPr>
                <a:t>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kumimoji="1" lang="ja-JP" altLang="en-US" sz="2400" dirty="0">
                  <a:latin typeface="HG丸ｺﾞｼｯｸM-PRO" panose="020F0600000000000000" pitchFamily="50" charset="-128"/>
                  <a:ea typeface="HG丸ｺﾞｼｯｸM-PRO" panose="020F0600000000000000" pitchFamily="50" charset="-128"/>
                </a:rPr>
                <a:t>相続税</a:t>
              </a:r>
            </a:p>
          </p:txBody>
        </p:sp>
        <p:pic>
          <p:nvPicPr>
            <p:cNvPr id="59" name="Picture 2"/>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7825989" y="1886866"/>
              <a:ext cx="605707" cy="5284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0" name="グループ化 59"/>
          <p:cNvGrpSpPr/>
          <p:nvPr/>
        </p:nvGrpSpPr>
        <p:grpSpPr>
          <a:xfrm>
            <a:off x="4649118" y="5821994"/>
            <a:ext cx="1887550" cy="689550"/>
            <a:chOff x="6672555" y="1789246"/>
            <a:chExt cx="1887550" cy="689550"/>
          </a:xfrm>
        </p:grpSpPr>
        <p:sp>
          <p:nvSpPr>
            <p:cNvPr id="61" name="1 つの角を切り取った四角形 60"/>
            <p:cNvSpPr/>
            <p:nvPr/>
          </p:nvSpPr>
          <p:spPr>
            <a:xfrm>
              <a:off x="6672555" y="1789246"/>
              <a:ext cx="1887550" cy="689550"/>
            </a:xfrm>
            <a:prstGeom prst="snip1Rect">
              <a:avLst>
                <a:gd name="adj" fmla="val 17983"/>
              </a:avLst>
            </a:prstGeom>
            <a:gradFill flip="none" rotWithShape="1">
              <a:gsLst>
                <a:gs pos="100000">
                  <a:schemeClr val="accent5">
                    <a:tint val="50000"/>
                    <a:satMod val="300000"/>
                  </a:schemeClr>
                </a:gs>
                <a:gs pos="98000">
                  <a:schemeClr val="accent5">
                    <a:tint val="37000"/>
                    <a:satMod val="300000"/>
                  </a:schemeClr>
                </a:gs>
                <a:gs pos="95000">
                  <a:schemeClr val="bg1"/>
                </a:gs>
              </a:gsLst>
              <a:path path="rect">
                <a:fillToRect l="50000" t="50000" r="50000" b="50000"/>
              </a:path>
              <a:tileRect/>
            </a:gradFill>
          </p:spPr>
          <p:style>
            <a:lnRef idx="1">
              <a:schemeClr val="accent5"/>
            </a:lnRef>
            <a:fillRef idx="2">
              <a:schemeClr val="accent5"/>
            </a:fillRef>
            <a:effectRef idx="1">
              <a:schemeClr val="accent5"/>
            </a:effectRef>
            <a:fontRef idx="minor">
              <a:schemeClr val="dk1"/>
            </a:fontRef>
          </p:style>
          <p:txBody>
            <a:bodyPr lIns="72000" tIns="0" rIns="0" bIns="0" rtlCol="0" anchor="t"/>
            <a:lstStyle/>
            <a:p>
              <a:r>
                <a:rPr kumimoji="1" lang="ja-JP" altLang="en-US" sz="1100" dirty="0">
                  <a:latin typeface="HG丸ｺﾞｼｯｸM-PRO" panose="020F0600000000000000" pitchFamily="50" charset="-128"/>
                  <a:ea typeface="HG丸ｺﾞｼｯｸM-PRO" panose="020F0600000000000000" pitchFamily="50" charset="-128"/>
                </a:rPr>
                <a:t>  </a:t>
              </a:r>
              <a:r>
                <a:rPr kumimoji="1" lang="ja-JP" altLang="en-US" sz="1100" dirty="0" err="1">
                  <a:latin typeface="HG丸ｺﾞｼｯｸM-PRO" panose="020F0600000000000000" pitchFamily="50" charset="-128"/>
                  <a:ea typeface="HG丸ｺﾞｼｯｸM-PRO" panose="020F0600000000000000" pitchFamily="50" charset="-128"/>
                </a:rPr>
                <a:t>ぞうよぜい</a:t>
              </a:r>
              <a:endParaRPr kumimoji="1" lang="en-US" altLang="ja-JP" sz="1100" dirty="0">
                <a:latin typeface="HG丸ｺﾞｼｯｸM-PRO" panose="020F0600000000000000" pitchFamily="50" charset="-128"/>
                <a:ea typeface="HG丸ｺﾞｼｯｸM-PRO" panose="020F0600000000000000" pitchFamily="50" charset="-128"/>
              </a:endParaRPr>
            </a:p>
            <a:p>
              <a:pPr>
                <a:lnSpc>
                  <a:spcPts val="3600"/>
                </a:lnSpc>
              </a:pPr>
              <a:r>
                <a:rPr lang="ja-JP" altLang="en-US" sz="2400" dirty="0">
                  <a:latin typeface="HG丸ｺﾞｼｯｸM-PRO" panose="020F0600000000000000" pitchFamily="50" charset="-128"/>
                  <a:ea typeface="HG丸ｺﾞｼｯｸM-PRO" panose="020F0600000000000000" pitchFamily="50" charset="-128"/>
                </a:rPr>
                <a:t>贈与</a:t>
              </a:r>
              <a:r>
                <a:rPr kumimoji="1" lang="ja-JP" altLang="en-US" sz="2400" dirty="0">
                  <a:latin typeface="HG丸ｺﾞｼｯｸM-PRO" panose="020F0600000000000000" pitchFamily="50" charset="-128"/>
                  <a:ea typeface="HG丸ｺﾞｼｯｸM-PRO" panose="020F0600000000000000" pitchFamily="50" charset="-128"/>
                </a:rPr>
                <a:t>税</a:t>
              </a:r>
            </a:p>
          </p:txBody>
        </p:sp>
        <p:pic>
          <p:nvPicPr>
            <p:cNvPr id="62" name="Picture 2"/>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7746273" y="1849200"/>
              <a:ext cx="704473" cy="61289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22489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wipe(up)">
                                      <p:cBhvr>
                                        <p:cTn id="12" dur="500"/>
                                        <p:tgtEl>
                                          <p:spTgt spid="37"/>
                                        </p:tgtEl>
                                      </p:cBhvr>
                                    </p:animEffect>
                                  </p:childTnLst>
                                </p:cTn>
                              </p:par>
                              <p:par>
                                <p:cTn id="13" presetID="22" presetClass="entr" presetSubtype="1"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500"/>
                                        <p:tgtEl>
                                          <p:spTgt spid="40"/>
                                        </p:tgtEl>
                                      </p:cBhvr>
                                    </p:animEffect>
                                  </p:childTnLst>
                                </p:cTn>
                              </p:par>
                              <p:par>
                                <p:cTn id="16" presetID="22" presetClass="entr" presetSubtype="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500"/>
                                        <p:tgtEl>
                                          <p:spTgt spid="9"/>
                                        </p:tgtEl>
                                      </p:cBhvr>
                                    </p:animEffect>
                                  </p:childTnLst>
                                </p:cTn>
                              </p:par>
                              <p:par>
                                <p:cTn id="19" presetID="22" presetClass="entr" presetSubtype="1"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up)">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wipe(up)">
                                      <p:cBhvr>
                                        <p:cTn id="26" dur="500"/>
                                        <p:tgtEl>
                                          <p:spTgt spid="5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wipe(up)">
                                      <p:cBhvr>
                                        <p:cTn id="31" dur="500"/>
                                        <p:tgtEl>
                                          <p:spTgt spid="54"/>
                                        </p:tgtEl>
                                      </p:cBhvr>
                                    </p:animEffect>
                                  </p:childTnLst>
                                </p:cTn>
                              </p:par>
                              <p:par>
                                <p:cTn id="32" presetID="22" presetClass="entr" presetSubtype="1"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up)">
                                      <p:cBhvr>
                                        <p:cTn id="34" dur="500"/>
                                        <p:tgtEl>
                                          <p:spTgt spid="57"/>
                                        </p:tgtEl>
                                      </p:cBhvr>
                                    </p:animEffect>
                                  </p:childTnLst>
                                </p:cTn>
                              </p:par>
                              <p:par>
                                <p:cTn id="35" presetID="22" presetClass="entr" presetSubtype="1"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up)">
                                      <p:cBhvr>
                                        <p:cTn id="3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どれだけ知ってるかな？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323528" y="1340768"/>
            <a:ext cx="8424936" cy="1569660"/>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「税金」って言えば・・・</a:t>
            </a:r>
            <a:endParaRPr kumimoji="1" lang="en-US" altLang="ja-JP" sz="4800" dirty="0"/>
          </a:p>
          <a:p>
            <a:r>
              <a:rPr lang="ja-JP" altLang="en-US" sz="4800" dirty="0"/>
              <a:t>これホント、ウソどっちでしょう</a:t>
            </a:r>
            <a:r>
              <a:rPr kumimoji="1" lang="ja-JP" altLang="en-US" sz="4800" dirty="0"/>
              <a:t>？</a:t>
            </a:r>
          </a:p>
        </p:txBody>
      </p:sp>
      <p:sp>
        <p:nvSpPr>
          <p:cNvPr id="4" name="テキスト ボックス 3">
            <a:extLst>
              <a:ext uri="{FF2B5EF4-FFF2-40B4-BE49-F238E27FC236}">
                <a16:creationId xmlns:a16="http://schemas.microsoft.com/office/drawing/2014/main" id="{CDCB6169-4C43-4F38-B852-D74F344F4D09}"/>
              </a:ext>
            </a:extLst>
          </p:cNvPr>
          <p:cNvSpPr txBox="1"/>
          <p:nvPr/>
        </p:nvSpPr>
        <p:spPr>
          <a:xfrm>
            <a:off x="323528" y="3434712"/>
            <a:ext cx="7982576" cy="2862322"/>
          </a:xfrm>
          <a:prstGeom prst="rect">
            <a:avLst/>
          </a:prstGeom>
          <a:noFill/>
        </p:spPr>
        <p:txBody>
          <a:bodyPr wrap="square" rtlCol="0">
            <a:spAutoFit/>
          </a:bodyPr>
          <a:lstStyle/>
          <a:p>
            <a:r>
              <a:rPr kumimoji="1" lang="ja-JP" altLang="en-US" sz="3600" b="1" dirty="0"/>
              <a:t>①　外国にポテトチップス税はあったが、ソーダ税は無い。 </a:t>
            </a:r>
            <a:r>
              <a:rPr kumimoji="1" lang="en-US" altLang="ja-JP" sz="3600" b="1" dirty="0"/>
              <a:t>(</a:t>
            </a:r>
            <a:r>
              <a:rPr kumimoji="1" lang="ja-JP" altLang="en-US" sz="3600" b="1" dirty="0"/>
              <a:t>〇か</a:t>
            </a:r>
            <a:r>
              <a:rPr kumimoji="1" lang="en-US" altLang="ja-JP" sz="3600" b="1" dirty="0"/>
              <a:t>×</a:t>
            </a:r>
            <a:r>
              <a:rPr kumimoji="1" lang="ja-JP" altLang="en-US" sz="3600" b="1" dirty="0"/>
              <a:t>か？）</a:t>
            </a:r>
            <a:endParaRPr kumimoji="1" lang="en-US" altLang="ja-JP" sz="3600" b="1" dirty="0"/>
          </a:p>
          <a:p>
            <a:endParaRPr kumimoji="1" lang="en-US" altLang="ja-JP" sz="3600" b="1" dirty="0"/>
          </a:p>
          <a:p>
            <a:r>
              <a:rPr lang="ja-JP" altLang="en-US" sz="3600" b="1" dirty="0"/>
              <a:t>②　日本に「犬税」はあったが、「猫税」は無い。（〇か</a:t>
            </a:r>
            <a:r>
              <a:rPr lang="en-US" altLang="ja-JP" sz="3600" b="1" dirty="0"/>
              <a:t>×</a:t>
            </a:r>
            <a:r>
              <a:rPr lang="ja-JP" altLang="en-US" sz="3600" b="1" dirty="0"/>
              <a:t>か？）</a:t>
            </a:r>
            <a:endParaRPr kumimoji="1" lang="en-US" altLang="ja-JP" sz="3600" b="1" dirty="0"/>
          </a:p>
        </p:txBody>
      </p:sp>
      <p:sp>
        <p:nvSpPr>
          <p:cNvPr id="6" name="円: 塗りつぶしなし 5">
            <a:extLst>
              <a:ext uri="{FF2B5EF4-FFF2-40B4-BE49-F238E27FC236}">
                <a16:creationId xmlns:a16="http://schemas.microsoft.com/office/drawing/2014/main" id="{2BEE2579-E898-06F4-2A1B-D829BCBD7749}"/>
              </a:ext>
            </a:extLst>
          </p:cNvPr>
          <p:cNvSpPr/>
          <p:nvPr/>
        </p:nvSpPr>
        <p:spPr>
          <a:xfrm>
            <a:off x="7308304" y="5733256"/>
            <a:ext cx="756084" cy="717844"/>
          </a:xfrm>
          <a:prstGeom prst="donut">
            <a:avLst>
              <a:gd name="adj" fmla="val 13441"/>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 name="乗算記号 6">
            <a:extLst>
              <a:ext uri="{FF2B5EF4-FFF2-40B4-BE49-F238E27FC236}">
                <a16:creationId xmlns:a16="http://schemas.microsoft.com/office/drawing/2014/main" id="{71AC6720-CE1C-BF86-8D11-33E05A59A3B8}"/>
              </a:ext>
            </a:extLst>
          </p:cNvPr>
          <p:cNvSpPr/>
          <p:nvPr/>
        </p:nvSpPr>
        <p:spPr>
          <a:xfrm>
            <a:off x="7058008" y="3884319"/>
            <a:ext cx="1224136" cy="1080120"/>
          </a:xfrm>
          <a:prstGeom prst="mathMultiply">
            <a:avLst>
              <a:gd name="adj1" fmla="val 14450"/>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698407"/>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32E19798-E2F5-4214-8074-A38957E738B3}"/>
              </a:ext>
            </a:extLst>
          </p:cNvPr>
          <p:cNvSpPr/>
          <p:nvPr/>
        </p:nvSpPr>
        <p:spPr>
          <a:xfrm>
            <a:off x="84351" y="176357"/>
            <a:ext cx="8928000"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税金にも特徴がある？</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11" name="図 10">
            <a:extLst>
              <a:ext uri="{FF2B5EF4-FFF2-40B4-BE49-F238E27FC236}">
                <a16:creationId xmlns:a16="http://schemas.microsoft.com/office/drawing/2014/main" id="{79014B72-2752-E7E2-1B32-924878C81636}"/>
              </a:ext>
            </a:extLst>
          </p:cNvPr>
          <p:cNvPicPr>
            <a:picLocks noChangeAspect="1"/>
          </p:cNvPicPr>
          <p:nvPr/>
        </p:nvPicPr>
        <p:blipFill>
          <a:blip r:embed="rId3"/>
          <a:stretch>
            <a:fillRect/>
          </a:stretch>
        </p:blipFill>
        <p:spPr>
          <a:xfrm>
            <a:off x="323528" y="1340768"/>
            <a:ext cx="8461306" cy="4824536"/>
          </a:xfrm>
          <a:prstGeom prst="rect">
            <a:avLst/>
          </a:prstGeom>
        </p:spPr>
      </p:pic>
      <p:cxnSp>
        <p:nvCxnSpPr>
          <p:cNvPr id="3" name="直線コネクタ 2">
            <a:extLst>
              <a:ext uri="{FF2B5EF4-FFF2-40B4-BE49-F238E27FC236}">
                <a16:creationId xmlns:a16="http://schemas.microsoft.com/office/drawing/2014/main" id="{D8295D95-EE14-65AD-00D9-783B9A8FAD15}"/>
              </a:ext>
            </a:extLst>
          </p:cNvPr>
          <p:cNvCxnSpPr>
            <a:cxnSpLocks/>
          </p:cNvCxnSpPr>
          <p:nvPr/>
        </p:nvCxnSpPr>
        <p:spPr>
          <a:xfrm>
            <a:off x="4139952" y="5373216"/>
            <a:ext cx="1008112" cy="0"/>
          </a:xfrm>
          <a:prstGeom prst="line">
            <a:avLst/>
          </a:prstGeom>
          <a:ln w="25400" cmpd="thickThi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直線コネクタ 4">
            <a:extLst>
              <a:ext uri="{FF2B5EF4-FFF2-40B4-BE49-F238E27FC236}">
                <a16:creationId xmlns:a16="http://schemas.microsoft.com/office/drawing/2014/main" id="{5ADDDB66-F755-43FB-2D31-BE20DC6C21A0}"/>
              </a:ext>
            </a:extLst>
          </p:cNvPr>
          <p:cNvCxnSpPr>
            <a:cxnSpLocks/>
          </p:cNvCxnSpPr>
          <p:nvPr/>
        </p:nvCxnSpPr>
        <p:spPr>
          <a:xfrm>
            <a:off x="1907704" y="5661248"/>
            <a:ext cx="136815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01093A16-F794-326D-CE38-97C785304012}"/>
              </a:ext>
            </a:extLst>
          </p:cNvPr>
          <p:cNvCxnSpPr>
            <a:cxnSpLocks/>
          </p:cNvCxnSpPr>
          <p:nvPr/>
        </p:nvCxnSpPr>
        <p:spPr>
          <a:xfrm>
            <a:off x="5796136" y="5517232"/>
            <a:ext cx="2808312"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13CF5610-A6C4-1BEF-56E5-64E489EA77F7}"/>
              </a:ext>
            </a:extLst>
          </p:cNvPr>
          <p:cNvGrpSpPr/>
          <p:nvPr/>
        </p:nvGrpSpPr>
        <p:grpSpPr>
          <a:xfrm>
            <a:off x="395536" y="1628800"/>
            <a:ext cx="8136904" cy="4824536"/>
            <a:chOff x="0" y="1"/>
            <a:chExt cx="3439960" cy="2120164"/>
          </a:xfrm>
        </p:grpSpPr>
        <p:sp>
          <p:nvSpPr>
            <p:cNvPr id="25" name="円柱 24">
              <a:extLst>
                <a:ext uri="{FF2B5EF4-FFF2-40B4-BE49-F238E27FC236}">
                  <a16:creationId xmlns:a16="http://schemas.microsoft.com/office/drawing/2014/main" id="{037C92A8-5239-43B7-A254-08C070C32B21}"/>
                </a:ext>
              </a:extLst>
            </p:cNvPr>
            <p:cNvSpPr/>
            <p:nvPr/>
          </p:nvSpPr>
          <p:spPr>
            <a:xfrm>
              <a:off x="2636520" y="1152425"/>
              <a:ext cx="182880" cy="967740"/>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6" name="円柱 25">
              <a:extLst>
                <a:ext uri="{FF2B5EF4-FFF2-40B4-BE49-F238E27FC236}">
                  <a16:creationId xmlns:a16="http://schemas.microsoft.com/office/drawing/2014/main" id="{42A152F0-1076-4052-B228-1560A3966DEC}"/>
                </a:ext>
              </a:extLst>
            </p:cNvPr>
            <p:cNvSpPr/>
            <p:nvPr/>
          </p:nvSpPr>
          <p:spPr>
            <a:xfrm rot="2718296">
              <a:off x="2791682" y="1616955"/>
              <a:ext cx="73801" cy="399005"/>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27" name="円柱 26">
              <a:extLst>
                <a:ext uri="{FF2B5EF4-FFF2-40B4-BE49-F238E27FC236}">
                  <a16:creationId xmlns:a16="http://schemas.microsoft.com/office/drawing/2014/main" id="{D06307EF-1CA5-05C8-0DE6-0A01047494CE}"/>
                </a:ext>
              </a:extLst>
            </p:cNvPr>
            <p:cNvSpPr/>
            <p:nvPr/>
          </p:nvSpPr>
          <p:spPr>
            <a:xfrm>
              <a:off x="708660" y="1144805"/>
              <a:ext cx="182880" cy="967740"/>
            </a:xfrm>
            <a:prstGeom prst="can">
              <a:avLst/>
            </a:prstGeom>
            <a:blipFill>
              <a:blip r:embed="rId3"/>
              <a:tile tx="0" ty="0" sx="100000" sy="100000" flip="none" algn="tl"/>
            </a:blipFill>
            <a:ln>
              <a:no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grpSp>
          <p:nvGrpSpPr>
            <p:cNvPr id="28" name="グループ化 27">
              <a:extLst>
                <a:ext uri="{FF2B5EF4-FFF2-40B4-BE49-F238E27FC236}">
                  <a16:creationId xmlns:a16="http://schemas.microsoft.com/office/drawing/2014/main" id="{F1A48943-1250-4C62-AA4F-64CFE05EA8FB}"/>
                </a:ext>
              </a:extLst>
            </p:cNvPr>
            <p:cNvGrpSpPr/>
            <p:nvPr/>
          </p:nvGrpSpPr>
          <p:grpSpPr>
            <a:xfrm>
              <a:off x="0" y="1"/>
              <a:ext cx="3439960" cy="1648592"/>
              <a:chOff x="0" y="1"/>
              <a:chExt cx="5274944" cy="981278"/>
            </a:xfrm>
          </p:grpSpPr>
          <p:sp>
            <p:nvSpPr>
              <p:cNvPr id="29" name="直方体 28">
                <a:extLst>
                  <a:ext uri="{FF2B5EF4-FFF2-40B4-BE49-F238E27FC236}">
                    <a16:creationId xmlns:a16="http://schemas.microsoft.com/office/drawing/2014/main" id="{30118F4E-760A-DAA7-7F06-ACF127D172D4}"/>
                  </a:ext>
                </a:extLst>
              </p:cNvPr>
              <p:cNvSpPr/>
              <p:nvPr/>
            </p:nvSpPr>
            <p:spPr>
              <a:xfrm>
                <a:off x="0" y="8336"/>
                <a:ext cx="5274944" cy="972943"/>
              </a:xfrm>
              <a:prstGeom prst="cube">
                <a:avLst>
                  <a:gd name="adj" fmla="val 4429"/>
                </a:avLst>
              </a:prstGeom>
              <a:blipFill>
                <a:blip r:embed="rId4"/>
                <a:tile tx="0" ty="0" sx="100000" sy="100000" flip="none" algn="tl"/>
              </a:blipFill>
              <a:ln w="12700">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endParaRPr kumimoji="1" lang="ja-JP" altLang="en-US" sz="1100"/>
              </a:p>
            </p:txBody>
          </p:sp>
          <p:sp>
            <p:nvSpPr>
              <p:cNvPr id="30" name="正方形/長方形 29">
                <a:extLst>
                  <a:ext uri="{FF2B5EF4-FFF2-40B4-BE49-F238E27FC236}">
                    <a16:creationId xmlns:a16="http://schemas.microsoft.com/office/drawing/2014/main" id="{7C8501B8-4F54-9078-DBF0-F88631D560B7}"/>
                  </a:ext>
                </a:extLst>
              </p:cNvPr>
              <p:cNvSpPr/>
              <p:nvPr/>
            </p:nvSpPr>
            <p:spPr>
              <a:xfrm>
                <a:off x="767036" y="156391"/>
                <a:ext cx="3608747" cy="824888"/>
              </a:xfrm>
              <a:prstGeom prst="rect">
                <a:avLst/>
              </a:prstGeom>
              <a:noFill/>
            </p:spPr>
            <p:txBody>
              <a:bodyPr wrap="non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endParaRPr lang="ja-JP" altLang="en-US" sz="3200"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31" name="グループ化 30">
                <a:extLst>
                  <a:ext uri="{FF2B5EF4-FFF2-40B4-BE49-F238E27FC236}">
                    <a16:creationId xmlns:a16="http://schemas.microsoft.com/office/drawing/2014/main" id="{7E3614A0-D31C-A1BE-8354-81F1F86E5249}"/>
                  </a:ext>
                </a:extLst>
              </p:cNvPr>
              <p:cNvGrpSpPr/>
              <p:nvPr/>
            </p:nvGrpSpPr>
            <p:grpSpPr>
              <a:xfrm rot="20805440">
                <a:off x="5010991" y="1"/>
                <a:ext cx="233097" cy="217917"/>
                <a:chOff x="5010994" y="0"/>
                <a:chExt cx="419714" cy="379722"/>
              </a:xfrm>
            </p:grpSpPr>
            <p:grpSp>
              <p:nvGrpSpPr>
                <p:cNvPr id="38" name="グループ化 37">
                  <a:extLst>
                    <a:ext uri="{FF2B5EF4-FFF2-40B4-BE49-F238E27FC236}">
                      <a16:creationId xmlns:a16="http://schemas.microsoft.com/office/drawing/2014/main" id="{DEE4CA40-326D-C53D-7812-76841936346B}"/>
                    </a:ext>
                  </a:extLst>
                </p:cNvPr>
                <p:cNvGrpSpPr/>
                <p:nvPr/>
              </p:nvGrpSpPr>
              <p:grpSpPr>
                <a:xfrm>
                  <a:off x="5203341" y="0"/>
                  <a:ext cx="52914" cy="152400"/>
                  <a:chOff x="5203450" y="0"/>
                  <a:chExt cx="95250" cy="314325"/>
                </a:xfrm>
              </p:grpSpPr>
              <p:cxnSp>
                <p:nvCxnSpPr>
                  <p:cNvPr id="46" name="直線コネクタ 45">
                    <a:extLst>
                      <a:ext uri="{FF2B5EF4-FFF2-40B4-BE49-F238E27FC236}">
                        <a16:creationId xmlns:a16="http://schemas.microsoft.com/office/drawing/2014/main" id="{4982D439-1786-35BE-DE11-D6282C94F750}"/>
                      </a:ext>
                    </a:extLst>
                  </p:cNvPr>
                  <p:cNvCxnSpPr/>
                  <p:nvPr/>
                </p:nvCxnSpPr>
                <p:spPr>
                  <a:xfrm>
                    <a:off x="5203450" y="0"/>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D9B2B1F7-6381-2186-9CF8-6A972CB43F04}"/>
                      </a:ext>
                    </a:extLst>
                  </p:cNvPr>
                  <p:cNvCxnSpPr/>
                  <p:nvPr/>
                </p:nvCxnSpPr>
                <p:spPr>
                  <a:xfrm flipH="1">
                    <a:off x="5251075" y="19050"/>
                    <a:ext cx="47625"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9" name="グループ化 38">
                  <a:extLst>
                    <a:ext uri="{FF2B5EF4-FFF2-40B4-BE49-F238E27FC236}">
                      <a16:creationId xmlns:a16="http://schemas.microsoft.com/office/drawing/2014/main" id="{721688FF-BC03-6705-338B-F27DB4EF9520}"/>
                    </a:ext>
                  </a:extLst>
                </p:cNvPr>
                <p:cNvGrpSpPr/>
                <p:nvPr/>
              </p:nvGrpSpPr>
              <p:grpSpPr>
                <a:xfrm rot="5167231">
                  <a:off x="5328051" y="122971"/>
                  <a:ext cx="52914" cy="152401"/>
                  <a:chOff x="5328061" y="123140"/>
                  <a:chExt cx="95250" cy="314325"/>
                </a:xfrm>
              </p:grpSpPr>
              <p:cxnSp>
                <p:nvCxnSpPr>
                  <p:cNvPr id="44" name="直線コネクタ 43">
                    <a:extLst>
                      <a:ext uri="{FF2B5EF4-FFF2-40B4-BE49-F238E27FC236}">
                        <a16:creationId xmlns:a16="http://schemas.microsoft.com/office/drawing/2014/main" id="{DD4FF4F6-91E6-148B-05E0-76E0A8F77337}"/>
                      </a:ext>
                    </a:extLst>
                  </p:cNvPr>
                  <p:cNvCxnSpPr/>
                  <p:nvPr/>
                </p:nvCxnSpPr>
                <p:spPr>
                  <a:xfrm>
                    <a:off x="5328061" y="123140"/>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7095069B-03FD-FEF9-E1E3-FD89463AEA05}"/>
                      </a:ext>
                    </a:extLst>
                  </p:cNvPr>
                  <p:cNvCxnSpPr/>
                  <p:nvPr/>
                </p:nvCxnSpPr>
                <p:spPr>
                  <a:xfrm flipH="1">
                    <a:off x="5375686" y="142190"/>
                    <a:ext cx="47625"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グループ化 39">
                  <a:extLst>
                    <a:ext uri="{FF2B5EF4-FFF2-40B4-BE49-F238E27FC236}">
                      <a16:creationId xmlns:a16="http://schemas.microsoft.com/office/drawing/2014/main" id="{E5BA4B01-9093-1275-BFE8-9D524C1A2E89}"/>
                    </a:ext>
                  </a:extLst>
                </p:cNvPr>
                <p:cNvGrpSpPr/>
                <p:nvPr/>
              </p:nvGrpSpPr>
              <p:grpSpPr>
                <a:xfrm rot="10800000">
                  <a:off x="5231717" y="227322"/>
                  <a:ext cx="47624" cy="152400"/>
                  <a:chOff x="5231593" y="227322"/>
                  <a:chExt cx="85726" cy="314325"/>
                </a:xfrm>
              </p:grpSpPr>
              <p:cxnSp>
                <p:nvCxnSpPr>
                  <p:cNvPr id="42" name="直線コネクタ 41">
                    <a:extLst>
                      <a:ext uri="{FF2B5EF4-FFF2-40B4-BE49-F238E27FC236}">
                        <a16:creationId xmlns:a16="http://schemas.microsoft.com/office/drawing/2014/main" id="{86D9A531-3367-4CE7-4EC8-AB6EB5004692}"/>
                      </a:ext>
                    </a:extLst>
                  </p:cNvPr>
                  <p:cNvCxnSpPr/>
                  <p:nvPr/>
                </p:nvCxnSpPr>
                <p:spPr>
                  <a:xfrm>
                    <a:off x="5307793" y="227322"/>
                    <a:ext cx="9526" cy="31432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529D3F23-F7D8-75F2-BABE-741570283FDE}"/>
                      </a:ext>
                    </a:extLst>
                  </p:cNvPr>
                  <p:cNvCxnSpPr/>
                  <p:nvPr/>
                </p:nvCxnSpPr>
                <p:spPr>
                  <a:xfrm>
                    <a:off x="5231593" y="246372"/>
                    <a:ext cx="57151" cy="29527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41" name="直線コネクタ 40">
                  <a:extLst>
                    <a:ext uri="{FF2B5EF4-FFF2-40B4-BE49-F238E27FC236}">
                      <a16:creationId xmlns:a16="http://schemas.microsoft.com/office/drawing/2014/main" id="{16050FC8-E2CA-83A3-49BF-77634D2ED663}"/>
                    </a:ext>
                  </a:extLst>
                </p:cNvPr>
                <p:cNvCxnSpPr/>
                <p:nvPr/>
              </p:nvCxnSpPr>
              <p:spPr>
                <a:xfrm rot="16200000">
                  <a:off x="5066701" y="159172"/>
                  <a:ext cx="31751" cy="143165"/>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2" name="グループ化 31">
                <a:extLst>
                  <a:ext uri="{FF2B5EF4-FFF2-40B4-BE49-F238E27FC236}">
                    <a16:creationId xmlns:a16="http://schemas.microsoft.com/office/drawing/2014/main" id="{A11F8A71-2FCD-762D-8CDD-6D9B21BDB5F8}"/>
                  </a:ext>
                </a:extLst>
              </p:cNvPr>
              <p:cNvGrpSpPr/>
              <p:nvPr/>
            </p:nvGrpSpPr>
            <p:grpSpPr>
              <a:xfrm rot="5327074">
                <a:off x="4813950" y="611360"/>
                <a:ext cx="233383" cy="372004"/>
                <a:chOff x="4813950" y="611357"/>
                <a:chExt cx="2126069" cy="2615479"/>
              </a:xfrm>
            </p:grpSpPr>
            <p:sp>
              <p:nvSpPr>
                <p:cNvPr id="33" name="円弧 32">
                  <a:extLst>
                    <a:ext uri="{FF2B5EF4-FFF2-40B4-BE49-F238E27FC236}">
                      <a16:creationId xmlns:a16="http://schemas.microsoft.com/office/drawing/2014/main" id="{76E71C24-76B2-BF6A-8D88-F92C085FDACD}"/>
                    </a:ext>
                  </a:extLst>
                </p:cNvPr>
                <p:cNvSpPr/>
                <p:nvPr/>
              </p:nvSpPr>
              <p:spPr>
                <a:xfrm rot="18764593">
                  <a:off x="4956004" y="1242822"/>
                  <a:ext cx="2615479" cy="1352550"/>
                </a:xfrm>
                <a:prstGeom prst="arc">
                  <a:avLst>
                    <a:gd name="adj1" fmla="val 12759417"/>
                    <a:gd name="adj2" fmla="val 19235731"/>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4" name="円弧 33">
                  <a:extLst>
                    <a:ext uri="{FF2B5EF4-FFF2-40B4-BE49-F238E27FC236}">
                      <a16:creationId xmlns:a16="http://schemas.microsoft.com/office/drawing/2014/main" id="{689E4F0E-12AF-6BEF-2D17-6F6C015876EF}"/>
                    </a:ext>
                  </a:extLst>
                </p:cNvPr>
                <p:cNvSpPr/>
                <p:nvPr/>
              </p:nvSpPr>
              <p:spPr>
                <a:xfrm rot="20764880">
                  <a:off x="4813950" y="1446064"/>
                  <a:ext cx="933450" cy="291542"/>
                </a:xfrm>
                <a:prstGeom prst="arc">
                  <a:avLst>
                    <a:gd name="adj1" fmla="val 13427421"/>
                    <a:gd name="adj2" fmla="val 0"/>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5" name="円弧 34">
                  <a:extLst>
                    <a:ext uri="{FF2B5EF4-FFF2-40B4-BE49-F238E27FC236}">
                      <a16:creationId xmlns:a16="http://schemas.microsoft.com/office/drawing/2014/main" id="{47621A8B-7712-0514-2ABE-54AA8B686772}"/>
                    </a:ext>
                  </a:extLst>
                </p:cNvPr>
                <p:cNvSpPr/>
                <p:nvPr/>
              </p:nvSpPr>
              <p:spPr>
                <a:xfrm rot="1869546">
                  <a:off x="5542142" y="1200747"/>
                  <a:ext cx="571500" cy="699701"/>
                </a:xfrm>
                <a:prstGeom prst="arc">
                  <a:avLst>
                    <a:gd name="adj1" fmla="val 16200000"/>
                    <a:gd name="adj2" fmla="val 20335565"/>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6" name="円弧 35">
                  <a:extLst>
                    <a:ext uri="{FF2B5EF4-FFF2-40B4-BE49-F238E27FC236}">
                      <a16:creationId xmlns:a16="http://schemas.microsoft.com/office/drawing/2014/main" id="{6C64E3F4-4F51-E8B3-E2D9-AFD5C85C0C2D}"/>
                    </a:ext>
                  </a:extLst>
                </p:cNvPr>
                <p:cNvSpPr/>
                <p:nvPr/>
              </p:nvSpPr>
              <p:spPr>
                <a:xfrm>
                  <a:off x="5519496" y="1459494"/>
                  <a:ext cx="438150" cy="1049552"/>
                </a:xfrm>
                <a:prstGeom prst="arc">
                  <a:avLst>
                    <a:gd name="adj1" fmla="val 16200000"/>
                    <a:gd name="adj2" fmla="val 19090790"/>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sp>
              <p:nvSpPr>
                <p:cNvPr id="37" name="円弧 36">
                  <a:extLst>
                    <a:ext uri="{FF2B5EF4-FFF2-40B4-BE49-F238E27FC236}">
                      <a16:creationId xmlns:a16="http://schemas.microsoft.com/office/drawing/2014/main" id="{4D6B7AEF-B58B-26C6-BF6E-34BE591A2B6C}"/>
                    </a:ext>
                  </a:extLst>
                </p:cNvPr>
                <p:cNvSpPr/>
                <p:nvPr/>
              </p:nvSpPr>
              <p:spPr>
                <a:xfrm rot="2061774">
                  <a:off x="5160542" y="1708779"/>
                  <a:ext cx="476250" cy="534494"/>
                </a:xfrm>
                <a:prstGeom prst="arc">
                  <a:avLst/>
                </a:prstGeom>
              </p:spPr>
              <p:style>
                <a:lnRef idx="1">
                  <a:schemeClr val="accent1"/>
                </a:lnRef>
                <a:fillRef idx="0">
                  <a:schemeClr val="accent1"/>
                </a:fillRef>
                <a:effectRef idx="0">
                  <a:schemeClr val="accent1"/>
                </a:effectRef>
                <a:fontRef idx="minor">
                  <a:schemeClr val="tx1"/>
                </a:fontRef>
              </p:style>
              <p:txBody>
                <a:bodyPr rtlCol="0" anchor="t"/>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kumimoji="1" lang="ja-JP" altLang="en-US" sz="1100"/>
                </a:p>
              </p:txBody>
            </p:sp>
          </p:grpSp>
        </p:grpSp>
      </p:grpSp>
      <p:sp>
        <p:nvSpPr>
          <p:cNvPr id="2" name="正方形/長方形 1">
            <a:extLst>
              <a:ext uri="{FF2B5EF4-FFF2-40B4-BE49-F238E27FC236}">
                <a16:creationId xmlns:a16="http://schemas.microsoft.com/office/drawing/2014/main" id="{7B61D573-C259-0D00-B1B6-2CD641D31EE0}"/>
              </a:ext>
            </a:extLst>
          </p:cNvPr>
          <p:cNvSpPr/>
          <p:nvPr/>
        </p:nvSpPr>
        <p:spPr>
          <a:xfrm>
            <a:off x="0" y="404664"/>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今日のお話し（テーマ）</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22218F87-6862-5D49-654D-D94371772831}"/>
              </a:ext>
            </a:extLst>
          </p:cNvPr>
          <p:cNvSpPr txBox="1"/>
          <p:nvPr/>
        </p:nvSpPr>
        <p:spPr>
          <a:xfrm>
            <a:off x="773832" y="2294457"/>
            <a:ext cx="7560840" cy="2800767"/>
          </a:xfrm>
          <a:prstGeom prst="rect">
            <a:avLst/>
          </a:prstGeom>
          <a:noFill/>
        </p:spPr>
        <p:txBody>
          <a:bodyPr wrap="square" rtlCol="0">
            <a:spAutoFit/>
          </a:bodyPr>
          <a:lstStyle/>
          <a:p>
            <a:r>
              <a:rPr kumimoji="1" lang="ja-JP" altLang="en-US" sz="4400" b="1" dirty="0">
                <a:solidFill>
                  <a:schemeClr val="bg1"/>
                </a:solidFill>
              </a:rPr>
              <a:t>・　税金が使われているところ</a:t>
            </a:r>
            <a:endParaRPr kumimoji="1" lang="en-US" altLang="ja-JP" sz="4400" b="1" dirty="0">
              <a:solidFill>
                <a:schemeClr val="bg1"/>
              </a:solidFill>
            </a:endParaRPr>
          </a:p>
          <a:p>
            <a:r>
              <a:rPr lang="ja-JP" altLang="en-US" sz="4400" b="1" dirty="0">
                <a:solidFill>
                  <a:schemeClr val="bg1"/>
                </a:solidFill>
              </a:rPr>
              <a:t>・　</a:t>
            </a:r>
            <a:r>
              <a:rPr kumimoji="1" lang="ja-JP" altLang="en-US" sz="4400" b="1" dirty="0">
                <a:solidFill>
                  <a:schemeClr val="bg1"/>
                </a:solidFill>
              </a:rPr>
              <a:t>日本の財政の現状</a:t>
            </a:r>
            <a:endParaRPr kumimoji="1" lang="en-US" altLang="ja-JP" sz="4400" b="1" dirty="0">
              <a:solidFill>
                <a:schemeClr val="bg1"/>
              </a:solidFill>
            </a:endParaRPr>
          </a:p>
          <a:p>
            <a:r>
              <a:rPr lang="ja-JP" altLang="en-US" sz="4400" b="1" dirty="0">
                <a:solidFill>
                  <a:schemeClr val="bg1"/>
                </a:solidFill>
              </a:rPr>
              <a:t>・　税金の種類、特徴</a:t>
            </a:r>
            <a:endParaRPr kumimoji="1" lang="en-US" altLang="ja-JP" sz="4400" b="1" dirty="0">
              <a:solidFill>
                <a:schemeClr val="bg1"/>
              </a:solidFill>
            </a:endParaRPr>
          </a:p>
          <a:p>
            <a:r>
              <a:rPr lang="ja-JP" altLang="en-US" sz="4400" b="1" dirty="0">
                <a:solidFill>
                  <a:schemeClr val="bg1"/>
                </a:solidFill>
              </a:rPr>
              <a:t>・　将来に向けて考えること</a:t>
            </a:r>
            <a:endParaRPr kumimoji="1" lang="en-US" altLang="ja-JP" sz="4400" b="1" dirty="0">
              <a:solidFill>
                <a:schemeClr val="bg1"/>
              </a:solidFill>
            </a:endParaRPr>
          </a:p>
        </p:txBody>
      </p:sp>
    </p:spTree>
    <p:extLst>
      <p:ext uri="{BB962C8B-B14F-4D97-AF65-F5344CB8AC3E}">
        <p14:creationId xmlns:p14="http://schemas.microsoft.com/office/powerpoint/2010/main" val="1942497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F72CBDAC-02D2-4468-A1E6-C033036BEDC4}"/>
              </a:ext>
            </a:extLst>
          </p:cNvPr>
          <p:cNvSpPr/>
          <p:nvPr/>
        </p:nvSpPr>
        <p:spPr>
          <a:xfrm>
            <a:off x="1619672" y="1268760"/>
            <a:ext cx="5601229"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altLang="ja-JP" sz="8000" b="1" cap="none" spc="0" dirty="0">
                <a:ln/>
                <a:solidFill>
                  <a:schemeClr val="accent3"/>
                </a:solidFill>
                <a:effectLst/>
              </a:rPr>
              <a:t>Thinking Time</a:t>
            </a:r>
            <a:endParaRPr lang="ja-JP" altLang="en-US" sz="8000" b="1" cap="none" spc="0" dirty="0">
              <a:ln/>
              <a:solidFill>
                <a:schemeClr val="accent3"/>
              </a:solidFill>
              <a:effectLst/>
            </a:endParaRPr>
          </a:p>
        </p:txBody>
      </p:sp>
      <p:sp>
        <p:nvSpPr>
          <p:cNvPr id="2" name="テキスト ボックス 1">
            <a:extLst>
              <a:ext uri="{FF2B5EF4-FFF2-40B4-BE49-F238E27FC236}">
                <a16:creationId xmlns:a16="http://schemas.microsoft.com/office/drawing/2014/main" id="{B94BDA86-A19E-474D-AD21-49CAD4A1213C}"/>
              </a:ext>
            </a:extLst>
          </p:cNvPr>
          <p:cNvSpPr txBox="1"/>
          <p:nvPr/>
        </p:nvSpPr>
        <p:spPr>
          <a:xfrm>
            <a:off x="1133618" y="3962380"/>
            <a:ext cx="7254806" cy="2246769"/>
          </a:xfrm>
          <a:prstGeom prst="rect">
            <a:avLst/>
          </a:prstGeom>
          <a:noFill/>
          <a:ln w="34925">
            <a:solidFill>
              <a:schemeClr val="accent4">
                <a:lumMod val="60000"/>
                <a:lumOff val="40000"/>
              </a:schemeClr>
            </a:solidFill>
          </a:ln>
        </p:spPr>
        <p:txBody>
          <a:bodyPr wrap="square" rtlCol="0">
            <a:spAutoFit/>
          </a:bodyPr>
          <a:lstStyle/>
          <a:p>
            <a:r>
              <a:rPr kumimoji="1" lang="ja-JP" altLang="en-US" sz="2800" b="1" u="sng" dirty="0"/>
              <a:t>正解は、</a:t>
            </a:r>
            <a:r>
              <a:rPr kumimoji="1" lang="en-US" altLang="ja-JP" sz="2800" b="1" u="sng" dirty="0"/>
              <a:t>1</a:t>
            </a:r>
            <a:r>
              <a:rPr kumimoji="1" lang="ja-JP" altLang="en-US" sz="2800" b="1" u="sng" dirty="0"/>
              <a:t>つだけでなく</a:t>
            </a:r>
            <a:r>
              <a:rPr kumimoji="1" lang="ja-JP" altLang="en-US" sz="2800" dirty="0"/>
              <a:t>いくつもあると思います。</a:t>
            </a:r>
            <a:endParaRPr kumimoji="1" lang="en-US" altLang="ja-JP" sz="2800" dirty="0"/>
          </a:p>
          <a:p>
            <a:r>
              <a:rPr kumimoji="1" lang="ja-JP" altLang="en-US" sz="2800" dirty="0"/>
              <a:t>しかも、これから将来に向けてもっと選択肢が増えるかもしれません。　</a:t>
            </a:r>
            <a:endParaRPr kumimoji="1" lang="en-US" altLang="ja-JP" sz="2800" dirty="0"/>
          </a:p>
          <a:p>
            <a:r>
              <a:rPr kumimoji="1" lang="ja-JP" altLang="en-US" sz="2800" dirty="0"/>
              <a:t>「今の自分だったら・・こうじゃないかな。」と思うものを見つけてください。</a:t>
            </a:r>
          </a:p>
        </p:txBody>
      </p:sp>
    </p:spTree>
    <p:extLst>
      <p:ext uri="{BB962C8B-B14F-4D97-AF65-F5344CB8AC3E}">
        <p14:creationId xmlns:p14="http://schemas.microsoft.com/office/powerpoint/2010/main" val="547018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81C8793B-9C08-FD26-24BE-70A07C2D0B66}"/>
              </a:ext>
            </a:extLst>
          </p:cNvPr>
          <p:cNvPicPr>
            <a:picLocks noChangeAspect="1"/>
          </p:cNvPicPr>
          <p:nvPr/>
        </p:nvPicPr>
        <p:blipFill>
          <a:blip r:embed="rId3"/>
          <a:stretch>
            <a:fillRect/>
          </a:stretch>
        </p:blipFill>
        <p:spPr>
          <a:xfrm>
            <a:off x="0" y="889000"/>
            <a:ext cx="9144000" cy="5080000"/>
          </a:xfrm>
          <a:prstGeom prst="rect">
            <a:avLst/>
          </a:prstGeom>
        </p:spPr>
      </p:pic>
      <p:sp>
        <p:nvSpPr>
          <p:cNvPr id="4" name="正方形/長方形 3">
            <a:extLst>
              <a:ext uri="{FF2B5EF4-FFF2-40B4-BE49-F238E27FC236}">
                <a16:creationId xmlns:a16="http://schemas.microsoft.com/office/drawing/2014/main" id="{CF09B0C4-4E48-FC0A-526D-C08BDD83615B}"/>
              </a:ext>
            </a:extLst>
          </p:cNvPr>
          <p:cNvSpPr/>
          <p:nvPr/>
        </p:nvSpPr>
        <p:spPr>
          <a:xfrm>
            <a:off x="4139952" y="1052736"/>
            <a:ext cx="864096" cy="50405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 name="四角形: 角を丸くする 2">
            <a:extLst>
              <a:ext uri="{FF2B5EF4-FFF2-40B4-BE49-F238E27FC236}">
                <a16:creationId xmlns:a16="http://schemas.microsoft.com/office/drawing/2014/main" id="{54C926CC-429D-A486-86D4-1D5BE439ACFA}"/>
              </a:ext>
            </a:extLst>
          </p:cNvPr>
          <p:cNvSpPr/>
          <p:nvPr/>
        </p:nvSpPr>
        <p:spPr>
          <a:xfrm>
            <a:off x="251520" y="3501009"/>
            <a:ext cx="1152128" cy="432048"/>
          </a:xfrm>
          <a:prstGeom prst="roundRect">
            <a:avLst/>
          </a:prstGeom>
          <a:ln>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生産世代</a:t>
            </a:r>
          </a:p>
        </p:txBody>
      </p:sp>
      <p:sp>
        <p:nvSpPr>
          <p:cNvPr id="5" name="四角形: 角を丸くする 4">
            <a:extLst>
              <a:ext uri="{FF2B5EF4-FFF2-40B4-BE49-F238E27FC236}">
                <a16:creationId xmlns:a16="http://schemas.microsoft.com/office/drawing/2014/main" id="{D752D20B-2ACC-6584-A4B6-923EE34E903E}"/>
              </a:ext>
            </a:extLst>
          </p:cNvPr>
          <p:cNvSpPr/>
          <p:nvPr/>
        </p:nvSpPr>
        <p:spPr>
          <a:xfrm>
            <a:off x="323528" y="2492896"/>
            <a:ext cx="1152128" cy="432048"/>
          </a:xfrm>
          <a:prstGeom prst="roundRect">
            <a:avLst/>
          </a:prstGeom>
          <a:ln>
            <a:solidFill>
              <a:srgbClr val="FF99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老齢世代</a:t>
            </a:r>
          </a:p>
        </p:txBody>
      </p:sp>
      <p:sp>
        <p:nvSpPr>
          <p:cNvPr id="6" name="四角形: 角を丸くする 5">
            <a:extLst>
              <a:ext uri="{FF2B5EF4-FFF2-40B4-BE49-F238E27FC236}">
                <a16:creationId xmlns:a16="http://schemas.microsoft.com/office/drawing/2014/main" id="{DBCB1AE6-F57F-C607-0026-C49E9A2282D8}"/>
              </a:ext>
            </a:extLst>
          </p:cNvPr>
          <p:cNvSpPr/>
          <p:nvPr/>
        </p:nvSpPr>
        <p:spPr>
          <a:xfrm>
            <a:off x="243568" y="5085225"/>
            <a:ext cx="1152128" cy="43204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年少世代</a:t>
            </a:r>
          </a:p>
        </p:txBody>
      </p:sp>
    </p:spTree>
    <p:extLst>
      <p:ext uri="{BB962C8B-B14F-4D97-AF65-F5344CB8AC3E}">
        <p14:creationId xmlns:p14="http://schemas.microsoft.com/office/powerpoint/2010/main" val="220629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B525B064-73FF-8B5E-7664-106D561FB4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620688"/>
            <a:ext cx="8871289" cy="6237312"/>
          </a:xfrm>
          <a:prstGeom prst="rect">
            <a:avLst/>
          </a:prstGeom>
        </p:spPr>
      </p:pic>
    </p:spTree>
    <p:extLst>
      <p:ext uri="{BB962C8B-B14F-4D97-AF65-F5344CB8AC3E}">
        <p14:creationId xmlns:p14="http://schemas.microsoft.com/office/powerpoint/2010/main" val="4082999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8A8A0E9-5B69-7258-5B7E-0E4973A794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3001366"/>
            <a:ext cx="938784" cy="1746504"/>
          </a:xfrm>
          <a:prstGeom prst="rect">
            <a:avLst/>
          </a:prstGeom>
          <a:ln w="6350">
            <a:noFill/>
          </a:ln>
        </p:spPr>
      </p:pic>
      <p:pic>
        <p:nvPicPr>
          <p:cNvPr id="4" name="図 3">
            <a:extLst>
              <a:ext uri="{FF2B5EF4-FFF2-40B4-BE49-F238E27FC236}">
                <a16:creationId xmlns:a16="http://schemas.microsoft.com/office/drawing/2014/main" id="{284EFBDE-D438-5014-F688-FF7939D2517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709" y="3324736"/>
            <a:ext cx="997308" cy="1318870"/>
          </a:xfrm>
          <a:prstGeom prst="rect">
            <a:avLst/>
          </a:prstGeom>
          <a:ln w="6350">
            <a:noFill/>
          </a:ln>
        </p:spPr>
      </p:pic>
      <p:pic>
        <p:nvPicPr>
          <p:cNvPr id="5" name="図 4">
            <a:extLst>
              <a:ext uri="{FF2B5EF4-FFF2-40B4-BE49-F238E27FC236}">
                <a16:creationId xmlns:a16="http://schemas.microsoft.com/office/drawing/2014/main" id="{0CD41529-4DC4-0F1E-F7F1-EC3C22A9DF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34190" y="2697890"/>
            <a:ext cx="1093793" cy="2049980"/>
          </a:xfrm>
          <a:prstGeom prst="rect">
            <a:avLst/>
          </a:prstGeom>
          <a:ln w="6350">
            <a:noFill/>
          </a:ln>
        </p:spPr>
      </p:pic>
      <p:pic>
        <p:nvPicPr>
          <p:cNvPr id="6" name="図 5">
            <a:extLst>
              <a:ext uri="{FF2B5EF4-FFF2-40B4-BE49-F238E27FC236}">
                <a16:creationId xmlns:a16="http://schemas.microsoft.com/office/drawing/2014/main" id="{899033E4-94EB-8F84-921F-C572956BB6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5403" y="2894326"/>
            <a:ext cx="1673352" cy="1773936"/>
          </a:xfrm>
          <a:prstGeom prst="rect">
            <a:avLst/>
          </a:prstGeom>
          <a:ln w="6350">
            <a:noFill/>
          </a:ln>
        </p:spPr>
      </p:pic>
      <p:pic>
        <p:nvPicPr>
          <p:cNvPr id="7" name="図 6">
            <a:extLst>
              <a:ext uri="{FF2B5EF4-FFF2-40B4-BE49-F238E27FC236}">
                <a16:creationId xmlns:a16="http://schemas.microsoft.com/office/drawing/2014/main" id="{FAF58E24-1DA0-D2D0-2A59-0B2EF5413EB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21226" y="2864170"/>
            <a:ext cx="990934" cy="1804092"/>
          </a:xfrm>
          <a:prstGeom prst="rect">
            <a:avLst/>
          </a:prstGeom>
        </p:spPr>
      </p:pic>
      <p:sp>
        <p:nvSpPr>
          <p:cNvPr id="9" name="四角形: 角を丸くする 8">
            <a:extLst>
              <a:ext uri="{FF2B5EF4-FFF2-40B4-BE49-F238E27FC236}">
                <a16:creationId xmlns:a16="http://schemas.microsoft.com/office/drawing/2014/main" id="{9B43CB14-5EC8-4EF5-F9C5-6EFEA561E521}"/>
              </a:ext>
            </a:extLst>
          </p:cNvPr>
          <p:cNvSpPr/>
          <p:nvPr/>
        </p:nvSpPr>
        <p:spPr>
          <a:xfrm>
            <a:off x="827584" y="5301208"/>
            <a:ext cx="1944216" cy="720080"/>
          </a:xfrm>
          <a:prstGeom prst="roundRect">
            <a:avLst/>
          </a:prstGeom>
          <a:solidFill>
            <a:schemeClr val="accent5">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年少世代</a:t>
            </a:r>
          </a:p>
        </p:txBody>
      </p:sp>
      <p:sp>
        <p:nvSpPr>
          <p:cNvPr id="10" name="四角形: 角を丸くする 9">
            <a:extLst>
              <a:ext uri="{FF2B5EF4-FFF2-40B4-BE49-F238E27FC236}">
                <a16:creationId xmlns:a16="http://schemas.microsoft.com/office/drawing/2014/main" id="{BBA6EF23-EE34-9764-3746-AD13765BEA48}"/>
              </a:ext>
            </a:extLst>
          </p:cNvPr>
          <p:cNvSpPr/>
          <p:nvPr/>
        </p:nvSpPr>
        <p:spPr>
          <a:xfrm>
            <a:off x="3076600" y="5301208"/>
            <a:ext cx="2287488" cy="720080"/>
          </a:xfrm>
          <a:prstGeom prst="roundRect">
            <a:avLst/>
          </a:prstGeom>
          <a:solidFill>
            <a:schemeClr val="accent3">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生産世代</a:t>
            </a:r>
          </a:p>
        </p:txBody>
      </p:sp>
      <p:sp>
        <p:nvSpPr>
          <p:cNvPr id="11" name="四角形: 角を丸くする 10">
            <a:extLst>
              <a:ext uri="{FF2B5EF4-FFF2-40B4-BE49-F238E27FC236}">
                <a16:creationId xmlns:a16="http://schemas.microsoft.com/office/drawing/2014/main" id="{6A97FA89-DCF7-4456-F913-E6C81BB51DAA}"/>
              </a:ext>
            </a:extLst>
          </p:cNvPr>
          <p:cNvSpPr/>
          <p:nvPr/>
        </p:nvSpPr>
        <p:spPr>
          <a:xfrm>
            <a:off x="5497862" y="5301208"/>
            <a:ext cx="2602529" cy="720080"/>
          </a:xfrm>
          <a:prstGeom prst="roundRect">
            <a:avLst/>
          </a:prstGeom>
          <a:solidFill>
            <a:srgbClr val="FFCC99"/>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a:t>老齢世代</a:t>
            </a:r>
          </a:p>
        </p:txBody>
      </p:sp>
      <p:sp>
        <p:nvSpPr>
          <p:cNvPr id="12" name="正方形/長方形 11">
            <a:extLst>
              <a:ext uri="{FF2B5EF4-FFF2-40B4-BE49-F238E27FC236}">
                <a16:creationId xmlns:a16="http://schemas.microsoft.com/office/drawing/2014/main" id="{29993D90-6F40-F73A-8F2C-3DD3900E0932}"/>
              </a:ext>
            </a:extLst>
          </p:cNvPr>
          <p:cNvSpPr/>
          <p:nvPr/>
        </p:nvSpPr>
        <p:spPr>
          <a:xfrm>
            <a:off x="84351" y="176357"/>
            <a:ext cx="8928000"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みんなに考えてほしいこと！</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13" name="テキスト ボックス 12">
            <a:extLst>
              <a:ext uri="{FF2B5EF4-FFF2-40B4-BE49-F238E27FC236}">
                <a16:creationId xmlns:a16="http://schemas.microsoft.com/office/drawing/2014/main" id="{70967F69-FE17-FE8C-239C-0C096645870E}"/>
              </a:ext>
            </a:extLst>
          </p:cNvPr>
          <p:cNvSpPr txBox="1"/>
          <p:nvPr/>
        </p:nvSpPr>
        <p:spPr>
          <a:xfrm>
            <a:off x="1043608" y="1268760"/>
            <a:ext cx="7056783" cy="954107"/>
          </a:xfrm>
          <a:prstGeom prst="rect">
            <a:avLst/>
          </a:prstGeom>
          <a:noFill/>
        </p:spPr>
        <p:txBody>
          <a:bodyPr wrap="square" rtlCol="0">
            <a:spAutoFit/>
          </a:bodyPr>
          <a:lstStyle/>
          <a:p>
            <a:r>
              <a:rPr kumimoji="1" lang="ja-JP" altLang="en-US" sz="2800" b="1" dirty="0"/>
              <a:t>どんなことが起きると想定されるかな？</a:t>
            </a:r>
            <a:endParaRPr kumimoji="1" lang="en-US" altLang="ja-JP" sz="2800" b="1" dirty="0"/>
          </a:p>
          <a:p>
            <a:r>
              <a:rPr lang="ja-JP" altLang="en-US" sz="2800" b="1" dirty="0"/>
              <a:t>　・・・</a:t>
            </a:r>
            <a:r>
              <a:rPr kumimoji="1" lang="ja-JP" altLang="en-US" sz="2800" b="1" dirty="0"/>
              <a:t>そのためには、どうしたら良いのかな？</a:t>
            </a:r>
          </a:p>
        </p:txBody>
      </p:sp>
    </p:spTree>
    <p:extLst>
      <p:ext uri="{BB962C8B-B14F-4D97-AF65-F5344CB8AC3E}">
        <p14:creationId xmlns:p14="http://schemas.microsoft.com/office/powerpoint/2010/main" val="2976331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4DD5EE3F-80BA-4C97-A971-608C1227785B}"/>
              </a:ext>
            </a:extLst>
          </p:cNvPr>
          <p:cNvSpPr/>
          <p:nvPr/>
        </p:nvSpPr>
        <p:spPr>
          <a:xfrm>
            <a:off x="80466" y="194697"/>
            <a:ext cx="9001000" cy="707886"/>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おわりに</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5" name="Rectangle 2">
            <a:extLst>
              <a:ext uri="{FF2B5EF4-FFF2-40B4-BE49-F238E27FC236}">
                <a16:creationId xmlns:a16="http://schemas.microsoft.com/office/drawing/2014/main" id="{C767297B-F8D7-4020-8EE5-2D3BA977A780}"/>
              </a:ext>
            </a:extLst>
          </p:cNvPr>
          <p:cNvSpPr txBox="1">
            <a:spLocks noChangeArrowheads="1"/>
          </p:cNvSpPr>
          <p:nvPr/>
        </p:nvSpPr>
        <p:spPr bwMode="auto">
          <a:xfrm>
            <a:off x="504825" y="2571750"/>
            <a:ext cx="4991100" cy="3378200"/>
          </a:xfrm>
          <a:prstGeom prst="rect">
            <a:avLst/>
          </a:prstGeom>
          <a:noFill/>
          <a:ln w="9525">
            <a:noFill/>
            <a:miter lim="800000"/>
            <a:headEnd/>
            <a:tailEnd/>
          </a:ln>
        </p:spPr>
        <p:txBody>
          <a:bodyPr lIns="108000" tIns="108000" rIns="108000" bIns="108000"/>
          <a:lstStyle/>
          <a:p>
            <a:pPr>
              <a:spcBef>
                <a:spcPct val="20000"/>
              </a:spcBef>
              <a:defRPr/>
            </a:pPr>
            <a:endParaRPr lang="ja-JP" altLang="en-US" sz="3200" b="1" kern="0" dirty="0">
              <a:latin typeface="HG丸ｺﾞｼｯｸM-PRO" pitchFamily="50" charset="-128"/>
              <a:ea typeface="HG丸ｺﾞｼｯｸM-PRO" pitchFamily="50" charset="-128"/>
            </a:endParaRPr>
          </a:p>
        </p:txBody>
      </p:sp>
      <p:sp>
        <p:nvSpPr>
          <p:cNvPr id="29704" name="Rectangle 2">
            <a:extLst>
              <a:ext uri="{FF2B5EF4-FFF2-40B4-BE49-F238E27FC236}">
                <a16:creationId xmlns:a16="http://schemas.microsoft.com/office/drawing/2014/main" id="{0C429F62-DE78-48ED-8D5B-FC52CA1F4738}"/>
              </a:ext>
            </a:extLst>
          </p:cNvPr>
          <p:cNvSpPr>
            <a:spLocks noChangeArrowheads="1"/>
          </p:cNvSpPr>
          <p:nvPr/>
        </p:nvSpPr>
        <p:spPr bwMode="auto">
          <a:xfrm>
            <a:off x="1068388" y="1125538"/>
            <a:ext cx="7464425" cy="1384300"/>
          </a:xfrm>
          <a:prstGeom prst="rect">
            <a:avLst/>
          </a:prstGeom>
          <a:noFill/>
          <a:ln w="9525">
            <a:noFill/>
            <a:miter lim="800000"/>
            <a:headEnd/>
            <a:tailEnd/>
          </a:ln>
        </p:spPr>
        <p:txBody>
          <a:bodyPr>
            <a:spAutoFit/>
          </a:bodyPr>
          <a:lstStyle/>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豊かで安心して暮らせる未来のためには、</a:t>
            </a:r>
          </a:p>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公平な租税負担と使い方の関係について、</a:t>
            </a:r>
          </a:p>
          <a:p>
            <a:pPr eaLnBrk="1" hangingPunct="1">
              <a:defRPr/>
            </a:pPr>
            <a:r>
              <a:rPr lang="ja-JP" altLang="en-US" sz="2800" b="1" dirty="0">
                <a:effectLst>
                  <a:outerShdw blurRad="38100" dist="38100" dir="2700000" algn="tl">
                    <a:srgbClr val="000000">
                      <a:alpha val="43137"/>
                    </a:srgbClr>
                  </a:outerShdw>
                </a:effectLst>
                <a:latin typeface="HG丸ｺﾞｼｯｸM-PRO" pitchFamily="50" charset="-128"/>
                <a:ea typeface="HG丸ｺﾞｼｯｸM-PRO" pitchFamily="50" charset="-128"/>
              </a:rPr>
              <a:t>私たち一人ひとりが考えることが大切です。</a:t>
            </a:r>
          </a:p>
        </p:txBody>
      </p:sp>
      <p:pic>
        <p:nvPicPr>
          <p:cNvPr id="58373" name="Picture 9" descr="C:\Users\a131826\Desktop\画像データ\SFMIC096.jpg">
            <a:extLst>
              <a:ext uri="{FF2B5EF4-FFF2-40B4-BE49-F238E27FC236}">
                <a16:creationId xmlns:a16="http://schemas.microsoft.com/office/drawing/2014/main" id="{EDA385A6-7AB7-485E-A2DB-9A04EE8B3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2565400"/>
            <a:ext cx="36734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554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いきなり　クイズ！</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683568" y="1556792"/>
            <a:ext cx="7632848" cy="1569660"/>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次の数字は、広島市の何を表している数字でしょうか？</a:t>
            </a:r>
          </a:p>
        </p:txBody>
      </p:sp>
      <p:sp>
        <p:nvSpPr>
          <p:cNvPr id="4" name="テキスト ボックス 3">
            <a:extLst>
              <a:ext uri="{FF2B5EF4-FFF2-40B4-BE49-F238E27FC236}">
                <a16:creationId xmlns:a16="http://schemas.microsoft.com/office/drawing/2014/main" id="{CDCB6169-4C43-4F38-B852-D74F344F4D09}"/>
              </a:ext>
            </a:extLst>
          </p:cNvPr>
          <p:cNvSpPr txBox="1"/>
          <p:nvPr/>
        </p:nvSpPr>
        <p:spPr>
          <a:xfrm>
            <a:off x="1222077" y="3774524"/>
            <a:ext cx="6734299" cy="2246769"/>
          </a:xfrm>
          <a:prstGeom prst="rect">
            <a:avLst/>
          </a:prstGeom>
          <a:noFill/>
        </p:spPr>
        <p:txBody>
          <a:bodyPr wrap="square" rtlCol="0">
            <a:spAutoFit/>
          </a:bodyPr>
          <a:lstStyle/>
          <a:p>
            <a:pPr algn="ctr"/>
            <a:r>
              <a:rPr kumimoji="1" lang="ja-JP" altLang="en-US" sz="3600" b="1" dirty="0"/>
              <a:t>令和</a:t>
            </a:r>
            <a:r>
              <a:rPr kumimoji="1" lang="en-US" altLang="ja-JP" sz="3600" b="1" dirty="0"/>
              <a:t>5</a:t>
            </a:r>
            <a:r>
              <a:rPr kumimoji="1" lang="ja-JP" altLang="en-US" sz="3600" b="1" dirty="0"/>
              <a:t>年</a:t>
            </a:r>
            <a:endParaRPr kumimoji="1" lang="en-US" altLang="ja-JP" sz="3600" b="1" dirty="0"/>
          </a:p>
          <a:p>
            <a:pPr algn="ctr"/>
            <a:r>
              <a:rPr kumimoji="1" lang="en-US" altLang="ja-JP" sz="6000" b="1" dirty="0"/>
              <a:t>72,822</a:t>
            </a:r>
            <a:r>
              <a:rPr kumimoji="1" lang="ja-JP" altLang="en-US" sz="6000" b="1" dirty="0"/>
              <a:t>件</a:t>
            </a:r>
            <a:endParaRPr kumimoji="1" lang="en-US" altLang="ja-JP" sz="6000" b="1" dirty="0"/>
          </a:p>
          <a:p>
            <a:r>
              <a:rPr kumimoji="1" lang="ja-JP" altLang="en-US" sz="4400" dirty="0"/>
              <a:t>（</a:t>
            </a:r>
            <a:r>
              <a:rPr kumimoji="1" lang="en-US" altLang="ja-JP" sz="4400" dirty="0"/>
              <a:t>1</a:t>
            </a:r>
            <a:r>
              <a:rPr kumimoji="1" lang="ja-JP" altLang="en-US" sz="4400" dirty="0"/>
              <a:t>日当たり　約２００</a:t>
            </a:r>
            <a:r>
              <a:rPr lang="ja-JP" altLang="en-US" sz="4400" dirty="0"/>
              <a:t>件）</a:t>
            </a:r>
            <a:endParaRPr kumimoji="1" lang="ja-JP" altLang="en-US" sz="4400" dirty="0"/>
          </a:p>
        </p:txBody>
      </p:sp>
    </p:spTree>
    <p:extLst>
      <p:ext uri="{BB962C8B-B14F-4D97-AF65-F5344CB8AC3E}">
        <p14:creationId xmlns:p14="http://schemas.microsoft.com/office/powerpoint/2010/main" val="297046350"/>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9125F48-976A-1161-DA91-6E9900DBE590}"/>
              </a:ext>
            </a:extLst>
          </p:cNvPr>
          <p:cNvPicPr>
            <a:picLocks noChangeAspect="1"/>
          </p:cNvPicPr>
          <p:nvPr/>
        </p:nvPicPr>
        <p:blipFill>
          <a:blip r:embed="rId3"/>
          <a:stretch>
            <a:fillRect/>
          </a:stretch>
        </p:blipFill>
        <p:spPr>
          <a:xfrm>
            <a:off x="1963644" y="2204864"/>
            <a:ext cx="5181216" cy="3714836"/>
          </a:xfrm>
          <a:prstGeom prst="rect">
            <a:avLst/>
          </a:prstGeom>
        </p:spPr>
      </p:pic>
      <p:sp>
        <p:nvSpPr>
          <p:cNvPr id="4" name="正方形/長方形 3">
            <a:extLst>
              <a:ext uri="{FF2B5EF4-FFF2-40B4-BE49-F238E27FC236}">
                <a16:creationId xmlns:a16="http://schemas.microsoft.com/office/drawing/2014/main" id="{C2F84C5A-6E60-7996-795D-43DAE1A8AE63}"/>
              </a:ext>
            </a:extLst>
          </p:cNvPr>
          <p:cNvSpPr/>
          <p:nvPr/>
        </p:nvSpPr>
        <p:spPr>
          <a:xfrm>
            <a:off x="0" y="476712"/>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答え：救急車の出動回数</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39314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7">
            <a:extLst>
              <a:ext uri="{FF2B5EF4-FFF2-40B4-BE49-F238E27FC236}">
                <a16:creationId xmlns:a16="http://schemas.microsoft.com/office/drawing/2014/main" id="{3CF11896-D264-46BE-F6DA-537895ACE85F}"/>
              </a:ext>
            </a:extLst>
          </p:cNvPr>
          <p:cNvGrpSpPr>
            <a:grpSpLocks/>
          </p:cNvGrpSpPr>
          <p:nvPr/>
        </p:nvGrpSpPr>
        <p:grpSpPr bwMode="auto">
          <a:xfrm>
            <a:off x="179513" y="1218822"/>
            <a:ext cx="8605080" cy="1667722"/>
            <a:chOff x="277846" y="1495845"/>
            <a:chExt cx="7263248" cy="1473767"/>
          </a:xfrm>
        </p:grpSpPr>
        <p:sp>
          <p:nvSpPr>
            <p:cNvPr id="3" name="フローチャート : 論理積ゲート 8">
              <a:extLst>
                <a:ext uri="{FF2B5EF4-FFF2-40B4-BE49-F238E27FC236}">
                  <a16:creationId xmlns:a16="http://schemas.microsoft.com/office/drawing/2014/main" id="{572C3692-30A0-648C-94B5-CB92E7A96369}"/>
                </a:ext>
              </a:extLst>
            </p:cNvPr>
            <p:cNvSpPr/>
            <p:nvPr/>
          </p:nvSpPr>
          <p:spPr bwMode="auto">
            <a:xfrm>
              <a:off x="277846" y="1495845"/>
              <a:ext cx="6372056" cy="1473767"/>
            </a:xfrm>
            <a:prstGeom prst="flowChartDelay">
              <a:avLst/>
            </a:prstGeom>
            <a:solidFill>
              <a:schemeClr val="lt1"/>
            </a:solidFill>
            <a:ln>
              <a:solidFill>
                <a:srgbClr val="99FF99"/>
              </a:solidFill>
            </a:ln>
          </p:spPr>
          <p:style>
            <a:lnRef idx="2">
              <a:schemeClr val="accent1"/>
            </a:lnRef>
            <a:fillRef idx="1">
              <a:schemeClr val="lt1"/>
            </a:fillRef>
            <a:effectRef idx="0">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4" name="テキスト ボックス 10">
              <a:extLst>
                <a:ext uri="{FF2B5EF4-FFF2-40B4-BE49-F238E27FC236}">
                  <a16:creationId xmlns:a16="http://schemas.microsoft.com/office/drawing/2014/main" id="{B1D04FBD-FC45-E939-D811-7A17DD5A10AC}"/>
                </a:ext>
              </a:extLst>
            </p:cNvPr>
            <p:cNvSpPr txBox="1">
              <a:spLocks noChangeArrowheads="1"/>
            </p:cNvSpPr>
            <p:nvPr/>
          </p:nvSpPr>
          <p:spPr bwMode="auto">
            <a:xfrm>
              <a:off x="1474386" y="1518591"/>
              <a:ext cx="3959158" cy="34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わたしたちの生活や安全を守るための</a:t>
              </a:r>
            </a:p>
          </p:txBody>
        </p:sp>
        <p:sp>
          <p:nvSpPr>
            <p:cNvPr id="5" name="テキスト ボックス 4">
              <a:extLst>
                <a:ext uri="{FF2B5EF4-FFF2-40B4-BE49-F238E27FC236}">
                  <a16:creationId xmlns:a16="http://schemas.microsoft.com/office/drawing/2014/main" id="{296E4194-3327-FD08-E5ED-D32D799C27AA}"/>
                </a:ext>
              </a:extLst>
            </p:cNvPr>
            <p:cNvSpPr txBox="1"/>
            <p:nvPr/>
          </p:nvSpPr>
          <p:spPr bwMode="auto">
            <a:xfrm>
              <a:off x="1732272" y="1727639"/>
              <a:ext cx="438755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警察・消防費</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国税庁ＨＰより</a:t>
              </a:r>
            </a:p>
          </p:txBody>
        </p:sp>
        <p:sp>
          <p:nvSpPr>
            <p:cNvPr id="6" name="テキスト ボックス 5">
              <a:extLst>
                <a:ext uri="{FF2B5EF4-FFF2-40B4-BE49-F238E27FC236}">
                  <a16:creationId xmlns:a16="http://schemas.microsoft.com/office/drawing/2014/main" id="{59054345-C9BD-C07F-8383-EDD63922089C}"/>
                </a:ext>
              </a:extLst>
            </p:cNvPr>
            <p:cNvSpPr txBox="1"/>
            <p:nvPr/>
          </p:nvSpPr>
          <p:spPr bwMode="auto">
            <a:xfrm>
              <a:off x="2942642" y="2165333"/>
              <a:ext cx="2254190" cy="371475"/>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５</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p>
          </p:txBody>
        </p:sp>
        <p:pic>
          <p:nvPicPr>
            <p:cNvPr id="7" name="Picture 2">
              <a:extLst>
                <a:ext uri="{FF2B5EF4-FFF2-40B4-BE49-F238E27FC236}">
                  <a16:creationId xmlns:a16="http://schemas.microsoft.com/office/drawing/2014/main" id="{5BD1203E-0E73-8C2C-BEBC-585EAC52DBC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737" y="1678490"/>
              <a:ext cx="1216357" cy="1220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グループ化 6">
              <a:extLst>
                <a:ext uri="{FF2B5EF4-FFF2-40B4-BE49-F238E27FC236}">
                  <a16:creationId xmlns:a16="http://schemas.microsoft.com/office/drawing/2014/main" id="{9BA22254-0F88-AF97-96A2-045E2F6172A0}"/>
                </a:ext>
              </a:extLst>
            </p:cNvPr>
            <p:cNvGrpSpPr>
              <a:grpSpLocks/>
            </p:cNvGrpSpPr>
            <p:nvPr/>
          </p:nvGrpSpPr>
          <p:grpSpPr bwMode="auto">
            <a:xfrm>
              <a:off x="313169" y="1544662"/>
              <a:ext cx="1419224" cy="1412875"/>
              <a:chOff x="996195" y="1882477"/>
              <a:chExt cx="1419224" cy="1412875"/>
            </a:xfrm>
          </p:grpSpPr>
          <p:sp>
            <p:nvSpPr>
              <p:cNvPr id="9" name="円/楕円 41">
                <a:extLst>
                  <a:ext uri="{FF2B5EF4-FFF2-40B4-BE49-F238E27FC236}">
                    <a16:creationId xmlns:a16="http://schemas.microsoft.com/office/drawing/2014/main" id="{B93B3281-FCAA-DDE8-BF83-73C935CC9F90}"/>
                  </a:ext>
                </a:extLst>
              </p:cNvPr>
              <p:cNvSpPr/>
              <p:nvPr/>
            </p:nvSpPr>
            <p:spPr bwMode="auto">
              <a:xfrm>
                <a:off x="996195" y="1882477"/>
                <a:ext cx="1419224" cy="1412875"/>
              </a:xfrm>
              <a:prstGeom prst="ellipse">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0" name="円/楕円 4">
                <a:extLst>
                  <a:ext uri="{FF2B5EF4-FFF2-40B4-BE49-F238E27FC236}">
                    <a16:creationId xmlns:a16="http://schemas.microsoft.com/office/drawing/2014/main" id="{D7C036E2-B8E5-20E5-0AC0-3ED837CE5FA0}"/>
                  </a:ext>
                </a:extLst>
              </p:cNvPr>
              <p:cNvSpPr/>
              <p:nvPr/>
            </p:nvSpPr>
            <p:spPr bwMode="auto">
              <a:xfrm>
                <a:off x="1115536" y="2213241"/>
                <a:ext cx="1195136" cy="906072"/>
              </a:xfrm>
              <a:prstGeom prst="rect">
                <a:avLst/>
              </a:prstGeom>
              <a:scene3d>
                <a:camera prst="orthographicFront"/>
                <a:lightRig rig="chilly" dir="t"/>
              </a:scene3d>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警察・消防防衛</a:t>
                </a:r>
              </a:p>
            </p:txBody>
          </p:sp>
        </p:grpSp>
      </p:grpSp>
      <p:grpSp>
        <p:nvGrpSpPr>
          <p:cNvPr id="19" name="グループ化 2">
            <a:extLst>
              <a:ext uri="{FF2B5EF4-FFF2-40B4-BE49-F238E27FC236}">
                <a16:creationId xmlns:a16="http://schemas.microsoft.com/office/drawing/2014/main" id="{E69C2B82-EEF5-0CD0-F9BB-7062FAA1F957}"/>
              </a:ext>
            </a:extLst>
          </p:cNvPr>
          <p:cNvGrpSpPr>
            <a:grpSpLocks/>
          </p:cNvGrpSpPr>
          <p:nvPr/>
        </p:nvGrpSpPr>
        <p:grpSpPr bwMode="auto">
          <a:xfrm>
            <a:off x="1879440" y="3126391"/>
            <a:ext cx="6603779" cy="1512078"/>
            <a:chOff x="2360196" y="131694"/>
            <a:chExt cx="6604417" cy="1512861"/>
          </a:xfrm>
        </p:grpSpPr>
        <p:sp>
          <p:nvSpPr>
            <p:cNvPr id="20" name="フローチャート : 論理積ゲート 14">
              <a:extLst>
                <a:ext uri="{FF2B5EF4-FFF2-40B4-BE49-F238E27FC236}">
                  <a16:creationId xmlns:a16="http://schemas.microsoft.com/office/drawing/2014/main" id="{7E5351B3-3814-B63C-793A-CF2157270EA1}"/>
                </a:ext>
              </a:extLst>
            </p:cNvPr>
            <p:cNvSpPr/>
            <p:nvPr/>
          </p:nvSpPr>
          <p:spPr bwMode="auto">
            <a:xfrm rot="10800000">
              <a:off x="2915653" y="149004"/>
              <a:ext cx="6048960" cy="1495551"/>
            </a:xfrm>
            <a:prstGeom prst="flowChartDelay">
              <a:avLst/>
            </a:prstGeom>
            <a:solidFill>
              <a:schemeClr val="lt1"/>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テキスト ボックス 17">
              <a:extLst>
                <a:ext uri="{FF2B5EF4-FFF2-40B4-BE49-F238E27FC236}">
                  <a16:creationId xmlns:a16="http://schemas.microsoft.com/office/drawing/2014/main" id="{E3FDC6F5-7F22-32AA-C14C-A38DFB593DDA}"/>
                </a:ext>
              </a:extLst>
            </p:cNvPr>
            <p:cNvSpPr txBox="1">
              <a:spLocks noChangeArrowheads="1"/>
            </p:cNvSpPr>
            <p:nvPr/>
          </p:nvSpPr>
          <p:spPr bwMode="auto">
            <a:xfrm>
              <a:off x="5119829" y="131694"/>
              <a:ext cx="1696049" cy="33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市町村の</a:t>
              </a:r>
            </a:p>
          </p:txBody>
        </p:sp>
        <p:sp>
          <p:nvSpPr>
            <p:cNvPr id="22" name="テキスト ボックス 21">
              <a:extLst>
                <a:ext uri="{FF2B5EF4-FFF2-40B4-BE49-F238E27FC236}">
                  <a16:creationId xmlns:a16="http://schemas.microsoft.com/office/drawing/2014/main" id="{6ECC0F63-CFC5-322B-2D54-0F2479F61FDE}"/>
                </a:ext>
              </a:extLst>
            </p:cNvPr>
            <p:cNvSpPr txBox="1"/>
            <p:nvPr/>
          </p:nvSpPr>
          <p:spPr bwMode="auto">
            <a:xfrm>
              <a:off x="4114551" y="322802"/>
              <a:ext cx="3336900" cy="64666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ゴミ処理費用</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（平成</a:t>
              </a:r>
              <a:r>
                <a:rPr kumimoji="1" lang="en-US" altLang="ja-JP" sz="1200" dirty="0">
                  <a:solidFill>
                    <a:prstClr val="black"/>
                  </a:solidFill>
                  <a:latin typeface="HG丸ｺﾞｼｯｸM-PRO" panose="020F0600000000000000" pitchFamily="50" charset="-128"/>
                  <a:ea typeface="HG丸ｺﾞｼｯｸM-PRO" panose="020F0600000000000000" pitchFamily="50" charset="-128"/>
                </a:rPr>
                <a:t>30</a:t>
              </a:r>
              <a:r>
                <a:rPr kumimoji="1" lang="ja-JP" altLang="en-US"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年度）</a:t>
              </a:r>
              <a:endParaRPr kumimoji="1" lang="en-US"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国税庁ＨＰより</a:t>
              </a:r>
            </a:p>
          </p:txBody>
        </p:sp>
        <p:sp>
          <p:nvSpPr>
            <p:cNvPr id="23" name="テキスト ボックス 22">
              <a:extLst>
                <a:ext uri="{FF2B5EF4-FFF2-40B4-BE49-F238E27FC236}">
                  <a16:creationId xmlns:a16="http://schemas.microsoft.com/office/drawing/2014/main" id="{905E9731-B8AD-2EDC-1CDD-E9DC694FC344}"/>
                </a:ext>
              </a:extLst>
            </p:cNvPr>
            <p:cNvSpPr txBox="1"/>
            <p:nvPr/>
          </p:nvSpPr>
          <p:spPr bwMode="auto">
            <a:xfrm>
              <a:off x="4284211" y="836949"/>
              <a:ext cx="2343377" cy="369523"/>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ja-JP" altLang="en-US" sz="1800" b="0" i="0" u="none" strike="noStrike" kern="1200" cap="none" spc="0" normalizeH="0" baseline="0" noProof="0" dirty="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２</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兆円</a:t>
              </a:r>
            </a:p>
          </p:txBody>
        </p:sp>
        <p:grpSp>
          <p:nvGrpSpPr>
            <p:cNvPr id="24" name="グループ化 23">
              <a:extLst>
                <a:ext uri="{FF2B5EF4-FFF2-40B4-BE49-F238E27FC236}">
                  <a16:creationId xmlns:a16="http://schemas.microsoft.com/office/drawing/2014/main" id="{4003B6BC-470B-6A81-963A-FA24C76BB6FB}"/>
                </a:ext>
              </a:extLst>
            </p:cNvPr>
            <p:cNvGrpSpPr/>
            <p:nvPr/>
          </p:nvGrpSpPr>
          <p:grpSpPr>
            <a:xfrm>
              <a:off x="7529373" y="182735"/>
              <a:ext cx="1418217" cy="1440160"/>
              <a:chOff x="2514042" y="425773"/>
              <a:chExt cx="1080873" cy="1318771"/>
            </a:xfrm>
            <a:scene3d>
              <a:camera prst="orthographicFront"/>
              <a:lightRig rig="chilly" dir="t"/>
            </a:scene3d>
          </p:grpSpPr>
          <p:sp>
            <p:nvSpPr>
              <p:cNvPr id="26" name="円/楕円 38">
                <a:extLst>
                  <a:ext uri="{FF2B5EF4-FFF2-40B4-BE49-F238E27FC236}">
                    <a16:creationId xmlns:a16="http://schemas.microsoft.com/office/drawing/2014/main" id="{E2F18308-4DF5-8FC9-67AB-5AA120F33777}"/>
                  </a:ext>
                </a:extLst>
              </p:cNvPr>
              <p:cNvSpPr/>
              <p:nvPr/>
            </p:nvSpPr>
            <p:spPr>
              <a:xfrm>
                <a:off x="2514042" y="425773"/>
                <a:ext cx="1080873" cy="1318771"/>
              </a:xfrm>
              <a:prstGeom prst="ellipse">
                <a:avLst/>
              </a:prstGeom>
              <a:sp3d prstMaterial="translucentPowder">
                <a:bevelT w="127000" h="25400" prst="softRound"/>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7" name="円/楕円 4">
                <a:extLst>
                  <a:ext uri="{FF2B5EF4-FFF2-40B4-BE49-F238E27FC236}">
                    <a16:creationId xmlns:a16="http://schemas.microsoft.com/office/drawing/2014/main" id="{38E602FB-62EC-05D9-BF36-DF410E9546AD}"/>
                  </a:ext>
                </a:extLst>
              </p:cNvPr>
              <p:cNvSpPr/>
              <p:nvPr/>
            </p:nvSpPr>
            <p:spPr>
              <a:xfrm>
                <a:off x="2617323" y="588784"/>
                <a:ext cx="814924" cy="932513"/>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水道</a:t>
                </a:r>
                <a:endParaRPr kumimoji="1" lang="en-US" altLang="ja-JP"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ゴミ等</a:t>
                </a:r>
              </a:p>
            </p:txBody>
          </p:sp>
        </p:grpSp>
        <p:pic>
          <p:nvPicPr>
            <p:cNvPr id="25" name="Picture 8">
              <a:extLst>
                <a:ext uri="{FF2B5EF4-FFF2-40B4-BE49-F238E27FC236}">
                  <a16:creationId xmlns:a16="http://schemas.microsoft.com/office/drawing/2014/main" id="{015F433C-CD5F-E6C4-1556-9BC8AF06E0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60196" y="463986"/>
              <a:ext cx="1493761" cy="858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正方形/長方形 27">
            <a:extLst>
              <a:ext uri="{FF2B5EF4-FFF2-40B4-BE49-F238E27FC236}">
                <a16:creationId xmlns:a16="http://schemas.microsoft.com/office/drawing/2014/main" id="{92B7DBDD-8A90-5929-2056-7BA256C50176}"/>
              </a:ext>
            </a:extLst>
          </p:cNvPr>
          <p:cNvSpPr/>
          <p:nvPr/>
        </p:nvSpPr>
        <p:spPr>
          <a:xfrm>
            <a:off x="827584" y="332656"/>
            <a:ext cx="6968794" cy="707886"/>
          </a:xfrm>
          <a:prstGeom prst="rect">
            <a:avLst/>
          </a:prstGeom>
        </p:spPr>
        <p:txBody>
          <a:bodyPr wrap="square"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税金の身近な使い道</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grpSp>
        <p:nvGrpSpPr>
          <p:cNvPr id="37" name="グループ化 36">
            <a:extLst>
              <a:ext uri="{FF2B5EF4-FFF2-40B4-BE49-F238E27FC236}">
                <a16:creationId xmlns:a16="http://schemas.microsoft.com/office/drawing/2014/main" id="{6BD54043-A62A-CD99-3A6E-99E8606FF549}"/>
              </a:ext>
            </a:extLst>
          </p:cNvPr>
          <p:cNvGrpSpPr/>
          <p:nvPr/>
        </p:nvGrpSpPr>
        <p:grpSpPr>
          <a:xfrm>
            <a:off x="202232" y="4945118"/>
            <a:ext cx="8873148" cy="1773394"/>
            <a:chOff x="179512" y="5093518"/>
            <a:chExt cx="8873148" cy="1773394"/>
          </a:xfrm>
        </p:grpSpPr>
        <p:grpSp>
          <p:nvGrpSpPr>
            <p:cNvPr id="38" name="グループ化 15">
              <a:extLst>
                <a:ext uri="{FF2B5EF4-FFF2-40B4-BE49-F238E27FC236}">
                  <a16:creationId xmlns:a16="http://schemas.microsoft.com/office/drawing/2014/main" id="{5632D732-C80A-1F4A-6750-020F454CB46A}"/>
                </a:ext>
              </a:extLst>
            </p:cNvPr>
            <p:cNvGrpSpPr>
              <a:grpSpLocks/>
            </p:cNvGrpSpPr>
            <p:nvPr/>
          </p:nvGrpSpPr>
          <p:grpSpPr bwMode="auto">
            <a:xfrm>
              <a:off x="179512" y="5093518"/>
              <a:ext cx="8873148" cy="1773394"/>
              <a:chOff x="179388" y="4970624"/>
              <a:chExt cx="8873148" cy="1773394"/>
            </a:xfrm>
          </p:grpSpPr>
          <p:sp>
            <p:nvSpPr>
              <p:cNvPr id="41" name="フローチャート : 論理積ゲート 65">
                <a:extLst>
                  <a:ext uri="{FF2B5EF4-FFF2-40B4-BE49-F238E27FC236}">
                    <a16:creationId xmlns:a16="http://schemas.microsoft.com/office/drawing/2014/main" id="{D602EDA3-85A9-3F15-0A52-90EC0BCC1454}"/>
                  </a:ext>
                </a:extLst>
              </p:cNvPr>
              <p:cNvSpPr/>
              <p:nvPr/>
            </p:nvSpPr>
            <p:spPr bwMode="auto">
              <a:xfrm>
                <a:off x="179388" y="4977554"/>
                <a:ext cx="8785225" cy="1667722"/>
              </a:xfrm>
              <a:prstGeom prst="flowChartDelay">
                <a:avLst/>
              </a:prstGeom>
              <a:solidFill>
                <a:schemeClr val="bg1"/>
              </a:solid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HG丸ｺﾞｼｯｸM-PRO" panose="020F0600000000000000" pitchFamily="50" charset="-128"/>
                  <a:ea typeface="HG丸ｺﾞｼｯｸM-PRO" panose="020F0600000000000000" pitchFamily="50" charset="-128"/>
                  <a:cs typeface="+mn-cs"/>
                </a:endParaRPr>
              </a:p>
            </p:txBody>
          </p:sp>
          <p:grpSp>
            <p:nvGrpSpPr>
              <p:cNvPr id="42" name="グループ化 41">
                <a:extLst>
                  <a:ext uri="{FF2B5EF4-FFF2-40B4-BE49-F238E27FC236}">
                    <a16:creationId xmlns:a16="http://schemas.microsoft.com/office/drawing/2014/main" id="{C35BAD5A-4531-12D7-F6B8-696766BB608B}"/>
                  </a:ext>
                </a:extLst>
              </p:cNvPr>
              <p:cNvGrpSpPr/>
              <p:nvPr/>
            </p:nvGrpSpPr>
            <p:grpSpPr bwMode="auto">
              <a:xfrm>
                <a:off x="196828" y="5128731"/>
                <a:ext cx="1440000" cy="1440002"/>
                <a:chOff x="-3413660" y="315724"/>
                <a:chExt cx="822160" cy="906566"/>
              </a:xfrm>
              <a:scene3d>
                <a:camera prst="orthographicFront"/>
                <a:lightRig rig="chilly" dir="t"/>
              </a:scene3d>
            </p:grpSpPr>
            <p:sp>
              <p:nvSpPr>
                <p:cNvPr id="46" name="円/楕円 4">
                  <a:extLst>
                    <a:ext uri="{FF2B5EF4-FFF2-40B4-BE49-F238E27FC236}">
                      <a16:creationId xmlns:a16="http://schemas.microsoft.com/office/drawing/2014/main" id="{23A5CB65-986A-4AF2-1E27-436C9BA47067}"/>
                    </a:ext>
                  </a:extLst>
                </p:cNvPr>
                <p:cNvSpPr/>
                <p:nvPr/>
              </p:nvSpPr>
              <p:spPr>
                <a:xfrm>
                  <a:off x="-3381011" y="358635"/>
                  <a:ext cx="767362" cy="767371"/>
                </a:xfrm>
                <a:prstGeom prst="rect">
                  <a:avLst/>
                </a:prstGeom>
                <a:sp3d/>
              </p:spPr>
              <p:style>
                <a:lnRef idx="0">
                  <a:scrgbClr r="0" g="0" b="0"/>
                </a:lnRef>
                <a:fillRef idx="0">
                  <a:scrgbClr r="0" g="0" b="0"/>
                </a:fillRef>
                <a:effectRef idx="0">
                  <a:scrgbClr r="0" g="0" b="0"/>
                </a:effectRef>
                <a:fontRef idx="minor">
                  <a:schemeClr val="lt1"/>
                </a:fontRef>
              </p:style>
              <p:txBody>
                <a:bodyPr lIns="17780" tIns="17780" rIns="17780" bIns="17780" spcCol="1270" anchor="ctr"/>
                <a:lstStyle/>
                <a:p>
                  <a:pPr marL="0" marR="0" lvl="0" indent="0" algn="ctr" defTabSz="622300" rtl="0" eaLnBrk="1" fontAlgn="auto" latinLnBrk="0" hangingPunct="1">
                    <a:lnSpc>
                      <a:spcPct val="90000"/>
                    </a:lnSpc>
                    <a:spcBef>
                      <a:spcPct val="0"/>
                    </a:spcBef>
                    <a:spcAft>
                      <a:spcPct val="3500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a:t>
                  </a:r>
                </a:p>
              </p:txBody>
            </p:sp>
            <p:sp>
              <p:nvSpPr>
                <p:cNvPr id="47" name="円/楕円 51">
                  <a:extLst>
                    <a:ext uri="{FF2B5EF4-FFF2-40B4-BE49-F238E27FC236}">
                      <a16:creationId xmlns:a16="http://schemas.microsoft.com/office/drawing/2014/main" id="{791F887F-29B8-8B4A-2F27-C5D609784818}"/>
                    </a:ext>
                  </a:extLst>
                </p:cNvPr>
                <p:cNvSpPr/>
                <p:nvPr/>
              </p:nvSpPr>
              <p:spPr>
                <a:xfrm>
                  <a:off x="-3413660" y="315724"/>
                  <a:ext cx="822160" cy="906566"/>
                </a:xfrm>
                <a:prstGeom prst="ellipse">
                  <a:avLst/>
                </a:prstGeom>
                <a:solidFill>
                  <a:srgbClr val="FF9999"/>
                </a:solidFill>
                <a:sp3d prstMaterial="translucentPowder">
                  <a:bevelT w="127000" h="25400" prst="softRound"/>
                </a:sp3d>
              </p:spPr>
              <p:style>
                <a:lnRef idx="0">
                  <a:schemeClr val="lt1">
                    <a:hueOff val="0"/>
                    <a:satOff val="0"/>
                    <a:lumOff val="0"/>
                    <a:alphaOff val="0"/>
                  </a:schemeClr>
                </a:lnRef>
                <a:fillRef idx="1">
                  <a:scrgbClr r="0" g="0" b="0"/>
                </a:fillRef>
                <a:effectRef idx="0">
                  <a:schemeClr val="accent5">
                    <a:hueOff val="-9933876"/>
                    <a:satOff val="39811"/>
                    <a:lumOff val="8628"/>
                    <a:alphaOff val="0"/>
                  </a:schemeClr>
                </a:effectRef>
                <a:fontRef idx="minor">
                  <a:schemeClr val="lt1"/>
                </a:fontRef>
              </p:style>
            </p:sp>
          </p:grpSp>
          <p:sp>
            <p:nvSpPr>
              <p:cNvPr id="43" name="テキスト ボックス 56">
                <a:extLst>
                  <a:ext uri="{FF2B5EF4-FFF2-40B4-BE49-F238E27FC236}">
                    <a16:creationId xmlns:a16="http://schemas.microsoft.com/office/drawing/2014/main" id="{5C9E2E41-AEEF-0149-ECB8-0AA1C4B6C09D}"/>
                  </a:ext>
                </a:extLst>
              </p:cNvPr>
              <p:cNvSpPr txBox="1">
                <a:spLocks noChangeArrowheads="1"/>
              </p:cNvSpPr>
              <p:nvPr/>
            </p:nvSpPr>
            <p:spPr bwMode="auto">
              <a:xfrm>
                <a:off x="1661780" y="4970624"/>
                <a:ext cx="35194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教育関係費</a:t>
                </a:r>
              </a:p>
            </p:txBody>
          </p:sp>
          <p:sp>
            <p:nvSpPr>
              <p:cNvPr id="44" name="テキスト ボックス 53">
                <a:extLst>
                  <a:ext uri="{FF2B5EF4-FFF2-40B4-BE49-F238E27FC236}">
                    <a16:creationId xmlns:a16="http://schemas.microsoft.com/office/drawing/2014/main" id="{0CEC20B4-E658-584E-5994-5A5C7BF580E6}"/>
                  </a:ext>
                </a:extLst>
              </p:cNvPr>
              <p:cNvSpPr txBox="1">
                <a:spLocks noChangeArrowheads="1"/>
              </p:cNvSpPr>
              <p:nvPr/>
            </p:nvSpPr>
            <p:spPr bwMode="auto">
              <a:xfrm>
                <a:off x="1707896" y="5400161"/>
                <a:ext cx="7344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小学生：約</a:t>
                </a:r>
                <a:r>
                  <a:rPr lang="en-US" altLang="ja-JP" sz="1800" dirty="0">
                    <a:solidFill>
                      <a:srgbClr val="FF0000"/>
                    </a:solidFill>
                    <a:latin typeface="HGSｺﾞｼｯｸM" panose="020B0600000000000000" pitchFamily="50" charset="-128"/>
                    <a:ea typeface="HGSｺﾞｼｯｸM" panose="020B0600000000000000" pitchFamily="50" charset="-128"/>
                  </a:rPr>
                  <a:t>900</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　　中学生：約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1,000,000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endParaRPr kumimoji="1" lang="ja-JP" altLang="en-US" sz="18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45" name="Picture 7">
                <a:extLst>
                  <a:ext uri="{FF2B5EF4-FFF2-40B4-BE49-F238E27FC236}">
                    <a16:creationId xmlns:a16="http://schemas.microsoft.com/office/drawing/2014/main" id="{D923F053-4E7B-218A-F1CC-2D0CE0B2639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01373" y="5162357"/>
                <a:ext cx="783096" cy="1581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9" name="テキスト ボックス 53">
              <a:extLst>
                <a:ext uri="{FF2B5EF4-FFF2-40B4-BE49-F238E27FC236}">
                  <a16:creationId xmlns:a16="http://schemas.microsoft.com/office/drawing/2014/main" id="{84255D33-7B95-9507-2718-659AB164F6D1}"/>
                </a:ext>
              </a:extLst>
            </p:cNvPr>
            <p:cNvSpPr txBox="1">
              <a:spLocks noChangeArrowheads="1"/>
            </p:cNvSpPr>
            <p:nvPr/>
          </p:nvSpPr>
          <p:spPr bwMode="auto">
            <a:xfrm>
              <a:off x="1714159" y="5785407"/>
              <a:ext cx="2728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高校生：約</a:t>
              </a:r>
              <a:r>
                <a:rPr kumimoji="1" lang="en-US" altLang="ja-JP" sz="1800" b="0" i="0" u="none" strike="noStrike" kern="1200" cap="none" spc="0" normalizeH="0" baseline="0" noProof="0" dirty="0">
                  <a:ln>
                    <a:noFill/>
                  </a:ln>
                  <a:solidFill>
                    <a:srgbClr val="FF0000"/>
                  </a:solidFill>
                  <a:effectLst/>
                  <a:uLnTx/>
                  <a:uFillTx/>
                  <a:latin typeface="HGSｺﾞｼｯｸM" panose="020B0600000000000000" pitchFamily="50" charset="-128"/>
                  <a:ea typeface="HGSｺﾞｼｯｸM" panose="020B0600000000000000" pitchFamily="50" charset="-128"/>
                  <a:cs typeface="+mn-cs"/>
                </a:rPr>
                <a:t>1,000,000</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円</a:t>
              </a:r>
            </a:p>
          </p:txBody>
        </p:sp>
        <p:sp>
          <p:nvSpPr>
            <p:cNvPr id="40" name="テキスト ボックス 39">
              <a:extLst>
                <a:ext uri="{FF2B5EF4-FFF2-40B4-BE49-F238E27FC236}">
                  <a16:creationId xmlns:a16="http://schemas.microsoft.com/office/drawing/2014/main" id="{9BE0A1E6-C2DF-62E1-49FA-1B0ECBEF830D}"/>
                </a:ext>
              </a:extLst>
            </p:cNvPr>
            <p:cNvSpPr txBox="1">
              <a:spLocks noChangeArrowheads="1"/>
            </p:cNvSpPr>
            <p:nvPr/>
          </p:nvSpPr>
          <p:spPr bwMode="auto">
            <a:xfrm>
              <a:off x="2098803" y="6121475"/>
              <a:ext cx="386896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pitchFamily="34"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pitchFamily="34"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pitchFamily="34"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pitchFamily="34" charset="0"/>
                <a:buChar char="»"/>
                <a:defRPr kumimoji="1" sz="2000">
                  <a:solidFill>
                    <a:schemeClr val="tx1"/>
                  </a:solidFill>
                  <a:latin typeface="Calibri" pitchFamily="34" charset="0"/>
                  <a:ea typeface="ＭＳ Ｐゴシック"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小学校から高校までの</a:t>
              </a: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12</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年間合計で</a:t>
              </a:r>
              <a:endPar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人あたり　　</a:t>
              </a:r>
              <a:r>
                <a:rPr kumimoji="1" lang="ja-JP" altLang="en-US" sz="18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約</a:t>
              </a:r>
              <a:r>
                <a:rPr kumimoji="1" lang="en-US" altLang="ja-JP" sz="1800" b="0" i="0" u="none" strike="noStrike" kern="1200" cap="none" spc="0" normalizeH="0" baseline="0" noProof="0" dirty="0">
                  <a:ln>
                    <a:noFill/>
                  </a:ln>
                  <a:solidFill>
                    <a:srgbClr val="002060"/>
                  </a:solidFill>
                  <a:effectLst/>
                  <a:uLnTx/>
                  <a:uFillTx/>
                  <a:latin typeface="HGSｺﾞｼｯｸM" panose="020B0600000000000000" pitchFamily="50" charset="-128"/>
                  <a:ea typeface="HGSｺﾞｼｯｸM" panose="020B0600000000000000" pitchFamily="50" charset="-128"/>
                  <a:cs typeface="+mn-cs"/>
                </a:rPr>
                <a:t>11,400,000</a:t>
              </a:r>
              <a:r>
                <a:rPr kumimoji="1" lang="ja-JP" altLang="en-US" sz="1800" b="0" i="0" u="none" strike="noStrike" kern="1200" cap="none" spc="0" normalizeH="0" baseline="0" noProof="0" dirty="0">
                  <a:ln>
                    <a:noFill/>
                  </a:ln>
                  <a:solidFill>
                    <a:srgbClr val="002060"/>
                  </a:solidFill>
                  <a:effectLst/>
                  <a:uLnTx/>
                  <a:uFillTx/>
                  <a:latin typeface="HG丸ｺﾞｼｯｸM-PRO" panose="020F0600000000000000" pitchFamily="50" charset="-128"/>
                  <a:ea typeface="HG丸ｺﾞｼｯｸM-PRO" panose="020F0600000000000000" pitchFamily="50" charset="-128"/>
                  <a:cs typeface="+mn-cs"/>
                </a:rPr>
                <a:t>円</a:t>
              </a:r>
            </a:p>
          </p:txBody>
        </p:sp>
      </p:grpSp>
    </p:spTree>
    <p:extLst>
      <p:ext uri="{BB962C8B-B14F-4D97-AF65-F5344CB8AC3E}">
        <p14:creationId xmlns:p14="http://schemas.microsoft.com/office/powerpoint/2010/main" val="2667305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9910C7BF-1891-4D41-BD8B-B23CEAA1EFD6}"/>
              </a:ext>
            </a:extLst>
          </p:cNvPr>
          <p:cNvSpPr/>
          <p:nvPr/>
        </p:nvSpPr>
        <p:spPr>
          <a:xfrm>
            <a:off x="5516" y="188720"/>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考えてみましょう？</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3" name="テキスト ボックス 2">
            <a:extLst>
              <a:ext uri="{FF2B5EF4-FFF2-40B4-BE49-F238E27FC236}">
                <a16:creationId xmlns:a16="http://schemas.microsoft.com/office/drawing/2014/main" id="{042AF423-A897-41F6-BC83-4D11FB2C3151}"/>
              </a:ext>
            </a:extLst>
          </p:cNvPr>
          <p:cNvSpPr txBox="1"/>
          <p:nvPr/>
        </p:nvSpPr>
        <p:spPr>
          <a:xfrm>
            <a:off x="611560" y="1484784"/>
            <a:ext cx="7632848" cy="3046988"/>
          </a:xfrm>
          <a:prstGeom prst="rect">
            <a:avLst/>
          </a:prstGeom>
          <a:solidFill>
            <a:schemeClr val="accent4">
              <a:lumMod val="20000"/>
              <a:lumOff val="80000"/>
            </a:schemeClr>
          </a:solidFill>
        </p:spPr>
        <p:txBody>
          <a:bodyPr wrap="square" rtlCol="0">
            <a:spAutoFit/>
          </a:bodyPr>
          <a:lstStyle/>
          <a:p>
            <a:r>
              <a:rPr kumimoji="1" lang="ja-JP" altLang="en-US" dirty="0"/>
              <a:t>　　</a:t>
            </a:r>
            <a:r>
              <a:rPr kumimoji="1" lang="ja-JP" altLang="en-US" sz="4800" dirty="0"/>
              <a:t>広島市の年間のゴミ処理費は、〇〇万円。</a:t>
            </a:r>
            <a:endParaRPr kumimoji="1" lang="en-US" altLang="ja-JP" sz="4800" dirty="0"/>
          </a:p>
          <a:p>
            <a:r>
              <a:rPr lang="ja-JP" altLang="en-US" sz="4800" dirty="0"/>
              <a:t>　</a:t>
            </a:r>
            <a:r>
              <a:rPr kumimoji="1" lang="ja-JP" altLang="en-US" sz="4800" dirty="0"/>
              <a:t>これってマツダスタジアム建設費より、多い？少ない？</a:t>
            </a:r>
          </a:p>
        </p:txBody>
      </p:sp>
    </p:spTree>
    <p:extLst>
      <p:ext uri="{BB962C8B-B14F-4D97-AF65-F5344CB8AC3E}">
        <p14:creationId xmlns:p14="http://schemas.microsoft.com/office/powerpoint/2010/main" val="536937076"/>
      </p:ext>
    </p:extLst>
  </p:cSld>
  <p:clrMapOvr>
    <a:masterClrMapping/>
  </p:clrMapOvr>
  <mc:AlternateContent xmlns:mc="http://schemas.openxmlformats.org/markup-compatibility/2006" xmlns:p14="http://schemas.microsoft.com/office/powerpoint/2010/main">
    <mc:Choice Requires="p14">
      <p:transition spd="slow" p14:dur="2000" advTm="2043"/>
    </mc:Choice>
    <mc:Fallback xmlns="">
      <p:transition spd="slow" advTm="204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C2F84C5A-6E60-7996-795D-43DAE1A8AE63}"/>
              </a:ext>
            </a:extLst>
          </p:cNvPr>
          <p:cNvSpPr/>
          <p:nvPr/>
        </p:nvSpPr>
        <p:spPr>
          <a:xfrm>
            <a:off x="0" y="476712"/>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答え：ゴミの処理費用</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3" name="Picture 8">
            <a:extLst>
              <a:ext uri="{FF2B5EF4-FFF2-40B4-BE49-F238E27FC236}">
                <a16:creationId xmlns:a16="http://schemas.microsoft.com/office/drawing/2014/main" id="{5DF6DB17-36F2-D937-52BE-CFD47086FA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628800"/>
            <a:ext cx="2719569" cy="156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a:extLst>
              <a:ext uri="{FF2B5EF4-FFF2-40B4-BE49-F238E27FC236}">
                <a16:creationId xmlns:a16="http://schemas.microsoft.com/office/drawing/2014/main" id="{51FAB2B5-215A-142B-043F-4438EFEB4E02}"/>
              </a:ext>
            </a:extLst>
          </p:cNvPr>
          <p:cNvSpPr txBox="1"/>
          <p:nvPr/>
        </p:nvSpPr>
        <p:spPr>
          <a:xfrm>
            <a:off x="780696" y="2780928"/>
            <a:ext cx="7704856" cy="3323987"/>
          </a:xfrm>
          <a:prstGeom prst="rect">
            <a:avLst/>
          </a:prstGeom>
          <a:noFill/>
        </p:spPr>
        <p:txBody>
          <a:bodyPr wrap="square" rtlCol="0">
            <a:spAutoFit/>
          </a:bodyPr>
          <a:lstStyle/>
          <a:p>
            <a:pPr algn="ctr"/>
            <a:r>
              <a:rPr kumimoji="1" lang="ja-JP" altLang="en-US" sz="3600" b="1" dirty="0"/>
              <a:t>令和４年度</a:t>
            </a:r>
            <a:endParaRPr kumimoji="1" lang="en-US" altLang="ja-JP" sz="3600" b="1" dirty="0"/>
          </a:p>
          <a:p>
            <a:pPr algn="ctr"/>
            <a:r>
              <a:rPr kumimoji="1" lang="ja-JP" altLang="en-US" sz="5400" b="1" dirty="0"/>
              <a:t>１日当たり、</a:t>
            </a:r>
            <a:r>
              <a:rPr kumimoji="1" lang="en-US" altLang="ja-JP" sz="5400" b="1" dirty="0"/>
              <a:t>3,700</a:t>
            </a:r>
            <a:r>
              <a:rPr kumimoji="1" lang="ja-JP" altLang="en-US" sz="5400" b="1" dirty="0"/>
              <a:t>万円</a:t>
            </a:r>
            <a:r>
              <a:rPr kumimoji="1" lang="ja-JP" altLang="en-US" sz="4000" b="1" dirty="0"/>
              <a:t>　</a:t>
            </a:r>
            <a:endParaRPr kumimoji="1" lang="en-US" altLang="ja-JP" sz="4000" b="1" dirty="0"/>
          </a:p>
          <a:p>
            <a:r>
              <a:rPr kumimoji="1" lang="ja-JP" altLang="en-US" sz="6000" b="1" dirty="0"/>
              <a:t>年間約１３５億円　＞</a:t>
            </a:r>
            <a:endParaRPr kumimoji="1" lang="en-US" altLang="ja-JP" sz="6000" b="1" dirty="0"/>
          </a:p>
          <a:p>
            <a:pPr algn="ctr"/>
            <a:r>
              <a:rPr lang="en-US" altLang="ja-JP" sz="6000" b="1" dirty="0"/>
              <a:t>95</a:t>
            </a:r>
            <a:r>
              <a:rPr lang="ja-JP" altLang="en-US" sz="6000" b="1" dirty="0"/>
              <a:t>億円</a:t>
            </a:r>
            <a:r>
              <a:rPr lang="ja-JP" altLang="en-US" sz="4000" b="1" dirty="0"/>
              <a:t>（マツダスタジアム）</a:t>
            </a:r>
            <a:endParaRPr kumimoji="1" lang="en-US" altLang="ja-JP" sz="4000" b="1" dirty="0"/>
          </a:p>
        </p:txBody>
      </p:sp>
    </p:spTree>
    <p:extLst>
      <p:ext uri="{BB962C8B-B14F-4D97-AF65-F5344CB8AC3E}">
        <p14:creationId xmlns:p14="http://schemas.microsoft.com/office/powerpoint/2010/main" val="2004897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iterate type="lt">
                                    <p:tmPct val="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barn(inVertic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iterate type="lt">
                                    <p:tmPct val="0"/>
                                  </p:iterate>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arn(in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iterate type="lt">
                                    <p:tmPct val="0"/>
                                  </p:iterate>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258C12E-6163-4FF4-B7FD-6773F48BF813}"/>
              </a:ext>
            </a:extLst>
          </p:cNvPr>
          <p:cNvSpPr txBox="1"/>
          <p:nvPr/>
        </p:nvSpPr>
        <p:spPr>
          <a:xfrm>
            <a:off x="564357" y="1628775"/>
            <a:ext cx="8122444" cy="1938992"/>
          </a:xfrm>
          <a:prstGeom prst="rect">
            <a:avLst/>
          </a:prstGeom>
          <a:solidFill>
            <a:schemeClr val="accent4">
              <a:lumMod val="20000"/>
              <a:lumOff val="80000"/>
            </a:schemeClr>
          </a:solidFill>
        </p:spPr>
        <p:txBody>
          <a:bodyPr wrap="square" rtlCol="0">
            <a:spAutoFit/>
          </a:bodyPr>
          <a:lstStyle/>
          <a:p>
            <a:r>
              <a:rPr kumimoji="1" lang="ja-JP" altLang="en-US" dirty="0"/>
              <a:t>　　</a:t>
            </a:r>
            <a:r>
              <a:rPr lang="ja-JP" altLang="en-US" sz="3000" dirty="0"/>
              <a:t>あなたは、風邪で病院に行きました。診療が終わって窓口で</a:t>
            </a:r>
            <a:r>
              <a:rPr lang="en-US" altLang="ja-JP" sz="3000" dirty="0"/>
              <a:t>1,200</a:t>
            </a:r>
            <a:r>
              <a:rPr lang="ja-JP" altLang="en-US" sz="3000" dirty="0"/>
              <a:t>円支払いました。</a:t>
            </a:r>
            <a:endParaRPr lang="en-US" altLang="ja-JP" sz="3000" dirty="0"/>
          </a:p>
          <a:p>
            <a:r>
              <a:rPr lang="ja-JP" altLang="en-US" sz="3000" dirty="0"/>
              <a:t>　では、あなたの実際の医療費はいくらだったのでしょうか？</a:t>
            </a:r>
          </a:p>
        </p:txBody>
      </p:sp>
      <p:sp>
        <p:nvSpPr>
          <p:cNvPr id="4" name="テキスト ボックス 3">
            <a:extLst>
              <a:ext uri="{FF2B5EF4-FFF2-40B4-BE49-F238E27FC236}">
                <a16:creationId xmlns:a16="http://schemas.microsoft.com/office/drawing/2014/main" id="{2C9CAA3C-0916-45BC-AB89-C8E05267D02B}"/>
              </a:ext>
            </a:extLst>
          </p:cNvPr>
          <p:cNvSpPr txBox="1"/>
          <p:nvPr/>
        </p:nvSpPr>
        <p:spPr>
          <a:xfrm>
            <a:off x="971600" y="3789040"/>
            <a:ext cx="6872288" cy="1938992"/>
          </a:xfrm>
          <a:prstGeom prst="rect">
            <a:avLst/>
          </a:prstGeom>
          <a:noFill/>
        </p:spPr>
        <p:txBody>
          <a:bodyPr wrap="square" rtlCol="0">
            <a:spAutoFit/>
          </a:bodyPr>
          <a:lstStyle/>
          <a:p>
            <a:r>
              <a:rPr lang="ja-JP" altLang="en-US" sz="3000" dirty="0"/>
              <a:t>①　</a:t>
            </a:r>
            <a:r>
              <a:rPr lang="en-US" altLang="ja-JP" sz="3000" dirty="0"/>
              <a:t>1,200</a:t>
            </a:r>
            <a:r>
              <a:rPr lang="ja-JP" altLang="en-US" sz="3000" dirty="0"/>
              <a:t>円</a:t>
            </a:r>
            <a:endParaRPr lang="en-US" altLang="ja-JP" sz="3000" dirty="0"/>
          </a:p>
          <a:p>
            <a:r>
              <a:rPr lang="ja-JP" altLang="en-US" sz="3000" dirty="0"/>
              <a:t>②　</a:t>
            </a:r>
            <a:r>
              <a:rPr lang="en-US" altLang="ja-JP" sz="3000" dirty="0"/>
              <a:t>4,000</a:t>
            </a:r>
            <a:r>
              <a:rPr lang="ja-JP" altLang="en-US" sz="3000" dirty="0"/>
              <a:t>円</a:t>
            </a:r>
            <a:endParaRPr lang="en-US" altLang="ja-JP" sz="3000" dirty="0"/>
          </a:p>
          <a:p>
            <a:r>
              <a:rPr lang="ja-JP" altLang="en-US" sz="3000" dirty="0"/>
              <a:t>③　</a:t>
            </a:r>
            <a:r>
              <a:rPr lang="en-US" altLang="ja-JP" sz="3000" dirty="0"/>
              <a:t>2,400</a:t>
            </a:r>
            <a:r>
              <a:rPr lang="ja-JP" altLang="en-US" sz="3000" dirty="0"/>
              <a:t>円</a:t>
            </a:r>
            <a:endParaRPr lang="en-US" altLang="ja-JP" sz="3000" dirty="0"/>
          </a:p>
          <a:p>
            <a:r>
              <a:rPr lang="ja-JP" altLang="en-US" sz="3000" dirty="0"/>
              <a:t>④　</a:t>
            </a:r>
            <a:r>
              <a:rPr lang="en-US" altLang="ja-JP" sz="3000" dirty="0"/>
              <a:t>1,200</a:t>
            </a:r>
            <a:r>
              <a:rPr lang="ja-JP" altLang="en-US" sz="3000" dirty="0"/>
              <a:t>円</a:t>
            </a:r>
            <a:r>
              <a:rPr lang="en-US" altLang="ja-JP" sz="3000" dirty="0"/>
              <a:t>+</a:t>
            </a:r>
            <a:r>
              <a:rPr lang="ja-JP" altLang="en-US" sz="3000" dirty="0"/>
              <a:t>消費税</a:t>
            </a:r>
          </a:p>
        </p:txBody>
      </p:sp>
      <p:sp>
        <p:nvSpPr>
          <p:cNvPr id="5" name="正方形/長方形 4">
            <a:extLst>
              <a:ext uri="{FF2B5EF4-FFF2-40B4-BE49-F238E27FC236}">
                <a16:creationId xmlns:a16="http://schemas.microsoft.com/office/drawing/2014/main" id="{55E8D59C-CD45-4CAB-A66E-D6E139DDBE58}"/>
              </a:ext>
            </a:extLst>
          </p:cNvPr>
          <p:cNvSpPr/>
          <p:nvPr/>
        </p:nvSpPr>
        <p:spPr>
          <a:xfrm>
            <a:off x="-15968" y="84063"/>
            <a:ext cx="9108504" cy="1323439"/>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知っているかな？</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医療費の仕組み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sp>
        <p:nvSpPr>
          <p:cNvPr id="2" name="テキスト ボックス 1">
            <a:extLst>
              <a:ext uri="{FF2B5EF4-FFF2-40B4-BE49-F238E27FC236}">
                <a16:creationId xmlns:a16="http://schemas.microsoft.com/office/drawing/2014/main" id="{57A53222-9A95-1F14-CE85-1165428A1B1C}"/>
              </a:ext>
            </a:extLst>
          </p:cNvPr>
          <p:cNvSpPr txBox="1"/>
          <p:nvPr/>
        </p:nvSpPr>
        <p:spPr>
          <a:xfrm>
            <a:off x="4788024" y="6021288"/>
            <a:ext cx="2808312" cy="461665"/>
          </a:xfrm>
          <a:prstGeom prst="rect">
            <a:avLst/>
          </a:prstGeom>
          <a:noFill/>
        </p:spPr>
        <p:txBody>
          <a:bodyPr wrap="square" rtlCol="0">
            <a:spAutoFit/>
          </a:bodyPr>
          <a:lstStyle/>
          <a:p>
            <a:r>
              <a:rPr kumimoji="1" lang="ja-JP" altLang="en-US" sz="2400" dirty="0"/>
              <a:t>答は、②　</a:t>
            </a:r>
            <a:r>
              <a:rPr kumimoji="1" lang="en-US" altLang="ja-JP" sz="2400" dirty="0"/>
              <a:t>4,000</a:t>
            </a:r>
            <a:r>
              <a:rPr kumimoji="1" lang="ja-JP" altLang="en-US" sz="2400" dirty="0"/>
              <a:t>円</a:t>
            </a:r>
          </a:p>
        </p:txBody>
      </p:sp>
    </p:spTree>
    <p:extLst>
      <p:ext uri="{BB962C8B-B14F-4D97-AF65-F5344CB8AC3E}">
        <p14:creationId xmlns:p14="http://schemas.microsoft.com/office/powerpoint/2010/main" val="204985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4">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4">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1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4">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1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4">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randombar(horizontal)">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1C7E1F98-971C-9376-0CFB-70D24A518921}"/>
              </a:ext>
            </a:extLst>
          </p:cNvPr>
          <p:cNvSpPr/>
          <p:nvPr/>
        </p:nvSpPr>
        <p:spPr>
          <a:xfrm>
            <a:off x="0" y="404664"/>
            <a:ext cx="9108504" cy="720000"/>
          </a:xfrm>
          <a:prstGeom prst="rect">
            <a:avLst/>
          </a:prstGeom>
        </p:spPr>
        <p:txBody>
          <a:bodyPr anchor="ctr" anchorCtr="1">
            <a:spAutoFit/>
            <a:scene3d>
              <a:camera prst="orthographicFront"/>
              <a:lightRig rig="threePt" dir="t"/>
            </a:scene3d>
            <a:sp3d prstMaterial="dkEdge"/>
          </a:bodyPr>
          <a:lstStyle/>
          <a:p>
            <a:pPr algn="ctr" eaLnBrk="1" hangingPunct="1">
              <a:spcBef>
                <a:spcPts val="0"/>
              </a:spcBef>
              <a:defRPr/>
            </a:pP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医療費</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３割負担のとき</a:t>
            </a:r>
            <a:r>
              <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a:t>
            </a:r>
            <a:r>
              <a:rPr lang="ja-JP" altLang="en-US"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rPr>
              <a:t>のイメージ　</a:t>
            </a:r>
            <a:endParaRPr lang="en-US" altLang="ja-JP" sz="4000" b="1" dirty="0">
              <a:ln w="6350">
                <a:solidFill>
                  <a:schemeClr val="bg1"/>
                </a:solidFill>
                <a:prstDash val="solid"/>
              </a:ln>
              <a:solidFill>
                <a:srgbClr val="000066"/>
              </a:solidFill>
              <a:effectLst>
                <a:outerShdw blurRad="50800" dist="38100" dir="2700000" algn="tl" rotWithShape="0">
                  <a:prstClr val="black">
                    <a:alpha val="40000"/>
                  </a:prstClr>
                </a:outerShdw>
              </a:effectLst>
              <a:latin typeface="メイリオ" pitchFamily="50" charset="-128"/>
              <a:ea typeface="メイリオ" pitchFamily="50" charset="-128"/>
              <a:cs typeface="メイリオ" pitchFamily="50" charset="-128"/>
            </a:endParaRPr>
          </a:p>
        </p:txBody>
      </p:sp>
      <p:pic>
        <p:nvPicPr>
          <p:cNvPr id="2" name="図 1">
            <a:extLst>
              <a:ext uri="{FF2B5EF4-FFF2-40B4-BE49-F238E27FC236}">
                <a16:creationId xmlns:a16="http://schemas.microsoft.com/office/drawing/2014/main" id="{5EBE5A22-F708-65D2-3D48-A9499043B0DE}"/>
              </a:ext>
            </a:extLst>
          </p:cNvPr>
          <p:cNvPicPr>
            <a:picLocks noChangeAspect="1"/>
          </p:cNvPicPr>
          <p:nvPr/>
        </p:nvPicPr>
        <p:blipFill>
          <a:blip r:embed="rId3"/>
          <a:stretch>
            <a:fillRect/>
          </a:stretch>
        </p:blipFill>
        <p:spPr>
          <a:xfrm>
            <a:off x="1475656" y="1579745"/>
            <a:ext cx="5354603" cy="4892999"/>
          </a:xfrm>
          <a:prstGeom prst="rect">
            <a:avLst/>
          </a:prstGeom>
        </p:spPr>
      </p:pic>
      <p:pic>
        <p:nvPicPr>
          <p:cNvPr id="3" name="図 2">
            <a:extLst>
              <a:ext uri="{FF2B5EF4-FFF2-40B4-BE49-F238E27FC236}">
                <a16:creationId xmlns:a16="http://schemas.microsoft.com/office/drawing/2014/main" id="{B02CFD68-B64B-0ECC-9544-65993C2D1C58}"/>
              </a:ext>
            </a:extLst>
          </p:cNvPr>
          <p:cNvPicPr>
            <a:picLocks noChangeAspect="1"/>
          </p:cNvPicPr>
          <p:nvPr/>
        </p:nvPicPr>
        <p:blipFill>
          <a:blip r:embed="rId4"/>
          <a:stretch>
            <a:fillRect/>
          </a:stretch>
        </p:blipFill>
        <p:spPr>
          <a:xfrm>
            <a:off x="4954300" y="2348880"/>
            <a:ext cx="1872527" cy="1500348"/>
          </a:xfrm>
          <a:prstGeom prst="rect">
            <a:avLst/>
          </a:prstGeom>
        </p:spPr>
      </p:pic>
    </p:spTree>
    <p:extLst>
      <p:ext uri="{BB962C8B-B14F-4D97-AF65-F5344CB8AC3E}">
        <p14:creationId xmlns:p14="http://schemas.microsoft.com/office/powerpoint/2010/main" val="208681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remove" nodeType="click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リゾート">
  <a:themeElements>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リゾート">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リゾート">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リゾート">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13008</TotalTime>
  <Words>6166</Words>
  <Application>Microsoft Office PowerPoint</Application>
  <PresentationFormat>画面に合わせる (4:3)</PresentationFormat>
  <Paragraphs>501</Paragraphs>
  <Slides>24</Slides>
  <Notes>24</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24</vt:i4>
      </vt:variant>
    </vt:vector>
  </HeadingPairs>
  <TitlesOfParts>
    <vt:vector size="37" baseType="lpstr">
      <vt:lpstr>HGPｺﾞｼｯｸM</vt:lpstr>
      <vt:lpstr>HGSｺﾞｼｯｸM</vt:lpstr>
      <vt:lpstr>HGS創英角ｺﾞｼｯｸUB</vt:lpstr>
      <vt:lpstr>HG丸ｺﾞｼｯｸM-PRO</vt:lpstr>
      <vt:lpstr>ＭＳ ゴシック</vt:lpstr>
      <vt:lpstr>メイリオ</vt:lpstr>
      <vt:lpstr>游明朝</vt:lpstr>
      <vt:lpstr>Arial</vt:lpstr>
      <vt:lpstr>Calibri</vt:lpstr>
      <vt:lpstr>Constantia</vt:lpstr>
      <vt:lpstr>Times New Roman</vt:lpstr>
      <vt:lpstr>Wingdings 2</vt:lpstr>
      <vt:lpstr>リゾート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税金でやってほしいこと・・・？</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上田 ゆかり</dc:creator>
  <cp:lastModifiedBy>４ 地区連</cp:lastModifiedBy>
  <cp:revision>1127</cp:revision>
  <cp:lastPrinted>2024-06-04T06:44:50Z</cp:lastPrinted>
  <dcterms:modified xsi:type="dcterms:W3CDTF">2024-06-12T02:14:41Z</dcterms:modified>
</cp:coreProperties>
</file>