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2" r:id="rId1"/>
    <p:sldMasterId id="2147483845" r:id="rId2"/>
  </p:sldMasterIdLst>
  <p:notesMasterIdLst>
    <p:notesMasterId r:id="rId15"/>
  </p:notesMasterIdLst>
  <p:handoutMasterIdLst>
    <p:handoutMasterId r:id="rId16"/>
  </p:handoutMasterIdLst>
  <p:sldIdLst>
    <p:sldId id="332" r:id="rId3"/>
    <p:sldId id="428" r:id="rId4"/>
    <p:sldId id="490" r:id="rId5"/>
    <p:sldId id="473" r:id="rId6"/>
    <p:sldId id="488" r:id="rId7"/>
    <p:sldId id="491" r:id="rId8"/>
    <p:sldId id="489" r:id="rId9"/>
    <p:sldId id="485" r:id="rId10"/>
    <p:sldId id="486" r:id="rId11"/>
    <p:sldId id="476" r:id="rId12"/>
    <p:sldId id="484" r:id="rId13"/>
    <p:sldId id="472" r:id="rId14"/>
  </p:sldIdLst>
  <p:sldSz cx="9144000" cy="6858000" type="screen4x3"/>
  <p:notesSz cx="6888163" cy="10018713"/>
  <p:embeddedFontLst>
    <p:embeddedFont>
      <p:font typeface="BIZ UDゴシック" panose="020B0400000000000000" pitchFamily="49" charset="-128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HGP教科書体" panose="02020600000000000000" pitchFamily="18" charset="-128"/>
      <p:regular r:id="rId25"/>
    </p:embeddedFont>
    <p:embeddedFont>
      <p:font typeface="HGP明朝E" panose="02020900000000000000" pitchFamily="18" charset="-128"/>
      <p:regular r:id="rId26"/>
    </p:embeddedFont>
    <p:embeddedFont>
      <p:font typeface="HG丸ｺﾞｼｯｸM-PRO" panose="020F0600000000000000" pitchFamily="50" charset="-128"/>
      <p:regular r:id="rId27"/>
    </p:embeddedFont>
    <p:embeddedFont>
      <p:font typeface="Wingdings 2" panose="05020102010507070707" pitchFamily="18" charset="2"/>
      <p:regular r:id="rId28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6AA90C0C-417A-4758-9597-2A46DCDA4A2C}">
          <p14:sldIdLst>
            <p14:sldId id="332"/>
          </p14:sldIdLst>
        </p14:section>
        <p14:section name="タイトルなしのセクション" id="{B9FA966B-FEC3-4211-AF8A-CED2AA83336A}">
          <p14:sldIdLst/>
        </p14:section>
        <p14:section name="タイトルなしのセクション" id="{25F41961-8FFA-4474-89D9-8C1EFED92146}">
          <p14:sldIdLst>
            <p14:sldId id="428"/>
            <p14:sldId id="490"/>
          </p14:sldIdLst>
        </p14:section>
        <p14:section name="タイトルなしのセクション" id="{BE88C2B2-6DC8-4ECA-A671-D02D078DA1E2}">
          <p14:sldIdLst>
            <p14:sldId id="473"/>
            <p14:sldId id="488"/>
            <p14:sldId id="491"/>
            <p14:sldId id="489"/>
            <p14:sldId id="485"/>
            <p14:sldId id="486"/>
            <p14:sldId id="476"/>
            <p14:sldId id="484"/>
          </p14:sldIdLst>
        </p14:section>
        <p14:section name="タイトルなしのセクション" id="{FA341267-9549-4C61-BBF3-2539B28AA1BD}">
          <p14:sldIdLst>
            <p14:sldId id="4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08" userDrawn="1">
          <p15:clr>
            <a:srgbClr val="A4A3A4"/>
          </p15:clr>
        </p15:guide>
        <p15:guide id="2" pos="1496" userDrawn="1">
          <p15:clr>
            <a:srgbClr val="A4A3A4"/>
          </p15:clr>
        </p15:guide>
        <p15:guide id="3" orient="horz" pos="3157" userDrawn="1">
          <p15:clr>
            <a:srgbClr val="A4A3A4"/>
          </p15:clr>
        </p15:guide>
        <p15:guide id="4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1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9FFBE"/>
    <a:srgbClr val="79DCFF"/>
    <a:srgbClr val="D9FFEA"/>
    <a:srgbClr val="9C94E4"/>
    <a:srgbClr val="F5D7F5"/>
    <a:srgbClr val="FF8BFF"/>
    <a:srgbClr val="FE02FF"/>
    <a:srgbClr val="EF11DF"/>
    <a:srgbClr val="96ABF8"/>
    <a:srgbClr val="897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85" autoAdjust="0"/>
    <p:restoredTop sz="89918" autoAdjust="0"/>
  </p:normalViewPr>
  <p:slideViewPr>
    <p:cSldViewPr snapToGrid="0">
      <p:cViewPr varScale="1">
        <p:scale>
          <a:sx n="65" d="100"/>
          <a:sy n="65" d="100"/>
        </p:scale>
        <p:origin x="47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0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78" y="108"/>
      </p:cViewPr>
      <p:guideLst>
        <p:guide orient="horz" pos="4608"/>
        <p:guide pos="1496"/>
        <p:guide orient="horz" pos="3157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3200" dirty="0"/>
              <a:t>令和</a:t>
            </a:r>
            <a:r>
              <a:rPr lang="en-US" altLang="ja-JP" sz="3200" dirty="0"/>
              <a:t>5</a:t>
            </a:r>
            <a:r>
              <a:rPr lang="ja-JP" altLang="en-US" sz="3200" dirty="0"/>
              <a:t>年度　国の支出（歳出）</a:t>
            </a:r>
            <a:endParaRPr lang="ja-JP" sz="3200" dirty="0"/>
          </a:p>
        </c:rich>
      </c:tx>
      <c:layout>
        <c:manualLayout>
          <c:xMode val="edge"/>
          <c:yMode val="edge"/>
          <c:x val="0.22375951443569553"/>
          <c:y val="2.2410323709536308E-2"/>
        </c:manualLayout>
      </c:layout>
      <c:overlay val="0"/>
      <c:spPr>
        <a:pattFill prst="pct5">
          <a:fgClr>
            <a:srgbClr val="FFFF00"/>
          </a:fgClr>
          <a:bgClr>
            <a:srgbClr val="FFFF00"/>
          </a:bgClr>
        </a:patt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2794444444444448"/>
          <c:y val="0.14124074074074075"/>
          <c:w val="0.59411111111111115"/>
          <c:h val="0.79214814814814816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4000" dirty="0"/>
              <a:t>令和</a:t>
            </a:r>
            <a:r>
              <a:rPr lang="en-US" altLang="ja-JP" sz="4000" dirty="0"/>
              <a:t>5</a:t>
            </a:r>
            <a:r>
              <a:rPr lang="ja-JP" altLang="en-US" sz="4000" dirty="0"/>
              <a:t>年度　国の支出（歳出）</a:t>
            </a:r>
            <a:endParaRPr lang="ja-JP" sz="4000" dirty="0"/>
          </a:p>
        </c:rich>
      </c:tx>
      <c:layout>
        <c:manualLayout>
          <c:xMode val="edge"/>
          <c:yMode val="edge"/>
          <c:x val="5.1276532449886211E-2"/>
          <c:y val="9.2592965638447836E-3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7655555555555555"/>
          <c:y val="0.14721657803843236"/>
          <c:w val="0.57914270195446704"/>
          <c:h val="0.80061027317551103"/>
        </c:manualLayout>
      </c:layout>
      <c:pieChart>
        <c:varyColors val="1"/>
        <c:ser>
          <c:idx val="0"/>
          <c:order val="0"/>
          <c:spPr>
            <a:pattFill prst="pct5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E7E-4B1C-8249-C211A318E06A}"/>
              </c:ext>
            </c:extLst>
          </c:dPt>
          <c:dPt>
            <c:idx val="1"/>
            <c:bubble3D val="0"/>
            <c:spPr>
              <a:pattFill prst="plaid">
                <a:fgClr>
                  <a:schemeClr val="tx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E7E-4B1C-8249-C211A318E06A}"/>
              </c:ext>
            </c:extLst>
          </c:dPt>
          <c:dPt>
            <c:idx val="2"/>
            <c:bubble3D val="0"/>
            <c:spPr>
              <a:pattFill prst="dkHorz">
                <a:fgClr>
                  <a:schemeClr val="tx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E7E-4B1C-8249-C211A318E06A}"/>
              </c:ext>
            </c:extLst>
          </c:dPt>
          <c:dPt>
            <c:idx val="3"/>
            <c:bubble3D val="0"/>
            <c:spPr>
              <a:pattFill prst="pct90">
                <a:fgClr>
                  <a:schemeClr val="tx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E7E-4B1C-8249-C211A318E06A}"/>
              </c:ext>
            </c:extLst>
          </c:dPt>
          <c:dPt>
            <c:idx val="4"/>
            <c:bubble3D val="0"/>
            <c:spPr>
              <a:pattFill prst="pct5">
                <a:fgClr>
                  <a:schemeClr val="tx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E7E-4B1C-8249-C211A318E06A}"/>
              </c:ext>
            </c:extLst>
          </c:dPt>
          <c:dPt>
            <c:idx val="5"/>
            <c:bubble3D val="0"/>
            <c:spPr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E7E-4B1C-8249-C211A318E06A}"/>
              </c:ext>
            </c:extLst>
          </c:dPt>
          <c:dPt>
            <c:idx val="6"/>
            <c:bubble3D val="0"/>
            <c:spPr>
              <a:pattFill prst="solidDmnd">
                <a:fgClr>
                  <a:schemeClr val="tx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E7E-4B1C-8249-C211A318E06A}"/>
              </c:ext>
            </c:extLst>
          </c:dPt>
          <c:dLbls>
            <c:dLbl>
              <c:idx val="0"/>
              <c:layout>
                <c:manualLayout>
                  <c:x val="-5.1828530345320444E-2"/>
                  <c:y val="6.92733916638172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defRPr>
                    </a:pPr>
                    <a:r>
                      <a:rPr lang="ja-JP" altLang="en-US" sz="3200" b="1" dirty="0">
                        <a:solidFill>
                          <a:schemeClr val="tx1"/>
                        </a:solidFill>
                        <a:latin typeface="+mj-ea"/>
                        <a:ea typeface="+mj-ea"/>
                      </a:rPr>
                      <a:t>社会保障　</a:t>
                    </a:r>
                    <a:r>
                      <a:rPr lang="en-US" altLang="ja-JP" sz="3200" b="1" dirty="0">
                        <a:solidFill>
                          <a:schemeClr val="tx1"/>
                        </a:solidFill>
                        <a:latin typeface="+mj-ea"/>
                        <a:ea typeface="+mj-ea"/>
                      </a:rPr>
                      <a:t>37</a:t>
                    </a:r>
                  </a:p>
                </c:rich>
              </c:tx>
              <c:spPr>
                <a:solidFill>
                  <a:srgbClr val="89FFB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71833041964459"/>
                      <c:h val="8.636877015286971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AE7E-4B1C-8249-C211A318E06A}"/>
                </c:ext>
              </c:extLst>
            </c:dLbl>
            <c:dLbl>
              <c:idx val="1"/>
              <c:layout>
                <c:manualLayout>
                  <c:x val="-3.6829825434777988E-2"/>
                  <c:y val="-9.55619928994557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defRPr>
                    </a:pPr>
                    <a:r>
                      <a:rPr lang="zh-CN" altLang="en-US" sz="3200" b="1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地方交付税　</a:t>
                    </a:r>
                    <a:r>
                      <a:rPr lang="en-US" altLang="zh-CN" sz="3200" b="1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16</a:t>
                    </a:r>
                  </a:p>
                </c:rich>
              </c:tx>
              <c:spPr>
                <a:solidFill>
                  <a:srgbClr val="89FFB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172182814144075"/>
                      <c:h val="7.96529002300797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AE7E-4B1C-8249-C211A318E06A}"/>
                </c:ext>
              </c:extLst>
            </c:dLbl>
            <c:dLbl>
              <c:idx val="2"/>
              <c:layout>
                <c:manualLayout>
                  <c:x val="3.790474764503711E-2"/>
                  <c:y val="7.907926697224955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defRPr>
                    </a:pPr>
                    <a:r>
                      <a:rPr lang="ja-JP" altLang="en-US" sz="3200" b="1">
                        <a:latin typeface="+mj-ea"/>
                        <a:ea typeface="+mj-ea"/>
                      </a:rPr>
                      <a:t>防衛費　</a:t>
                    </a:r>
                    <a:r>
                      <a:rPr lang="en-US" altLang="ja-JP" sz="3200" b="1">
                        <a:latin typeface="+mj-ea"/>
                        <a:ea typeface="+mj-ea"/>
                      </a:rPr>
                      <a:t>10</a:t>
                    </a:r>
                  </a:p>
                </c:rich>
              </c:tx>
              <c:spPr>
                <a:solidFill>
                  <a:srgbClr val="89FFB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18577302414985"/>
                      <c:h val="7.039375288457706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AE7E-4B1C-8249-C211A318E06A}"/>
                </c:ext>
              </c:extLst>
            </c:dLbl>
            <c:dLbl>
              <c:idx val="3"/>
              <c:layout>
                <c:manualLayout>
                  <c:x val="3.6735469731386534E-2"/>
                  <c:y val="-4.69388677819543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defRPr>
                    </a:pPr>
                    <a:r>
                      <a:rPr lang="ja-JP" altLang="en-US" sz="3200" b="1">
                        <a:latin typeface="+mj-ea"/>
                        <a:ea typeface="+mj-ea"/>
                      </a:rPr>
                      <a:t>公共事業　</a:t>
                    </a:r>
                    <a:r>
                      <a:rPr lang="en-US" altLang="ja-JP" sz="3200" b="1">
                        <a:latin typeface="+mj-ea"/>
                        <a:ea typeface="+mj-ea"/>
                      </a:rPr>
                      <a:t>6</a:t>
                    </a:r>
                  </a:p>
                </c:rich>
              </c:tx>
              <c:spPr>
                <a:solidFill>
                  <a:srgbClr val="89FFB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30513812352689"/>
                      <c:h val="7.50234011664994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AE7E-4B1C-8249-C211A318E06A}"/>
                </c:ext>
              </c:extLst>
            </c:dLbl>
            <c:dLbl>
              <c:idx val="4"/>
              <c:layout>
                <c:manualLayout>
                  <c:x val="2.7546717966010634E-2"/>
                  <c:y val="-7.5381152141678773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/>
                      <a:t>教育　</a:t>
                    </a:r>
                    <a:r>
                      <a:rPr lang="en-US" altLang="ja-JP"/>
                      <a:t>4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53103758550548"/>
                      <c:h val="7.039375288457706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AE7E-4B1C-8249-C211A318E06A}"/>
                </c:ext>
              </c:extLst>
            </c:dLbl>
            <c:dLbl>
              <c:idx val="5"/>
              <c:layout>
                <c:manualLayout>
                  <c:x val="7.4972735237939736E-2"/>
                  <c:y val="-6.87948307489369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defRPr>
                    </a:pPr>
                    <a:r>
                      <a:rPr lang="ja-JP" altLang="en-US" sz="3200" b="1">
                        <a:latin typeface="+mj-ea"/>
                        <a:ea typeface="+mj-ea"/>
                      </a:rPr>
                      <a:t>その他　</a:t>
                    </a:r>
                    <a:r>
                      <a:rPr lang="en-US" altLang="ja-JP" sz="3200" b="1">
                        <a:latin typeface="+mj-ea"/>
                        <a:ea typeface="+mj-ea"/>
                      </a:rPr>
                      <a:t>16</a:t>
                    </a:r>
                  </a:p>
                </c:rich>
              </c:tx>
              <c:spPr>
                <a:solidFill>
                  <a:srgbClr val="89FFB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97368569897658"/>
                      <c:h val="6.113445632073229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AE7E-4B1C-8249-C211A318E06A}"/>
                </c:ext>
              </c:extLst>
            </c:dLbl>
            <c:dLbl>
              <c:idx val="6"/>
              <c:layout>
                <c:manualLayout>
                  <c:x val="-5.0989571254978563E-3"/>
                  <c:y val="0.11583218167615607"/>
                </c:manualLayout>
              </c:layout>
              <c:tx>
                <c:rich>
                  <a:bodyPr/>
                  <a:lstStyle/>
                  <a:p>
                    <a:r>
                      <a:rPr lang="ja-JP" altLang="en-US"/>
                      <a:t>国債費　</a:t>
                    </a:r>
                    <a:r>
                      <a:rPr lang="en-US" altLang="ja-JP"/>
                      <a:t>25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96831152996077"/>
                      <c:h val="7.039375288457706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AE7E-4B1C-8249-C211A318E06A}"/>
                </c:ext>
              </c:extLst>
            </c:dLbl>
            <c:spPr>
              <a:solidFill>
                <a:srgbClr val="89FFBE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Sheet2!$B$1:$B$7</c:f>
              <c:numCache>
                <c:formatCode>General</c:formatCode>
                <c:ptCount val="7"/>
                <c:pt idx="0">
                  <c:v>37</c:v>
                </c:pt>
                <c:pt idx="1">
                  <c:v>16</c:v>
                </c:pt>
                <c:pt idx="2">
                  <c:v>10</c:v>
                </c:pt>
                <c:pt idx="3">
                  <c:v>6</c:v>
                </c:pt>
                <c:pt idx="4">
                  <c:v>4</c:v>
                </c:pt>
                <c:pt idx="5">
                  <c:v>16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E7E-4B1C-8249-C211A318E06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4400" dirty="0"/>
              <a:t>R5</a:t>
            </a:r>
            <a:r>
              <a:rPr lang="ja-JP" altLang="en-US" sz="4400" dirty="0"/>
              <a:t>年度 国の収入</a:t>
            </a:r>
            <a:r>
              <a:rPr lang="en-US" altLang="ja-JP" sz="4400" dirty="0"/>
              <a:t>(</a:t>
            </a:r>
            <a:r>
              <a:rPr lang="ja-JP" altLang="en-US" sz="4400" dirty="0"/>
              <a:t>歳入</a:t>
            </a:r>
            <a:r>
              <a:rPr lang="en-US" altLang="ja-JP" sz="4400" dirty="0"/>
              <a:t>)</a:t>
            </a:r>
            <a:endParaRPr lang="ja-JP" sz="4400" dirty="0"/>
          </a:p>
        </c:rich>
      </c:tx>
      <c:layout>
        <c:manualLayout>
          <c:xMode val="edge"/>
          <c:yMode val="edge"/>
          <c:x val="8.7402668416447948E-2"/>
          <c:y val="3.055556001101779E-2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2531933508311458"/>
          <c:y val="0.18866640254686534"/>
          <c:w val="0.58547244094488193"/>
          <c:h val="0.78063003508749418"/>
        </c:manualLayout>
      </c:layout>
      <c:doughnutChart>
        <c:varyColors val="1"/>
        <c:ser>
          <c:idx val="0"/>
          <c:order val="0"/>
          <c:spPr>
            <a:pattFill prst="pct5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c:spPr>
          <c:explosion val="1"/>
          <c:dPt>
            <c:idx val="0"/>
            <c:bubble3D val="0"/>
            <c:spPr>
              <a:pattFill prst="pct5">
                <a:fgClr>
                  <a:schemeClr val="tx1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BBB-4BA5-B37D-84A237C87743}"/>
              </c:ext>
            </c:extLst>
          </c:dPt>
          <c:dPt>
            <c:idx val="1"/>
            <c:bubble3D val="0"/>
            <c:spPr>
              <a:pattFill prst="dkVert">
                <a:fgClr>
                  <a:schemeClr val="tx1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BBB-4BA5-B37D-84A237C87743}"/>
              </c:ext>
            </c:extLst>
          </c:dPt>
          <c:dPt>
            <c:idx val="2"/>
            <c:bubble3D val="0"/>
            <c:spPr>
              <a:pattFill prst="dotGrid">
                <a:fgClr>
                  <a:schemeClr val="tx1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BBB-4BA5-B37D-84A237C87743}"/>
              </c:ext>
            </c:extLst>
          </c:dPt>
          <c:dPt>
            <c:idx val="3"/>
            <c:bubble3D val="0"/>
            <c:spPr>
              <a:pattFill prst="smGrid">
                <a:fgClr>
                  <a:schemeClr val="tx1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BBB-4BA5-B37D-84A237C87743}"/>
              </c:ext>
            </c:extLst>
          </c:dPt>
          <c:dPt>
            <c:idx val="4"/>
            <c:bubble3D val="0"/>
            <c:explosion val="27"/>
            <c:spPr>
              <a:pattFill prst="pct75">
                <a:fgClr>
                  <a:schemeClr val="tx1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BBB-4BA5-B37D-84A237C87743}"/>
              </c:ext>
            </c:extLst>
          </c:dPt>
          <c:dPt>
            <c:idx val="5"/>
            <c:bubble3D val="0"/>
            <c:explosion val="28"/>
            <c:spPr>
              <a:pattFill prst="dkHorz">
                <a:fgClr>
                  <a:schemeClr val="tx1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BBB-4BA5-B37D-84A237C87743}"/>
              </c:ext>
            </c:extLst>
          </c:dPt>
          <c:dLbls>
            <c:dLbl>
              <c:idx val="0"/>
              <c:layout>
                <c:manualLayout>
                  <c:x val="0.14166683070866137"/>
                  <c:y val="-5.37037115345160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ja-JP" altLang="en-US" sz="3200" dirty="0"/>
                      <a:t>所得税 </a:t>
                    </a:r>
                    <a:r>
                      <a:rPr lang="en-US" altLang="ja-JP" sz="3200" dirty="0"/>
                      <a:t>21</a:t>
                    </a:r>
                  </a:p>
                </c:rich>
              </c:tx>
              <c:spPr>
                <a:solidFill>
                  <a:srgbClr val="FFFF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76399825021869"/>
                      <c:h val="8.645845530161203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BBB-4BA5-B37D-84A237C87743}"/>
                </c:ext>
              </c:extLst>
            </c:dLbl>
            <c:dLbl>
              <c:idx val="1"/>
              <c:layout>
                <c:manualLayout>
                  <c:x val="9.4444444444444442E-2"/>
                  <c:y val="-9.2592592592592587E-3"/>
                </c:manualLayout>
              </c:layout>
              <c:tx>
                <c:rich>
                  <a:bodyPr/>
                  <a:lstStyle/>
                  <a:p>
                    <a:r>
                      <a:rPr lang="ja-JP" altLang="en-US"/>
                      <a:t>消費税 </a:t>
                    </a:r>
                    <a:r>
                      <a:rPr lang="en-US" altLang="ja-JP"/>
                      <a:t>23</a:t>
                    </a:r>
                    <a:r>
                      <a:rPr lang="ja-JP" altLang="en-US"/>
                      <a:t>　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BBB-4BA5-B37D-84A237C87743}"/>
                </c:ext>
              </c:extLst>
            </c:dLbl>
            <c:dLbl>
              <c:idx val="2"/>
              <c:layout>
                <c:manualLayout>
                  <c:x val="7.4999999999999997E-2"/>
                  <c:y val="9.5623081893129333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/>
                      <a:t>法人税 </a:t>
                    </a:r>
                    <a:r>
                      <a:rPr lang="en-US" altLang="ja-JP"/>
                      <a:t>15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BBB-4BA5-B37D-84A237C87743}"/>
                </c:ext>
              </c:extLst>
            </c:dLbl>
            <c:dLbl>
              <c:idx val="3"/>
              <c:layout>
                <c:manualLayout>
                  <c:x val="-6.458333333333334E-2"/>
                  <c:y val="0.130555720407658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ja-JP" altLang="en-US" sz="3200"/>
                      <a:t>その他の税 </a:t>
                    </a:r>
                    <a:r>
                      <a:rPr lang="en-US" altLang="ja-JP" sz="3200"/>
                      <a:t>10</a:t>
                    </a:r>
                  </a:p>
                </c:rich>
              </c:tx>
              <c:spPr>
                <a:solidFill>
                  <a:srgbClr val="FFFF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25"/>
                      <c:h val="7.569438257427567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2BBB-4BA5-B37D-84A237C87743}"/>
                </c:ext>
              </c:extLst>
            </c:dLbl>
            <c:dLbl>
              <c:idx val="4"/>
              <c:layout>
                <c:manualLayout>
                  <c:x val="-0.12420548993875766"/>
                  <c:y val="-4.90740812298164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ja-JP" altLang="en-US" dirty="0"/>
                      <a:t>税以外の収入 </a:t>
                    </a:r>
                    <a:r>
                      <a:rPr lang="en-US" altLang="ja-JP" dirty="0"/>
                      <a:t>9</a:t>
                    </a:r>
                  </a:p>
                </c:rich>
              </c:tx>
              <c:spPr>
                <a:solidFill>
                  <a:srgbClr val="89FFB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41666666666668"/>
                      <c:h val="8.171290197038523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2BBB-4BA5-B37D-84A237C87743}"/>
                </c:ext>
              </c:extLst>
            </c:dLbl>
            <c:dLbl>
              <c:idx val="5"/>
              <c:layout>
                <c:manualLayout>
                  <c:x val="-0.10833333333333336"/>
                  <c:y val="-1.38888888888889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ja-JP" altLang="en-US"/>
                      <a:t>国債　</a:t>
                    </a:r>
                    <a:r>
                      <a:rPr lang="en-US" altLang="ja-JP"/>
                      <a:t>36</a:t>
                    </a:r>
                  </a:p>
                </c:rich>
              </c:tx>
              <c:spPr>
                <a:solidFill>
                  <a:srgbClr val="79DC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BBB-4BA5-B37D-84A237C87743}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Sheet1!$B$2:$B$7</c:f>
              <c:numCache>
                <c:formatCode>General</c:formatCode>
                <c:ptCount val="6"/>
                <c:pt idx="0">
                  <c:v>21</c:v>
                </c:pt>
                <c:pt idx="1">
                  <c:v>23</c:v>
                </c:pt>
                <c:pt idx="2">
                  <c:v>15</c:v>
                </c:pt>
                <c:pt idx="3">
                  <c:v>10</c:v>
                </c:pt>
                <c:pt idx="4">
                  <c:v>9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BB-4BA5-B37D-84A237C8774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AD8F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0.81795</cdr:x>
      <cdr:y>0.79146</cdr:y>
    </cdr:from>
    <cdr:to>
      <cdr:x>0.97821</cdr:x>
      <cdr:y>0.95385</cdr:y>
    </cdr:to>
    <cdr:sp macro="" textlink="">
      <cdr:nvSpPr>
        <cdr:cNvPr id="2" name="正方形/長方形 1">
          <a:extLst xmlns:a="http://schemas.openxmlformats.org/drawingml/2006/main">
            <a:ext uri="{FF2B5EF4-FFF2-40B4-BE49-F238E27FC236}">
              <a16:creationId xmlns:a16="http://schemas.microsoft.com/office/drawing/2014/main" id="{E13AD09E-45D3-4AAA-EDE7-0B4619328A65}"/>
            </a:ext>
          </a:extLst>
        </cdr:cNvPr>
        <cdr:cNvSpPr/>
      </cdr:nvSpPr>
      <cdr:spPr>
        <a:xfrm xmlns:a="http://schemas.openxmlformats.org/drawingml/2006/main">
          <a:off x="7479291" y="5427802"/>
          <a:ext cx="1465417" cy="1113671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ja-JP" altLang="en-US" sz="3200" b="1" dirty="0"/>
            <a:t> 税 収</a:t>
          </a:r>
          <a:endParaRPr lang="en-US" altLang="ja-JP" sz="3200" b="1" dirty="0"/>
        </a:p>
        <a:p xmlns:a="http://schemas.openxmlformats.org/drawingml/2006/main">
          <a:r>
            <a:rPr lang="en-US" altLang="ja-JP" sz="3200" b="1" dirty="0"/>
            <a:t>69</a:t>
          </a:r>
          <a:r>
            <a:rPr lang="ja-JP" altLang="en-US" sz="3200" b="1" dirty="0"/>
            <a:t>兆円</a:t>
          </a:r>
          <a:endParaRPr lang="ja-JP" sz="3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85466" cy="501340"/>
          </a:xfrm>
          <a:prstGeom prst="rect">
            <a:avLst/>
          </a:prstGeom>
        </p:spPr>
        <p:txBody>
          <a:bodyPr vert="horz" lIns="93098" tIns="46549" rIns="93098" bIns="4654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077" y="2"/>
            <a:ext cx="2985465" cy="501340"/>
          </a:xfrm>
          <a:prstGeom prst="rect">
            <a:avLst/>
          </a:prstGeom>
        </p:spPr>
        <p:txBody>
          <a:bodyPr vert="horz" lIns="93098" tIns="46549" rIns="93098" bIns="46549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9515765"/>
            <a:ext cx="2985466" cy="501340"/>
          </a:xfrm>
          <a:prstGeom prst="rect">
            <a:avLst/>
          </a:prstGeom>
        </p:spPr>
        <p:txBody>
          <a:bodyPr vert="horz" lIns="93098" tIns="46549" rIns="93098" bIns="46549" rtlCol="0" anchor="b"/>
          <a:lstStyle>
            <a:lvl1pPr algn="l">
              <a:defRPr sz="1200"/>
            </a:lvl1pPr>
          </a:lstStyle>
          <a:p>
            <a:r>
              <a:rPr kumimoji="1" lang="ja-JP" altLang="en-US"/>
              <a:t>　　　　　　　　　　　　　　　　　　　　　　　　　　　　　　　　　　　　　　　　　　　　　　　　　　　　　　　　　　　　　　</a:t>
            </a:r>
            <a:r>
              <a:rPr kumimoji="1" lang="en-US" altLang="ja-JP"/>
              <a:t>33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077" y="9515765"/>
            <a:ext cx="2985465" cy="501340"/>
          </a:xfrm>
          <a:prstGeom prst="rect">
            <a:avLst/>
          </a:prstGeom>
        </p:spPr>
        <p:txBody>
          <a:bodyPr vert="horz" lIns="93098" tIns="46549" rIns="93098" bIns="46549" rtlCol="0" anchor="b"/>
          <a:lstStyle>
            <a:lvl1pPr algn="r">
              <a:defRPr sz="1200"/>
            </a:lvl1pPr>
          </a:lstStyle>
          <a:p>
            <a:fld id="{BE825E00-DF41-41C7-B5F5-8E9076E0555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0397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84872" cy="502676"/>
          </a:xfrm>
          <a:prstGeom prst="rect">
            <a:avLst/>
          </a:prstGeom>
        </p:spPr>
        <p:txBody>
          <a:bodyPr vert="horz" lIns="93098" tIns="46549" rIns="93098" bIns="465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702" y="2"/>
            <a:ext cx="2984872" cy="502676"/>
          </a:xfrm>
          <a:prstGeom prst="rect">
            <a:avLst/>
          </a:prstGeom>
        </p:spPr>
        <p:txBody>
          <a:bodyPr vert="horz" lIns="93098" tIns="46549" rIns="93098" bIns="465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8" tIns="46549" rIns="93098" bIns="46549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8" y="4821513"/>
            <a:ext cx="5510530" cy="3944868"/>
          </a:xfrm>
          <a:prstGeom prst="rect">
            <a:avLst/>
          </a:prstGeom>
        </p:spPr>
        <p:txBody>
          <a:bodyPr vert="horz" lIns="93098" tIns="46549" rIns="93098" bIns="46549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516042"/>
            <a:ext cx="2984872" cy="502676"/>
          </a:xfrm>
          <a:prstGeom prst="rect">
            <a:avLst/>
          </a:prstGeom>
        </p:spPr>
        <p:txBody>
          <a:bodyPr vert="horz" lIns="93098" tIns="46549" rIns="93098" bIns="465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ja-JP" altLang="en-US"/>
              <a:t>　　　　　　　　　　　　　　　　　　　　　　　　　　　　　　　　　　　　　　　　　　　　　　　　　　　　　　　　　　　　　　</a:t>
            </a:r>
            <a:r>
              <a:rPr lang="en-US" altLang="ja-JP"/>
              <a:t>33</a:t>
            </a: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702" y="9516042"/>
            <a:ext cx="2984872" cy="502676"/>
          </a:xfrm>
          <a:prstGeom prst="rect">
            <a:avLst/>
          </a:prstGeom>
        </p:spPr>
        <p:txBody>
          <a:bodyPr vert="horz" lIns="93098" tIns="46549" rIns="93098" bIns="465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AE2710-6272-4C33-A5A1-B189C3EA57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07569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38250"/>
            <a:ext cx="4778375" cy="3584575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12806" y="4821513"/>
            <a:ext cx="5633901" cy="2690949"/>
          </a:xfrm>
        </p:spPr>
        <p:txBody>
          <a:bodyPr/>
          <a:lstStyle/>
          <a:p>
            <a:r>
              <a:rPr kumimoji="1" lang="ja-JP" altLang="en-US" dirty="0"/>
              <a:t>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59947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8818" y="4821513"/>
            <a:ext cx="5510530" cy="1601566"/>
          </a:xfrm>
        </p:spPr>
        <p:txBody>
          <a:bodyPr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2807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4019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249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83597" y="4821513"/>
            <a:ext cx="4437051" cy="3944868"/>
          </a:xfrm>
        </p:spPr>
        <p:txBody>
          <a:bodyPr/>
          <a:lstStyle/>
          <a:p>
            <a:r>
              <a:rPr kumimoji="1"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96858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C2509-3532-4AF9-934B-6F8198B3BB0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6510-08D3-499C-8A8B-F7B0854F60E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805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D9ED-DA4B-45D2-A887-8596F660009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A5722-738C-44C7-AD30-255284201C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777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EC16E-FF8F-4D3B-A275-A68F130A216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37CB3-FC7E-4E0D-A152-BDA314D64D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7305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8B0207-0994-4B34-8780-58674EEBA9E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1962-A84C-422B-9747-2CE478B0E61B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3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AEA2D-015C-461A-AFC1-E964B3E762F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B247-1AE5-4CD2-AC9D-65498E4B9C50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04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FCE090-C49F-496C-91A2-25A890C7A73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FA16-6AF2-4956-AE1C-2EB21F92B6DC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06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5C067E-2749-48AC-83B2-51ED905FF01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05D-FD67-4B57-88C5-4FF3CB6EFD49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37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8F9127-FB84-41AB-BA14-FEA27B25169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C953-DE0C-4AD5-9FCB-2B11A05DD783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72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D6294E-47D4-4454-8D79-27E7502028A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FDDF-9690-401D-8D1F-445BD37A630E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56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4A1A94-7DF4-41A2-A50C-E75DF43E515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190C-FD09-4FB8-83BC-C1DED10E00C1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20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0836A-BED7-4402-8972-86A7C3F7E97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BA89-56E1-4A5E-82D7-AD1559AD87E2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8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C55DB-CE0A-435E-B436-A60998FBF5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4DC2E-5609-4102-AEAB-5A90483044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8514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D16DE-DA4B-434D-AF3F-44262D3C56D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6D40-EF21-42E8-9375-ED093552A177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29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C4AA65-8E5E-4353-B74B-E37342D3964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7F43-C057-4B86-938C-59415764D3F6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E52FEA-1EFA-4332-8742-A2D98A33E3C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3091-EE89-477D-A57A-7DB8D97BF966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11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0231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4A56A-80A0-4AAF-9215-412CEF3697E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DAA2-2B29-4E48-A6EE-E2F9704F1E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963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825C-48CD-4D54-8BC3-9CEF692815F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BF19-9249-4A32-937E-969C6E3293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147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2DBAE-FD5D-46D4-8BF1-B8537C6D99E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DEF2-219F-485A-9E39-DBF08F6D60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80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DBAA2-280B-463C-8E0F-80434FD7ABC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9D0-69F4-44D3-9492-4B2A66DB6A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34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9BB73-F92B-46BD-9252-3FCC22FB1AE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B6AC-0CB3-48D5-96D1-F7B572F77E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206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0D420-176B-4312-A68F-065DB71110E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A5B96-49B6-43B7-B0D5-43AD2CA00B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418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1082-A634-41E7-9E9E-F0B68F94479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5707A-E2E6-4FCC-916A-886F4C50E6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862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ＭＳ Ｐゴシック" panose="020B0600070205080204" pitchFamily="50" charset="-128"/>
              </a:defRPr>
            </a:lvl1pPr>
          </a:lstStyle>
          <a:p>
            <a:pPr eaLnBrk="0" hangingPunct="0">
              <a:defRPr/>
            </a:pPr>
            <a:fld id="{4B586399-7DF1-4AAE-ABC5-070AA75556CA}" type="datetime1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</a:rPr>
              <a:t>2023/12/8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 pitchFamily="34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ＭＳ Ｐゴシック" panose="020B0600070205080204" pitchFamily="50" charset="-128"/>
              </a:defRPr>
            </a:lvl1pPr>
          </a:lstStyle>
          <a:p>
            <a:pPr eaLnBrk="0" hangingPunct="0"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ED10F601-2C85-4435-BA5F-3DC2BA7C63E6}" type="slidenum">
              <a:rPr lang="ja-JP" altLang="en-US">
                <a:latin typeface="Calibri" pitchFamily="34" charset="0"/>
              </a:rPr>
              <a:pPr eaLnBrk="0" hangingPunct="0">
                <a:defRPr/>
              </a:pPr>
              <a:t>‹#›</a:t>
            </a:fld>
            <a:endParaRPr lang="ja-JP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5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2AF1C2-12D2-4EF2-97CD-44A5C11A063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3AA5A4-332D-477D-8690-E42550D7754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9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29.emf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/>
        </p:nvSpPr>
        <p:spPr>
          <a:xfrm>
            <a:off x="485109" y="357357"/>
            <a:ext cx="3036277" cy="2303463"/>
          </a:xfrm>
          <a:prstGeom prst="ellips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ja-JP" altLang="en-US" sz="9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3521386" y="2392832"/>
            <a:ext cx="5248451" cy="4184675"/>
          </a:xfrm>
          <a:prstGeom prst="ellips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ja-JP" altLang="en-US" sz="9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14333" y="898869"/>
            <a:ext cx="38031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　　中学校　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03065" y="5556412"/>
            <a:ext cx="4240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36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itchFamily="18" charset="-128"/>
                <a:ea typeface="HGP教科書体" pitchFamily="18" charset="-128"/>
              </a:rPr>
              <a:t>　中国税理士会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1F901F5-327F-46DB-9A56-EEAD84532C9B}"/>
              </a:ext>
            </a:extLst>
          </p:cNvPr>
          <p:cNvSpPr txBox="1"/>
          <p:nvPr/>
        </p:nvSpPr>
        <p:spPr>
          <a:xfrm>
            <a:off x="1051558" y="3323786"/>
            <a:ext cx="70408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　租税教室</a:t>
            </a:r>
          </a:p>
        </p:txBody>
      </p:sp>
    </p:spTree>
    <p:extLst>
      <p:ext uri="{BB962C8B-B14F-4D97-AF65-F5344CB8AC3E}">
        <p14:creationId xmlns:p14="http://schemas.microsoft.com/office/powerpoint/2010/main" val="138127142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EB2F54-88B4-1058-3ECD-D6676F09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693" y="150934"/>
            <a:ext cx="3630490" cy="77518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日本の人口推移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E86076E-02EE-BCB6-54D7-201E009F2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43" y="926123"/>
            <a:ext cx="8557056" cy="578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90248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E1640C-A78E-AA74-EBE6-D87AD713D4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17688" y="136525"/>
            <a:ext cx="5160056" cy="7016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3537">
                <a:schemeClr val="bg1">
                  <a:lumMod val="95000"/>
                </a:schemeClr>
              </a:gs>
              <a:gs pos="2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</a:rPr>
              <a:t>世界の人口推移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BD24D1F-2B17-B035-6CA6-59736C355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0" y="1507879"/>
            <a:ext cx="1038139" cy="600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5818A1E-2B0A-659D-E054-F60AF0CD4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9" y="2158864"/>
            <a:ext cx="1038139" cy="560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DB94FCF-63B9-DCD4-A19B-1030BA80DA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9" y="3327139"/>
            <a:ext cx="1038139" cy="67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164DFCB-87E7-1BCA-1AE3-B2F0FA30FC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9" y="4008702"/>
            <a:ext cx="1038138" cy="63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9074750-000E-2A44-AC38-8A52D971C5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9" y="4671822"/>
            <a:ext cx="1038138" cy="55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E36F150-2755-4A5C-2A60-31BF41A0D8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9" y="5306122"/>
            <a:ext cx="1015278" cy="55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22220A0-EC83-354E-3A2B-670EC45A6B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5883381"/>
            <a:ext cx="1058633" cy="67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AE08049-1E53-F14A-E65D-53A43079C3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654" y="2739226"/>
            <a:ext cx="1038139" cy="5908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B121F1F-421E-09E7-E674-76AB81A54F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0147" y="901974"/>
            <a:ext cx="7781844" cy="565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5E9EFF">
                <a:lumMod val="67000"/>
              </a:srgbClr>
            </a:gs>
            <a:gs pos="60000">
              <a:srgbClr val="85C2FF"/>
            </a:gs>
            <a:gs pos="73000">
              <a:schemeClr val="accent1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9105" y="0"/>
            <a:ext cx="10237533" cy="6858594"/>
          </a:xfrm>
          <a:prstGeom prst="rect">
            <a:avLst/>
          </a:prstGeom>
        </p:spPr>
      </p:pic>
      <p:pic>
        <p:nvPicPr>
          <p:cNvPr id="1026" name="Picture 2" descr="\\oa-serv1\public\業務３課\04租税教育推進部\07テキスト・副読本等\03副読本パワーポイント版\副読本イラストデータ(ﾒﾃﾞｨｱMGから)\副読本のイラストPNG変換した\P54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3841"/>
            <a:ext cx="9413548" cy="373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28246" y="411357"/>
            <a:ext cx="8417169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lvl="0" indent="152400" algn="just">
              <a:lnSpc>
                <a:spcPct val="115000"/>
              </a:lnSpc>
              <a:defRPr/>
            </a:pPr>
            <a:r>
              <a:rPr lang="ja-JP" altLang="en-US" sz="3200" b="1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魅力のある住みやすい日本になるために、</a:t>
            </a:r>
            <a:endParaRPr lang="en-US" altLang="ja-JP" sz="3200" b="1" dirty="0">
              <a:solidFill>
                <a:prstClr val="white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33350" lvl="0" indent="152400" algn="just">
              <a:lnSpc>
                <a:spcPct val="115000"/>
              </a:lnSpc>
              <a:defRPr/>
            </a:pPr>
            <a:r>
              <a:rPr lang="ja-JP" altLang="en-US" sz="3200" b="1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のために、みんなが出し合った税が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133350" marR="0" lvl="0" indent="15240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真に必要な事に、大切に使われているか、  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133350" marR="0" lvl="0" indent="15240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しっかりと確かめましょう。　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そして、正しい申告と納税ができる社会人　　　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になってください。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58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317317" y="175217"/>
            <a:ext cx="3749039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4800" b="1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</a:rPr>
              <a:t>約 ５０ 種 類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63286" y="1246414"/>
            <a:ext cx="8828315" cy="5078313"/>
          </a:xfrm>
          <a:prstGeom prst="rect">
            <a:avLst/>
          </a:prstGeom>
          <a:solidFill>
            <a:srgbClr val="D1FFE6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600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消費税、所得税、法人税、宮島訪問税、入湯税、狩猟税、固定資産税、登録免許税、自動車税、相続税、たばこ税、酒税、贈与税、事業税、印紙税とん税、石油石炭税、県民税、航空機燃料税、関税、石油ガス税、揮発油税、水利地益税、自動車重量税、都市計画税、不動産取得税、国民健康保険税、鉱区税、鉱産税、自動車取得税、ゴルフ場利用税、　軽自動車税、共同施設税、宅地開発税、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D3EB712-0779-4F73-9F65-FAE18010A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54" y="175217"/>
            <a:ext cx="3587261" cy="830997"/>
          </a:xfrm>
          <a:solidFill>
            <a:srgbClr val="FFFF00"/>
          </a:solidFill>
        </p:spPr>
        <p:txBody>
          <a:bodyPr/>
          <a:lstStyle/>
          <a:p>
            <a:r>
              <a:rPr lang="ja-JP" altLang="en-US" dirty="0"/>
              <a:t> </a:t>
            </a:r>
            <a:r>
              <a:rPr lang="ja-JP" altLang="en-US" sz="4800" b="1" dirty="0"/>
              <a:t>税  の  種  類</a:t>
            </a:r>
          </a:p>
        </p:txBody>
      </p:sp>
    </p:spTree>
    <p:extLst>
      <p:ext uri="{BB962C8B-B14F-4D97-AF65-F5344CB8AC3E}">
        <p14:creationId xmlns:p14="http://schemas.microsoft.com/office/powerpoint/2010/main" val="404431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412035FD-8846-5F1D-914F-B38B7CC03BC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3983318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412035FD-8846-5F1D-914F-B38B7CC03B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683388"/>
              </p:ext>
            </p:extLst>
          </p:nvPr>
        </p:nvGraphicFramePr>
        <p:xfrm>
          <a:off x="-120316" y="156411"/>
          <a:ext cx="9264316" cy="6701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楕円 2">
            <a:extLst>
              <a:ext uri="{FF2B5EF4-FFF2-40B4-BE49-F238E27FC236}">
                <a16:creationId xmlns:a16="http://schemas.microsoft.com/office/drawing/2014/main" id="{58803F9C-7EDA-FAC8-F8FD-FC560CF04E9A}"/>
              </a:ext>
            </a:extLst>
          </p:cNvPr>
          <p:cNvSpPr/>
          <p:nvPr/>
        </p:nvSpPr>
        <p:spPr>
          <a:xfrm>
            <a:off x="4290645" y="3012832"/>
            <a:ext cx="1535723" cy="14771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総額</a:t>
            </a:r>
            <a:endParaRPr kumimoji="1" lang="en-US" altLang="ja-JP" sz="3200" b="1" dirty="0"/>
          </a:p>
          <a:p>
            <a:pPr algn="ctr"/>
            <a:r>
              <a:rPr kumimoji="1" lang="en-US" altLang="ja-JP" sz="3200" b="1" dirty="0"/>
              <a:t>114</a:t>
            </a:r>
            <a:endParaRPr kumimoji="1" lang="ja-JP" altLang="en-US" sz="3200" b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24D23CC-F2E2-5090-AB3E-2E2B9EDD8DB8}"/>
              </a:ext>
            </a:extLst>
          </p:cNvPr>
          <p:cNvSpPr/>
          <p:nvPr/>
        </p:nvSpPr>
        <p:spPr>
          <a:xfrm>
            <a:off x="7010400" y="351693"/>
            <a:ext cx="1922585" cy="715108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単位：兆円</a:t>
            </a:r>
          </a:p>
        </p:txBody>
      </p:sp>
    </p:spTree>
    <p:extLst>
      <p:ext uri="{BB962C8B-B14F-4D97-AF65-F5344CB8AC3E}">
        <p14:creationId xmlns:p14="http://schemas.microsoft.com/office/powerpoint/2010/main" val="108126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FB27B8-6EFC-890D-E8A1-E5394726DC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08513" y="151406"/>
            <a:ext cx="1997949" cy="620035"/>
          </a:xfrm>
          <a:solidFill>
            <a:srgbClr val="89FFBE"/>
          </a:solidFill>
          <a:ln w="25400" cmpd="thickThin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kumimoji="1" lang="ja-JP" altLang="en-US" dirty="0"/>
              <a:t>社会保障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D84B1BD-88FC-1DC8-F1F8-A7781A877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3" y="771442"/>
            <a:ext cx="2133600" cy="22630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4BC3C7D-F7FA-62DB-5030-D41CA39B8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132" y="912871"/>
            <a:ext cx="2152075" cy="206630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6FB0752-3A8F-E269-3AF2-F735C36EA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796" y="968161"/>
            <a:ext cx="2353260" cy="201101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84F4398-4AA0-E995-E7CD-09C10C0C3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259" y="3994498"/>
            <a:ext cx="2139881" cy="2022092"/>
          </a:xfrm>
          <a:prstGeom prst="rect">
            <a:avLst/>
          </a:prstGeom>
        </p:spPr>
      </p:pic>
      <p:pic>
        <p:nvPicPr>
          <p:cNvPr id="10" name="図 9" descr="子育て雑誌、育児コラム向け子育てイラスト制作例 G245 ...">
            <a:extLst>
              <a:ext uri="{FF2B5EF4-FFF2-40B4-BE49-F238E27FC236}">
                <a16:creationId xmlns:a16="http://schemas.microsoft.com/office/drawing/2014/main" id="{2451DA67-AC0F-891B-3D89-CEABB2486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95" y="4005576"/>
            <a:ext cx="2133600" cy="20110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9CF4CB0-748B-C995-2896-B44506463A40}"/>
              </a:ext>
            </a:extLst>
          </p:cNvPr>
          <p:cNvSpPr/>
          <p:nvPr/>
        </p:nvSpPr>
        <p:spPr>
          <a:xfrm>
            <a:off x="478971" y="3154052"/>
            <a:ext cx="2329541" cy="5116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年金</a:t>
            </a:r>
            <a:r>
              <a:rPr kumimoji="1" lang="en-US" altLang="ja-JP" sz="3200" dirty="0"/>
              <a:t>13</a:t>
            </a:r>
            <a:r>
              <a:rPr kumimoji="1" lang="ja-JP" altLang="en-US" sz="3200" dirty="0"/>
              <a:t>兆円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D2BAABD6-770A-E2B2-C5C8-C949CC4A2778}"/>
              </a:ext>
            </a:extLst>
          </p:cNvPr>
          <p:cNvSpPr/>
          <p:nvPr/>
        </p:nvSpPr>
        <p:spPr>
          <a:xfrm>
            <a:off x="3297398" y="3129397"/>
            <a:ext cx="2329541" cy="5116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医療</a:t>
            </a:r>
            <a:r>
              <a:rPr kumimoji="1" lang="en-US" altLang="ja-JP" sz="3200" dirty="0"/>
              <a:t>12</a:t>
            </a:r>
            <a:r>
              <a:rPr kumimoji="1" lang="ja-JP" altLang="en-US" sz="3200" dirty="0"/>
              <a:t>兆円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7146455C-038F-D6C7-86A7-B67EDA7FE0A0}"/>
              </a:ext>
            </a:extLst>
          </p:cNvPr>
          <p:cNvSpPr/>
          <p:nvPr/>
        </p:nvSpPr>
        <p:spPr>
          <a:xfrm>
            <a:off x="6213797" y="3109672"/>
            <a:ext cx="2353259" cy="5116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介護 </a:t>
            </a:r>
            <a:r>
              <a:rPr kumimoji="1" lang="en-US" altLang="ja-JP" sz="3200" dirty="0"/>
              <a:t>4</a:t>
            </a:r>
            <a:r>
              <a:rPr kumimoji="1" lang="ja-JP" altLang="en-US" sz="3200" dirty="0"/>
              <a:t>兆円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A0A8A9D8-2294-F23A-B084-3898EEF69FF8}"/>
              </a:ext>
            </a:extLst>
          </p:cNvPr>
          <p:cNvSpPr/>
          <p:nvPr/>
        </p:nvSpPr>
        <p:spPr>
          <a:xfrm>
            <a:off x="1334565" y="6114247"/>
            <a:ext cx="3135268" cy="5116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000" dirty="0"/>
              <a:t>生活保護　</a:t>
            </a:r>
            <a:r>
              <a:rPr kumimoji="1" lang="en-US" altLang="ja-JP" sz="3000" dirty="0"/>
              <a:t>4</a:t>
            </a:r>
            <a:r>
              <a:rPr kumimoji="1" lang="ja-JP" altLang="en-US" sz="3000" dirty="0"/>
              <a:t>兆円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AFBFDF7-C555-03CA-3170-0BB4158D492B}"/>
              </a:ext>
            </a:extLst>
          </p:cNvPr>
          <p:cNvSpPr/>
          <p:nvPr/>
        </p:nvSpPr>
        <p:spPr>
          <a:xfrm>
            <a:off x="4968547" y="6185240"/>
            <a:ext cx="2490497" cy="594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子育て</a:t>
            </a:r>
            <a:r>
              <a:rPr kumimoji="1" lang="en-US" altLang="ja-JP" sz="3200" dirty="0"/>
              <a:t>3</a:t>
            </a:r>
            <a:r>
              <a:rPr kumimoji="1" lang="ja-JP" altLang="en-US" sz="3200" dirty="0"/>
              <a:t>兆円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876AC929-CE4B-AC2B-1CD5-E3427FD10887}"/>
              </a:ext>
            </a:extLst>
          </p:cNvPr>
          <p:cNvSpPr txBox="1">
            <a:spLocks/>
          </p:cNvSpPr>
          <p:nvPr/>
        </p:nvSpPr>
        <p:spPr bwMode="auto">
          <a:xfrm>
            <a:off x="4806463" y="151406"/>
            <a:ext cx="1524000" cy="620035"/>
          </a:xfrm>
          <a:prstGeom prst="rect">
            <a:avLst/>
          </a:prstGeom>
          <a:solidFill>
            <a:srgbClr val="89FFBE"/>
          </a:solidFill>
          <a:ln w="25400" cmpd="thickThin">
            <a:solidFill>
              <a:srgbClr val="0070C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/>
              <a:t>37</a:t>
            </a:r>
            <a:r>
              <a:rPr lang="ja-JP" altLang="en-US" dirty="0"/>
              <a:t>兆円</a:t>
            </a:r>
          </a:p>
        </p:txBody>
      </p:sp>
    </p:spTree>
    <p:extLst>
      <p:ext uri="{BB962C8B-B14F-4D97-AF65-F5344CB8AC3E}">
        <p14:creationId xmlns:p14="http://schemas.microsoft.com/office/powerpoint/2010/main" val="357647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FB27B8-6EFC-890D-E8A1-E5394726DC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0847" y="193227"/>
            <a:ext cx="4996108" cy="612702"/>
          </a:xfrm>
          <a:solidFill>
            <a:srgbClr val="89FFBE"/>
          </a:solidFill>
          <a:ln w="25400" cmpd="thickThin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kumimoji="1" lang="ja-JP" altLang="en-US" dirty="0"/>
              <a:t>その他の主な支出（歳出）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7146455C-038F-D6C7-86A7-B67EDA7FE0A0}"/>
              </a:ext>
            </a:extLst>
          </p:cNvPr>
          <p:cNvSpPr/>
          <p:nvPr/>
        </p:nvSpPr>
        <p:spPr>
          <a:xfrm>
            <a:off x="3274543" y="3057507"/>
            <a:ext cx="2776124" cy="5547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公共事業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6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兆円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AFBFDF7-C555-03CA-3170-0BB4158D492B}"/>
              </a:ext>
            </a:extLst>
          </p:cNvPr>
          <p:cNvSpPr/>
          <p:nvPr/>
        </p:nvSpPr>
        <p:spPr>
          <a:xfrm>
            <a:off x="6240875" y="3085087"/>
            <a:ext cx="2737565" cy="5116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教育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4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兆円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A53C073-43B0-1703-0861-9C6E91A8B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565" y="973798"/>
            <a:ext cx="2776124" cy="1982580"/>
          </a:xfrm>
          <a:prstGeom prst="rect">
            <a:avLst/>
          </a:prstGeom>
        </p:spPr>
      </p:pic>
      <p:pic>
        <p:nvPicPr>
          <p:cNvPr id="17" name="図 16" descr="教育現場でも使えるイラストのフリー素材集「いらすとや ...">
            <a:extLst>
              <a:ext uri="{FF2B5EF4-FFF2-40B4-BE49-F238E27FC236}">
                <a16:creationId xmlns:a16="http://schemas.microsoft.com/office/drawing/2014/main" id="{F28A4B34-3E93-9A7B-CAEF-A8B8C110A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77" y="973798"/>
            <a:ext cx="2768552" cy="1982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防衛イラスト／無料イラスト/フリー素材なら「イラストAC」">
            <a:extLst>
              <a:ext uri="{FF2B5EF4-FFF2-40B4-BE49-F238E27FC236}">
                <a16:creationId xmlns:a16="http://schemas.microsoft.com/office/drawing/2014/main" id="{A0CEF427-B889-F2EE-8164-894F68AA4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9" y="928330"/>
            <a:ext cx="2799188" cy="20280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8145C1C8-260E-6459-0589-4325A6A87315}"/>
              </a:ext>
            </a:extLst>
          </p:cNvPr>
          <p:cNvSpPr/>
          <p:nvPr/>
        </p:nvSpPr>
        <p:spPr>
          <a:xfrm>
            <a:off x="285149" y="3050892"/>
            <a:ext cx="2799186" cy="5116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防衛費関係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兆円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E74EA2B-68F8-AA41-60CC-0383521AA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9870" y="3825062"/>
            <a:ext cx="2789951" cy="222693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C60BE5E-63FC-CBAE-202F-649AE3159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2109" y="3765057"/>
            <a:ext cx="2737565" cy="2226931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124539C-7A48-8E39-84DE-3A3C677716CC}"/>
              </a:ext>
            </a:extLst>
          </p:cNvPr>
          <p:cNvSpPr/>
          <p:nvPr/>
        </p:nvSpPr>
        <p:spPr>
          <a:xfrm>
            <a:off x="1849838" y="6155747"/>
            <a:ext cx="2810013" cy="5116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科学技術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1.4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兆円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BC75B52-35F8-D349-DF0C-E35E2CA56C02}"/>
              </a:ext>
            </a:extLst>
          </p:cNvPr>
          <p:cNvSpPr/>
          <p:nvPr/>
        </p:nvSpPr>
        <p:spPr>
          <a:xfrm>
            <a:off x="4842109" y="6155747"/>
            <a:ext cx="2677596" cy="5116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食料安定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1.3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兆円</a:t>
            </a:r>
          </a:p>
        </p:txBody>
      </p:sp>
    </p:spTree>
    <p:extLst>
      <p:ext uri="{BB962C8B-B14F-4D97-AF65-F5344CB8AC3E}">
        <p14:creationId xmlns:p14="http://schemas.microsoft.com/office/powerpoint/2010/main" val="3570443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1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FB27B8-6EFC-890D-E8A1-E5394726DC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30905" y="561315"/>
            <a:ext cx="2329540" cy="620035"/>
          </a:xfrm>
          <a:solidFill>
            <a:srgbClr val="89FFBE"/>
          </a:solidFill>
          <a:ln w="25400" cmpd="thickThin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kumimoji="1" lang="ja-JP" altLang="en-US" dirty="0"/>
              <a:t>地方交付税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A0A8A9D8-2294-F23A-B084-3898EEF69FF8}"/>
              </a:ext>
            </a:extLst>
          </p:cNvPr>
          <p:cNvSpPr/>
          <p:nvPr/>
        </p:nvSpPr>
        <p:spPr>
          <a:xfrm>
            <a:off x="843164" y="5176987"/>
            <a:ext cx="1973284" cy="6861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000" dirty="0"/>
              <a:t>3</a:t>
            </a:r>
            <a:r>
              <a:rPr kumimoji="1" lang="ja-JP" altLang="en-US" sz="3000" dirty="0"/>
              <a:t>．</a:t>
            </a:r>
            <a:r>
              <a:rPr kumimoji="1" lang="en-US" altLang="ja-JP" sz="3000" dirty="0"/>
              <a:t>3</a:t>
            </a:r>
            <a:r>
              <a:rPr kumimoji="1" lang="ja-JP" altLang="en-US" sz="3000" dirty="0"/>
              <a:t>兆円</a:t>
            </a:r>
            <a:endParaRPr kumimoji="1" lang="en-US" altLang="ja-JP" sz="3000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AFBFDF7-C555-03CA-3170-0BB4158D492B}"/>
              </a:ext>
            </a:extLst>
          </p:cNvPr>
          <p:cNvSpPr/>
          <p:nvPr/>
        </p:nvSpPr>
        <p:spPr>
          <a:xfrm>
            <a:off x="3288452" y="5176987"/>
            <a:ext cx="2490497" cy="6861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2</a:t>
            </a:r>
            <a:r>
              <a:rPr kumimoji="1" lang="ja-JP" altLang="en-US" sz="3200" dirty="0"/>
              <a:t>．</a:t>
            </a:r>
            <a:r>
              <a:rPr kumimoji="1" lang="en-US" altLang="ja-JP" sz="3200" dirty="0"/>
              <a:t>5</a:t>
            </a:r>
            <a:r>
              <a:rPr kumimoji="1" lang="ja-JP" altLang="en-US" sz="3200" dirty="0"/>
              <a:t>兆円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876AC929-CE4B-AC2B-1CD5-E3427FD10887}"/>
              </a:ext>
            </a:extLst>
          </p:cNvPr>
          <p:cNvSpPr txBox="1">
            <a:spLocks/>
          </p:cNvSpPr>
          <p:nvPr/>
        </p:nvSpPr>
        <p:spPr bwMode="auto">
          <a:xfrm>
            <a:off x="4660445" y="562735"/>
            <a:ext cx="1524000" cy="620035"/>
          </a:xfrm>
          <a:prstGeom prst="rect">
            <a:avLst/>
          </a:prstGeom>
          <a:solidFill>
            <a:srgbClr val="89FFBE"/>
          </a:solidFill>
          <a:ln w="25400" cmpd="thickThin">
            <a:solidFill>
              <a:srgbClr val="0070C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/>
              <a:t>16</a:t>
            </a:r>
            <a:r>
              <a:rPr lang="ja-JP" altLang="en-US" dirty="0"/>
              <a:t>兆円</a:t>
            </a:r>
          </a:p>
        </p:txBody>
      </p:sp>
      <p:pic>
        <p:nvPicPr>
          <p:cNvPr id="4" name="図 3" descr="パトカーと警察官】の画像素材(40529878) | イラスト素材なら ...">
            <a:extLst>
              <a:ext uri="{FF2B5EF4-FFF2-40B4-BE49-F238E27FC236}">
                <a16:creationId xmlns:a16="http://schemas.microsoft.com/office/drawing/2014/main" id="{0A988C52-DCA7-1042-10F3-A5EF875F6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8" y="2555631"/>
            <a:ext cx="2139950" cy="234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無料イラスト] ゴミを回収するゴミ収集作業員 - パブリック ...">
            <a:extLst>
              <a:ext uri="{FF2B5EF4-FFF2-40B4-BE49-F238E27FC236}">
                <a16:creationId xmlns:a16="http://schemas.microsoft.com/office/drawing/2014/main" id="{C904FF1B-1C15-BF82-C10B-D87AB0F17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81" y="2555631"/>
            <a:ext cx="2152650" cy="225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地震火災で放水する消防士の無料イラスト／防災 災害49265 ...">
            <a:extLst>
              <a:ext uri="{FF2B5EF4-FFF2-40B4-BE49-F238E27FC236}">
                <a16:creationId xmlns:a16="http://schemas.microsoft.com/office/drawing/2014/main" id="{0958B24A-931B-3D32-5257-4D9FEF87B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293" y="2555631"/>
            <a:ext cx="2095500" cy="207181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29E415A4-1E53-3D0D-451E-8E6B7CA6BECF}"/>
              </a:ext>
            </a:extLst>
          </p:cNvPr>
          <p:cNvSpPr/>
          <p:nvPr/>
        </p:nvSpPr>
        <p:spPr>
          <a:xfrm>
            <a:off x="6213795" y="5176987"/>
            <a:ext cx="2490497" cy="7783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2.1</a:t>
            </a:r>
            <a:r>
              <a:rPr kumimoji="1" lang="ja-JP" altLang="en-US" sz="3200" dirty="0"/>
              <a:t>兆円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51C81267-8688-A2E6-46A8-40D9E0FE1C4C}"/>
              </a:ext>
            </a:extLst>
          </p:cNvPr>
          <p:cNvSpPr/>
          <p:nvPr/>
        </p:nvSpPr>
        <p:spPr>
          <a:xfrm>
            <a:off x="831201" y="1604329"/>
            <a:ext cx="1973284" cy="620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000" dirty="0"/>
              <a:t>警察署</a:t>
            </a:r>
            <a:endParaRPr kumimoji="1" lang="en-US" altLang="ja-JP" sz="3000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580C8EC-9D32-A371-F560-2B47A3B4BAF2}"/>
              </a:ext>
            </a:extLst>
          </p:cNvPr>
          <p:cNvSpPr/>
          <p:nvPr/>
        </p:nvSpPr>
        <p:spPr>
          <a:xfrm>
            <a:off x="3288451" y="1604329"/>
            <a:ext cx="2490497" cy="6200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ゴミ処理</a:t>
            </a:r>
            <a:endParaRPr kumimoji="1" lang="en-US" altLang="ja-JP" sz="3200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F154AA32-6471-113F-1695-510D6CCBB0F5}"/>
              </a:ext>
            </a:extLst>
          </p:cNvPr>
          <p:cNvSpPr/>
          <p:nvPr/>
        </p:nvSpPr>
        <p:spPr>
          <a:xfrm>
            <a:off x="6262914" y="1596311"/>
            <a:ext cx="2243879" cy="6200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消防署</a:t>
            </a:r>
            <a:endParaRPr kumimoji="1"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584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A345C24B-2786-A894-E342-F84F736770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855356"/>
              </p:ext>
            </p:extLst>
          </p:nvPr>
        </p:nvGraphicFramePr>
        <p:xfrm>
          <a:off x="0" y="1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楕円 6">
            <a:extLst>
              <a:ext uri="{FF2B5EF4-FFF2-40B4-BE49-F238E27FC236}">
                <a16:creationId xmlns:a16="http://schemas.microsoft.com/office/drawing/2014/main" id="{698E1C2C-A955-E169-1160-1C277D8870E0}"/>
              </a:ext>
            </a:extLst>
          </p:cNvPr>
          <p:cNvSpPr/>
          <p:nvPr/>
        </p:nvSpPr>
        <p:spPr>
          <a:xfrm>
            <a:off x="3716217" y="2930769"/>
            <a:ext cx="2063260" cy="20632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総額</a:t>
            </a:r>
            <a:r>
              <a:rPr kumimoji="1" lang="en-US" altLang="ja-JP" sz="3200" b="1" dirty="0"/>
              <a:t>114</a:t>
            </a:r>
            <a:endParaRPr kumimoji="1" lang="ja-JP" altLang="en-US" sz="3200" b="1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44DE9AE-B7D1-7885-E471-06A449FF8F89}"/>
              </a:ext>
            </a:extLst>
          </p:cNvPr>
          <p:cNvSpPr/>
          <p:nvPr/>
        </p:nvSpPr>
        <p:spPr>
          <a:xfrm>
            <a:off x="7022123" y="199293"/>
            <a:ext cx="1922585" cy="715108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単位：兆円</a:t>
            </a:r>
          </a:p>
        </p:txBody>
      </p:sp>
    </p:spTree>
    <p:extLst>
      <p:ext uri="{BB962C8B-B14F-4D97-AF65-F5344CB8AC3E}">
        <p14:creationId xmlns:p14="http://schemas.microsoft.com/office/powerpoint/2010/main" val="104473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A4FFE7BA-EADC-5AB6-6DA8-D6071678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8112"/>
            <a:ext cx="7886700" cy="1325563"/>
          </a:xfrm>
          <a:blipFill>
            <a:blip r:embed="rId2"/>
            <a:tile tx="0" ty="0" sx="100000" sy="100000" flip="none" algn="tl"/>
          </a:blipFill>
          <a:ln>
            <a:solidFill>
              <a:srgbClr val="FFC000"/>
            </a:solidFill>
          </a:ln>
        </p:spPr>
        <p:txBody>
          <a:bodyPr/>
          <a:lstStyle/>
          <a:p>
            <a:r>
              <a:rPr kumimoji="1" lang="ja-JP" altLang="en-US" sz="4000" dirty="0">
                <a:solidFill>
                  <a:schemeClr val="bg1"/>
                </a:solidFill>
              </a:rPr>
              <a:t>　</a:t>
            </a:r>
            <a:r>
              <a:rPr kumimoji="1" lang="ja-JP" altLang="en-US" sz="4000" b="1" dirty="0">
                <a:solidFill>
                  <a:schemeClr val="bg1"/>
                </a:solidFill>
              </a:rPr>
              <a:t>日本の歳出（支出）の増額　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6C52FF-D00F-B589-62FD-899AFDD7F1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91679" y="1648619"/>
            <a:ext cx="6092825" cy="2963863"/>
          </a:xfr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ja-JP" altLang="en-US" sz="3200" dirty="0">
                <a:latin typeface="+mn-ea"/>
              </a:rPr>
              <a:t>・</a:t>
            </a:r>
            <a:r>
              <a:rPr lang="ja-JP" altLang="ja-JP" sz="3200" kern="100" dirty="0">
                <a:effectLst/>
                <a:latin typeface="+mn-ea"/>
                <a:cs typeface="Times New Roman" panose="02020603050405020304" pitchFamily="18" charset="0"/>
              </a:rPr>
              <a:t>５年間の防衛費を</a:t>
            </a:r>
            <a:r>
              <a:rPr lang="en-US" altLang="ja-JP" sz="3200" kern="100" dirty="0">
                <a:effectLst/>
                <a:latin typeface="+mn-ea"/>
                <a:cs typeface="Times New Roman" panose="02020603050405020304" pitchFamily="18" charset="0"/>
              </a:rPr>
              <a:t>15</a:t>
            </a:r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兆円増額</a:t>
            </a:r>
            <a:endParaRPr lang="en-US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altLang="ja-JP" sz="3200" kern="100" dirty="0">
                <a:effectLst/>
                <a:latin typeface="+mn-ea"/>
                <a:cs typeface="Times New Roman" panose="02020603050405020304" pitchFamily="18" charset="0"/>
              </a:rPr>
              <a:t>1</a:t>
            </a:r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人あたり年間約</a:t>
            </a:r>
            <a:r>
              <a:rPr lang="en-US" altLang="ja-JP" sz="3200" kern="100" dirty="0">
                <a:effectLst/>
                <a:latin typeface="+mn-ea"/>
                <a:cs typeface="Times New Roman" panose="02020603050405020304" pitchFamily="18" charset="0"/>
              </a:rPr>
              <a:t>3</a:t>
            </a:r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万円）</a:t>
            </a:r>
            <a:endParaRPr lang="ja-JP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3200" dirty="0">
                <a:latin typeface="+mn-ea"/>
              </a:rPr>
              <a:t>・ 税外収入、決算剰余金の活用、歳出改革と、増税で</a:t>
            </a:r>
            <a:r>
              <a:rPr lang="en-US" altLang="ja-JP" sz="3200" dirty="0">
                <a:latin typeface="+mn-ea"/>
              </a:rPr>
              <a:t>1</a:t>
            </a:r>
            <a:r>
              <a:rPr lang="ja-JP" altLang="en-US" sz="3200" dirty="0">
                <a:latin typeface="+mn-ea"/>
              </a:rPr>
              <a:t>兆円確保</a:t>
            </a:r>
            <a:endParaRPr lang="en-US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3200" dirty="0">
                <a:latin typeface="+mn-ea"/>
              </a:rPr>
              <a:t>　　　　法人税、所得税、たばこ税</a:t>
            </a:r>
            <a:endParaRPr lang="ja-JP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CFFF15C-0269-D358-0ABD-96BE34428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51" y="2399212"/>
            <a:ext cx="2556628" cy="24894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E2CF1F17-2E6F-8550-D63F-371AAC39CB10}"/>
              </a:ext>
            </a:extLst>
          </p:cNvPr>
          <p:cNvSpPr txBox="1">
            <a:spLocks/>
          </p:cNvSpPr>
          <p:nvPr/>
        </p:nvSpPr>
        <p:spPr bwMode="auto">
          <a:xfrm>
            <a:off x="2823208" y="4743450"/>
            <a:ext cx="6092191" cy="197802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+mn-ea"/>
              </a:rPr>
              <a:t>・ 北朝鮮の核ミサイル開発、</a:t>
            </a:r>
            <a:endParaRPr lang="en-US" altLang="ja-JP" sz="3200" dirty="0">
              <a:latin typeface="+mn-ea"/>
            </a:endParaRPr>
          </a:p>
          <a:p>
            <a:pPr marL="0" indent="0">
              <a:buNone/>
            </a:pPr>
            <a:r>
              <a:rPr lang="ja-JP" altLang="en-US" sz="3200" dirty="0">
                <a:latin typeface="+mn-ea"/>
              </a:rPr>
              <a:t>・ ロシアのウクライナ侵攻</a:t>
            </a:r>
            <a:endParaRPr lang="en-US" altLang="ja-JP" sz="32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E" panose="02020900000000000000" pitchFamily="18" charset="-128"/>
                <a:ea typeface="ＭＳ Ｐゴシック" charset="-128"/>
                <a:cs typeface="+mn-cs"/>
              </a:rPr>
              <a:t>・ イスラエルの戦争</a:t>
            </a:r>
            <a:endParaRPr lang="en-US" altLang="ja-JP" sz="3200" dirty="0">
              <a:latin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073EDC0-AFB8-8544-7945-F4033B055653}"/>
              </a:ext>
            </a:extLst>
          </p:cNvPr>
          <p:cNvSpPr/>
          <p:nvPr/>
        </p:nvSpPr>
        <p:spPr>
          <a:xfrm>
            <a:off x="148136" y="1594258"/>
            <a:ext cx="2428178" cy="67437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防衛費増額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E4565931-CE1E-7917-6D86-C9921B9E8075}"/>
              </a:ext>
            </a:extLst>
          </p:cNvPr>
          <p:cNvSpPr/>
          <p:nvPr/>
        </p:nvSpPr>
        <p:spPr>
          <a:xfrm>
            <a:off x="511629" y="5116286"/>
            <a:ext cx="1976513" cy="1240064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なぜ？</a:t>
            </a: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51621566-FD4B-1FE6-5BFE-6E40D6AC1569}"/>
              </a:ext>
            </a:extLst>
          </p:cNvPr>
          <p:cNvSpPr/>
          <p:nvPr/>
        </p:nvSpPr>
        <p:spPr>
          <a:xfrm rot="16031579">
            <a:off x="3235569" y="3786553"/>
            <a:ext cx="504092" cy="5040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354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676C6468-7B6D-EB12-0FF4-67928B86A1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23209" y="1287463"/>
            <a:ext cx="6224954" cy="2445543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　出生率の低下（子供の数が減少）</a:t>
            </a:r>
            <a:endParaRPr lang="en-US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・　子育てにお金かかる</a:t>
            </a:r>
            <a:endParaRPr lang="en-US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・　子育てで、収入が減る</a:t>
            </a:r>
            <a:endParaRPr lang="en-US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sz="3200" kern="100" dirty="0">
                <a:effectLst/>
                <a:latin typeface="+mn-ea"/>
                <a:cs typeface="Times New Roman" panose="02020603050405020304" pitchFamily="18" charset="0"/>
              </a:rPr>
              <a:t>・　子供は保育園に通いにくい　　</a:t>
            </a:r>
            <a:endParaRPr lang="ja-JP" altLang="ja-JP" sz="32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BF621-57E7-3BA5-EB26-348EF469D84D}"/>
              </a:ext>
            </a:extLst>
          </p:cNvPr>
          <p:cNvSpPr/>
          <p:nvPr/>
        </p:nvSpPr>
        <p:spPr>
          <a:xfrm>
            <a:off x="205076" y="1358991"/>
            <a:ext cx="2428178" cy="6743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少子化対策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A4CB20B-55A8-A267-8DE9-BCDFE23A7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64" y="2426174"/>
            <a:ext cx="2607960" cy="261541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CE2D0A9F-DE7C-0248-CACD-1D0E2EF1D75D}"/>
              </a:ext>
            </a:extLst>
          </p:cNvPr>
          <p:cNvSpPr txBox="1">
            <a:spLocks/>
          </p:cNvSpPr>
          <p:nvPr/>
        </p:nvSpPr>
        <p:spPr bwMode="auto">
          <a:xfrm>
            <a:off x="2823208" y="3951145"/>
            <a:ext cx="6224954" cy="261541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・　育児手当の増額、高卒まで支給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・　出産手当の増額や保険適用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sz="3200" dirty="0"/>
              <a:t>・　育児休業中の所得補償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・　奨学金制度の見直し</a:t>
            </a:r>
            <a:endParaRPr lang="en-US" altLang="ja-JP" sz="3200" dirty="0"/>
          </a:p>
          <a:p>
            <a:pPr marL="0" indent="0">
              <a:buNone/>
            </a:pPr>
            <a:endParaRPr lang="ja-JP" altLang="en-US" sz="32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1E39780-215A-AF04-634A-924FE2698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121" y="4953814"/>
            <a:ext cx="2005758" cy="130465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EB3E0E5-8F96-C2CD-B881-E0461A27921E}"/>
              </a:ext>
            </a:extLst>
          </p:cNvPr>
          <p:cNvSpPr txBox="1">
            <a:spLocks/>
          </p:cNvSpPr>
          <p:nvPr/>
        </p:nvSpPr>
        <p:spPr bwMode="auto">
          <a:xfrm>
            <a:off x="1125854" y="291444"/>
            <a:ext cx="7240905" cy="67437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C000"/>
            </a:solidFill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4000" dirty="0">
                <a:solidFill>
                  <a:schemeClr val="bg1"/>
                </a:solidFill>
              </a:rPr>
              <a:t>　日本の歳出（支出）の増額　②</a:t>
            </a:r>
          </a:p>
        </p:txBody>
      </p:sp>
    </p:spTree>
    <p:extLst>
      <p:ext uri="{BB962C8B-B14F-4D97-AF65-F5344CB8AC3E}">
        <p14:creationId xmlns:p14="http://schemas.microsoft.com/office/powerpoint/2010/main" val="332585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/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488</Words>
  <Application>Microsoft Office PowerPoint</Application>
  <PresentationFormat>画面に合わせる (4:3)</PresentationFormat>
  <Paragraphs>80</Paragraphs>
  <Slides>12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25" baseType="lpstr">
      <vt:lpstr>Calibri</vt:lpstr>
      <vt:lpstr>ＭＳ Ｐゴシック</vt:lpstr>
      <vt:lpstr>Arial</vt:lpstr>
      <vt:lpstr>HGP教科書体</vt:lpstr>
      <vt:lpstr>BIZ UDゴシック</vt:lpstr>
      <vt:lpstr>HGP明朝E</vt:lpstr>
      <vt:lpstr>Calibri Light</vt:lpstr>
      <vt:lpstr>HG丸ｺﾞｼｯｸM-PRO</vt:lpstr>
      <vt:lpstr>Wingdings 2</vt:lpstr>
      <vt:lpstr>ＭＳ 明朝</vt:lpstr>
      <vt:lpstr>ＭＳ Ｐ明朝</vt:lpstr>
      <vt:lpstr>6_Office テーマ</vt:lpstr>
      <vt:lpstr>2_Office ​​テーマ</vt:lpstr>
      <vt:lpstr>PowerPoint プレゼンテーション</vt:lpstr>
      <vt:lpstr> 税  の  種  類</vt:lpstr>
      <vt:lpstr>PowerPoint プレゼンテーション</vt:lpstr>
      <vt:lpstr>社会保障</vt:lpstr>
      <vt:lpstr>その他の主な支出（歳出）</vt:lpstr>
      <vt:lpstr>地方交付税</vt:lpstr>
      <vt:lpstr>PowerPoint プレゼンテーション</vt:lpstr>
      <vt:lpstr>　日本の歳出（支出）の増額　①</vt:lpstr>
      <vt:lpstr>PowerPoint プレゼンテーション</vt:lpstr>
      <vt:lpstr>日本の人口推移</vt:lpstr>
      <vt:lpstr>世界の人口推移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2014-07-17T06:09:38Z</dcterms:created>
  <dcterms:modified xsi:type="dcterms:W3CDTF">2023-12-07T23:46:09Z</dcterms:modified>
</cp:coreProperties>
</file>