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28"/>
  </p:notesMasterIdLst>
  <p:handoutMasterIdLst>
    <p:handoutMasterId r:id="rId29"/>
  </p:handoutMasterIdLst>
  <p:sldIdLst>
    <p:sldId id="343" r:id="rId2"/>
    <p:sldId id="519" r:id="rId3"/>
    <p:sldId id="419" r:id="rId4"/>
    <p:sldId id="467" r:id="rId5"/>
    <p:sldId id="511" r:id="rId6"/>
    <p:sldId id="512" r:id="rId7"/>
    <p:sldId id="517" r:id="rId8"/>
    <p:sldId id="472" r:id="rId9"/>
    <p:sldId id="473" r:id="rId10"/>
    <p:sldId id="516" r:id="rId11"/>
    <p:sldId id="515" r:id="rId12"/>
    <p:sldId id="349" r:id="rId13"/>
    <p:sldId id="514" r:id="rId14"/>
    <p:sldId id="518" r:id="rId15"/>
    <p:sldId id="504" r:id="rId16"/>
    <p:sldId id="507" r:id="rId17"/>
    <p:sldId id="508" r:id="rId18"/>
    <p:sldId id="513" r:id="rId19"/>
    <p:sldId id="505" r:id="rId20"/>
    <p:sldId id="509" r:id="rId21"/>
    <p:sldId id="510" r:id="rId22"/>
    <p:sldId id="341" r:id="rId23"/>
    <p:sldId id="520" r:id="rId24"/>
    <p:sldId id="471" r:id="rId25"/>
    <p:sldId id="521" r:id="rId26"/>
    <p:sldId id="350" r:id="rId2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99CC"/>
    <a:srgbClr val="FFCCCC"/>
    <a:srgbClr val="FF99FF"/>
    <a:srgbClr val="FFFF99"/>
    <a:srgbClr val="CCFF33"/>
    <a:srgbClr val="FF9999"/>
    <a:srgbClr val="CCE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91" autoAdjust="0"/>
    <p:restoredTop sz="48811" autoAdjust="0"/>
  </p:normalViewPr>
  <p:slideViewPr>
    <p:cSldViewPr>
      <p:cViewPr varScale="1">
        <p:scale>
          <a:sx n="42" d="100"/>
          <a:sy n="42" d="100"/>
        </p:scale>
        <p:origin x="204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7" d="100"/>
          <a:sy n="47" d="100"/>
        </p:scale>
        <p:origin x="1936" y="5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D6400F16-83BB-4DCD-8E09-F44C2D1D80B1}"/>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219BA6B4-27D6-46BB-86B8-F6C92CFF8287}"/>
              </a:ext>
            </a:extLst>
          </p:cNvPr>
          <p:cNvSpPr>
            <a:spLocks noGrp="1"/>
          </p:cNvSpPr>
          <p:nvPr>
            <p:ph type="dt" sz="quarter"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6D4D4D03-43E7-4E92-A54F-F78CAD95A7D5}" type="datetime1">
              <a:rPr lang="ja-JP" altLang="en-US" smtClean="0"/>
              <a:t>2024/7/19</a:t>
            </a:fld>
            <a:endParaRPr lang="ja-JP" altLang="en-US"/>
          </a:p>
        </p:txBody>
      </p:sp>
      <p:sp>
        <p:nvSpPr>
          <p:cNvPr id="4" name="フッター プレースホルダ 3">
            <a:extLst>
              <a:ext uri="{FF2B5EF4-FFF2-40B4-BE49-F238E27FC236}">
                <a16:creationId xmlns:a16="http://schemas.microsoft.com/office/drawing/2014/main" id="{6F5387F8-5723-4539-B061-699595FA8B32}"/>
              </a:ext>
            </a:extLst>
          </p:cNvPr>
          <p:cNvSpPr>
            <a:spLocks noGrp="1"/>
          </p:cNvSpPr>
          <p:nvPr>
            <p:ph type="ftr" sz="quarter" idx="2"/>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A4BAF61A-69A3-4D75-B451-91B8A9A08D9F}"/>
              </a:ext>
            </a:extLst>
          </p:cNvPr>
          <p:cNvSpPr>
            <a:spLocks noGrp="1"/>
          </p:cNvSpPr>
          <p:nvPr>
            <p:ph type="sldNum" sz="quarter" idx="3"/>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62D4BD-FEC5-4FEF-86CD-B5BDAC0BE27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00170C07-B03B-4C90-965D-A7DF5FAB7036}"/>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BFB81B96-65B7-4A24-8DB1-CFB9F2EC12DB}"/>
              </a:ext>
            </a:extLst>
          </p:cNvPr>
          <p:cNvSpPr>
            <a:spLocks noGrp="1"/>
          </p:cNvSpPr>
          <p:nvPr>
            <p:ph type="dt"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9D7E27AE-367B-426D-87CF-618CE5DA2361}" type="datetime1">
              <a:rPr lang="ja-JP" altLang="en-US" smtClean="0"/>
              <a:t>2024/7/19</a:t>
            </a:fld>
            <a:endParaRPr lang="ja-JP" altLang="en-US"/>
          </a:p>
        </p:txBody>
      </p:sp>
      <p:sp>
        <p:nvSpPr>
          <p:cNvPr id="4" name="スライド イメージ プレースホルダ 3">
            <a:extLst>
              <a:ext uri="{FF2B5EF4-FFF2-40B4-BE49-F238E27FC236}">
                <a16:creationId xmlns:a16="http://schemas.microsoft.com/office/drawing/2014/main" id="{91C4028E-F005-4E40-A0F5-651C566BBA1C}"/>
              </a:ext>
            </a:extLst>
          </p:cNvPr>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13" tIns="46005" rIns="92013" bIns="46005" rtlCol="0" anchor="ctr"/>
          <a:lstStyle/>
          <a:p>
            <a:pPr lvl="0"/>
            <a:endParaRPr lang="ja-JP" altLang="en-US" noProof="0"/>
          </a:p>
        </p:txBody>
      </p:sp>
      <p:sp>
        <p:nvSpPr>
          <p:cNvPr id="5" name="ノート プレースホルダ 4">
            <a:extLst>
              <a:ext uri="{FF2B5EF4-FFF2-40B4-BE49-F238E27FC236}">
                <a16:creationId xmlns:a16="http://schemas.microsoft.com/office/drawing/2014/main" id="{6CDF394F-823A-446A-BE0E-3419602B027D}"/>
              </a:ext>
            </a:extLst>
          </p:cNvPr>
          <p:cNvSpPr>
            <a:spLocks noGrp="1"/>
          </p:cNvSpPr>
          <p:nvPr>
            <p:ph type="body" sz="quarter" idx="3"/>
          </p:nvPr>
        </p:nvSpPr>
        <p:spPr>
          <a:xfrm>
            <a:off x="677863" y="4714875"/>
            <a:ext cx="5441950" cy="4468813"/>
          </a:xfrm>
          <a:prstGeom prst="rect">
            <a:avLst/>
          </a:prstGeom>
        </p:spPr>
        <p:txBody>
          <a:bodyPr vert="horz" lIns="92013" tIns="46005" rIns="92013" bIns="4600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F8BF0FA-FC52-4E23-8E2C-875E965DCF53}"/>
              </a:ext>
            </a:extLst>
          </p:cNvPr>
          <p:cNvSpPr>
            <a:spLocks noGrp="1"/>
          </p:cNvSpPr>
          <p:nvPr>
            <p:ph type="ftr" sz="quarter" idx="4"/>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0A854B44-1720-43A3-A94C-C65414553FF3}"/>
              </a:ext>
            </a:extLst>
          </p:cNvPr>
          <p:cNvSpPr>
            <a:spLocks noGrp="1"/>
          </p:cNvSpPr>
          <p:nvPr>
            <p:ph type="sldNum" sz="quarter" idx="5"/>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6A7CD8C-77A9-4931-B2AA-01BE0914523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6430A98C-A861-498E-B572-27D19E59F5E8}"/>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54112228-0C6B-4D8E-9A4C-0232A5C145CF}"/>
              </a:ext>
            </a:extLst>
          </p:cNvPr>
          <p:cNvSpPr>
            <a:spLocks noGrp="1"/>
          </p:cNvSpPr>
          <p:nvPr>
            <p:ph type="body" idx="1"/>
          </p:nvPr>
        </p:nvSpPr>
        <p:spPr bwMode="auto">
          <a:xfrm>
            <a:off x="711200" y="5035550"/>
            <a:ext cx="5495925" cy="396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皆さん、こんにちは。</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私は、中国税理士会の●●●●といいます。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「税理士」という職業、皆さんあまり知らないかもしれませんが、</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皆さんは、勉強が分からなかったら先生に相談しますよね。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病気になったら、お医者さんに診てもらいに行きますよね。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それと同じで、税金について分からないとき、あるいはこれで良いか見てもらいときに、相談の乗れるのが税理士なんです。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今日は、その「税金」について、皆さんと一緒に勉強していきましょう。</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8196" name="スライド番号プレースホルダ 3">
            <a:extLst>
              <a:ext uri="{FF2B5EF4-FFF2-40B4-BE49-F238E27FC236}">
                <a16:creationId xmlns:a16="http://schemas.microsoft.com/office/drawing/2014/main" id="{AFB1C003-C346-44D8-BE2E-620A257F2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70274-8606-4C8C-9C49-CA63F4D0F33B}" type="slidenum">
              <a:rPr lang="en-US" altLang="ja-JP">
                <a:latin typeface="Times New Roman" panose="02020603050405020304" pitchFamily="18" charset="0"/>
              </a:rPr>
              <a:pPr>
                <a:spcBef>
                  <a:spcPct val="0"/>
                </a:spcBef>
              </a:pPr>
              <a:t>1</a:t>
            </a:fld>
            <a:endParaRPr lang="en-US" altLang="ja-JP">
              <a:latin typeface="Times New Roman" panose="02020603050405020304" pitchFamily="18" charset="0"/>
            </a:endParaRPr>
          </a:p>
        </p:txBody>
      </p:sp>
      <p:sp>
        <p:nvSpPr>
          <p:cNvPr id="5" name="角丸四角形 4">
            <a:extLst>
              <a:ext uri="{FF2B5EF4-FFF2-40B4-BE49-F238E27FC236}">
                <a16:creationId xmlns:a16="http://schemas.microsoft.com/office/drawing/2014/main" id="{427172F2-0736-4CDC-8560-28BA76E60797}"/>
              </a:ext>
            </a:extLst>
          </p:cNvPr>
          <p:cNvSpPr/>
          <p:nvPr/>
        </p:nvSpPr>
        <p:spPr>
          <a:xfrm>
            <a:off x="1166813" y="3948113"/>
            <a:ext cx="4535487" cy="725487"/>
          </a:xfrm>
          <a:prstGeom prst="roundRect">
            <a:avLst/>
          </a:prstGeom>
          <a:solidFill>
            <a:srgbClr val="FFFF99"/>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eaLnBrk="1" hangingPunct="1">
              <a:defRPr/>
            </a:pPr>
            <a:r>
              <a:rPr lang="ja-JP" altLang="en-US" sz="11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タイトルは、学校名、講師名等を適宜変更してください。</a:t>
            </a:r>
          </a:p>
        </p:txBody>
      </p:sp>
      <p:sp>
        <p:nvSpPr>
          <p:cNvPr id="2" name="日付プレースホルダー 1">
            <a:extLst>
              <a:ext uri="{FF2B5EF4-FFF2-40B4-BE49-F238E27FC236}">
                <a16:creationId xmlns:a16="http://schemas.microsoft.com/office/drawing/2014/main" id="{577AF241-2964-80E4-0957-D24A6AECEB3C}"/>
              </a:ext>
            </a:extLst>
          </p:cNvPr>
          <p:cNvSpPr>
            <a:spLocks noGrp="1"/>
          </p:cNvSpPr>
          <p:nvPr>
            <p:ph type="dt" idx="1"/>
          </p:nvPr>
        </p:nvSpPr>
        <p:spPr/>
        <p:txBody>
          <a:bodyPr/>
          <a:lstStyle/>
          <a:p>
            <a:pPr>
              <a:defRPr/>
            </a:pPr>
            <a:fld id="{6E8A7B8D-6023-454F-B8B1-0D79AADF4C6C}" type="datetime1">
              <a:rPr lang="ja-JP" altLang="en-US" smtClean="0"/>
              <a:t>2024/7/19</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では、本来の「税金」の話です。</a:t>
            </a:r>
            <a:endParaRPr kumimoji="1" lang="en-US" altLang="ja-JP" dirty="0"/>
          </a:p>
          <a:p>
            <a:r>
              <a:rPr kumimoji="1" lang="ja-JP" altLang="en-US" dirty="0"/>
              <a:t>　皆さん、税金って、どんな税金があるか・・・・知っている税金は何がありますか？</a:t>
            </a:r>
            <a:endParaRPr kumimoji="1" lang="en-US" altLang="ja-JP" dirty="0"/>
          </a:p>
          <a:p>
            <a:r>
              <a:rPr kumimoji="1" lang="ja-JP" altLang="en-US" dirty="0"/>
              <a:t>　（何人かに答えさせる）</a:t>
            </a:r>
            <a:endParaRPr kumimoji="1" lang="en-US" altLang="ja-JP" dirty="0"/>
          </a:p>
          <a:p>
            <a:endParaRPr kumimoji="1" lang="en-US" altLang="ja-JP" dirty="0"/>
          </a:p>
          <a:p>
            <a:r>
              <a:rPr kumimoji="1" lang="ja-JP" altLang="en-US" dirty="0"/>
              <a:t>　皆さんから、〇〇税、▲▲税、</a:t>
            </a:r>
            <a:r>
              <a:rPr kumimoji="1" lang="en-US" altLang="ja-JP" dirty="0"/>
              <a:t>××</a:t>
            </a:r>
            <a:r>
              <a:rPr kumimoji="1" lang="ja-JP" altLang="en-US" dirty="0"/>
              <a:t>税・・・・と　〇〇個出てきましたが、日本には何種類の税金があると思いますか？</a:t>
            </a:r>
            <a:endParaRPr kumimoji="1" lang="en-US" altLang="ja-JP" dirty="0"/>
          </a:p>
          <a:p>
            <a:endParaRPr kumimoji="1" lang="en-US" altLang="ja-JP" dirty="0"/>
          </a:p>
          <a:p>
            <a:r>
              <a:rPr lang="ja-JP" altLang="en-US" dirty="0"/>
              <a:t>　★　</a:t>
            </a:r>
            <a:r>
              <a:rPr lang="ja-JP" altLang="en-US" u="sng" dirty="0"/>
              <a:t>ワークシート</a:t>
            </a:r>
            <a:r>
              <a:rPr lang="ja-JP" altLang="en-US" dirty="0"/>
              <a:t>　「４」に答えを記入してください。　</a:t>
            </a:r>
            <a:endParaRPr lang="en-US" altLang="ja-JP" dirty="0"/>
          </a:p>
          <a:p>
            <a:r>
              <a:rPr kumimoji="1" lang="ja-JP" altLang="en-US" dirty="0"/>
              <a:t>　</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10</a:t>
            </a:fld>
            <a:endParaRPr lang="ja-JP" altLang="en-US"/>
          </a:p>
        </p:txBody>
      </p:sp>
    </p:spTree>
    <p:extLst>
      <p:ext uri="{BB962C8B-B14F-4D97-AF65-F5344CB8AC3E}">
        <p14:creationId xmlns:p14="http://schemas.microsoft.com/office/powerpoint/2010/main" val="297176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　今、約</a:t>
            </a:r>
            <a:r>
              <a:rPr kumimoji="1" lang="en-US" altLang="ja-JP" dirty="0"/>
              <a:t>50</a:t>
            </a:r>
            <a:r>
              <a:rPr kumimoji="1" lang="ja-JP" altLang="en-US" dirty="0"/>
              <a:t>種類あると言いましたが、</a:t>
            </a:r>
            <a:endParaRPr kumimoji="1" lang="en-US" altLang="ja-JP" dirty="0"/>
          </a:p>
          <a:p>
            <a:endParaRPr kumimoji="1" lang="en-US" altLang="ja-JP" dirty="0"/>
          </a:p>
          <a:p>
            <a:r>
              <a:rPr kumimoji="1" lang="ja-JP" altLang="en-US" dirty="0"/>
              <a:t>　では、こういう税金はあったのか、なかったのか　クイズです。</a:t>
            </a:r>
            <a:endParaRPr kumimoji="1" lang="en-US" altLang="ja-JP" dirty="0"/>
          </a:p>
          <a:p>
            <a:r>
              <a:rPr kumimoji="1" lang="ja-JP" altLang="en-US" dirty="0"/>
              <a:t>　①　外国にポテトチップス税はあったが、ソーダ税というのはあったでしょうか、無かったのでしょうか？</a:t>
            </a:r>
            <a:endParaRPr kumimoji="1" lang="en-US" altLang="ja-JP" dirty="0"/>
          </a:p>
          <a:p>
            <a:endParaRPr kumimoji="1" lang="en-US" altLang="ja-JP" dirty="0"/>
          </a:p>
          <a:p>
            <a:r>
              <a:rPr kumimoji="1" lang="ja-JP" altLang="en-US" dirty="0"/>
              <a:t>　</a:t>
            </a:r>
            <a:r>
              <a:rPr lang="ja-JP" altLang="en-US" dirty="0"/>
              <a:t>★　</a:t>
            </a:r>
            <a:r>
              <a:rPr lang="ja-JP" altLang="en-US" u="sng" dirty="0"/>
              <a:t>ワークシート</a:t>
            </a:r>
            <a:r>
              <a:rPr lang="ja-JP" altLang="en-US" dirty="0"/>
              <a:t>　「５」に、〇か</a:t>
            </a:r>
            <a:r>
              <a:rPr lang="en-US" altLang="ja-JP" dirty="0"/>
              <a:t>×</a:t>
            </a:r>
            <a:r>
              <a:rPr lang="ja-JP" altLang="en-US" dirty="0"/>
              <a:t>を記入してください。　</a:t>
            </a:r>
            <a:endParaRPr kumimoji="1" lang="en-US" altLang="ja-JP" dirty="0"/>
          </a:p>
          <a:p>
            <a:endParaRPr kumimoji="1" lang="en-US" altLang="ja-JP" dirty="0"/>
          </a:p>
          <a:p>
            <a:r>
              <a:rPr kumimoji="1" lang="ja-JP" altLang="en-US" dirty="0"/>
              <a:t>　　（答え）ハンガリーにポテトチップス税があったそうです。これは当時ハンガリーでは成人の</a:t>
            </a:r>
            <a:r>
              <a:rPr kumimoji="1" lang="en-US" altLang="ja-JP" dirty="0"/>
              <a:t>4</a:t>
            </a:r>
            <a:r>
              <a:rPr kumimoji="1" lang="ja-JP" altLang="en-US" dirty="0"/>
              <a:t>人に</a:t>
            </a:r>
            <a:r>
              <a:rPr kumimoji="1" lang="en-US" altLang="ja-JP" dirty="0"/>
              <a:t>1</a:t>
            </a:r>
            <a:r>
              <a:rPr kumimoji="1" lang="ja-JP" altLang="en-US" dirty="0"/>
              <a:t>にが肥満であったため、肥満防止のために導入されました。</a:t>
            </a:r>
            <a:endParaRPr kumimoji="1" lang="en-US" altLang="ja-JP" dirty="0"/>
          </a:p>
          <a:p>
            <a:r>
              <a:rPr kumimoji="1" lang="ja-JP" altLang="en-US" dirty="0"/>
              <a:t>　　　また、アメリカやフランスでは、糖分の入った炭酸飲料にソーダ税を掛けていたようです。　なお、今もあるのかは皆さんネットなどで確認してみてください。</a:t>
            </a:r>
            <a:endParaRPr kumimoji="1" lang="en-US" altLang="ja-JP" dirty="0"/>
          </a:p>
          <a:p>
            <a:r>
              <a:rPr kumimoji="1" lang="ja-JP" altLang="en-US" dirty="0"/>
              <a:t>　</a:t>
            </a:r>
            <a:endParaRPr kumimoji="1" lang="en-US" altLang="ja-JP" dirty="0"/>
          </a:p>
          <a:p>
            <a:r>
              <a:rPr kumimoji="1" lang="ja-JP" altLang="en-US" dirty="0"/>
              <a:t>　②　では日本で、「犬税」はあったが、「猫税」はない。　これは〇か</a:t>
            </a:r>
            <a:r>
              <a:rPr kumimoji="1" lang="en-US" altLang="ja-JP" dirty="0"/>
              <a:t>×</a:t>
            </a:r>
            <a:r>
              <a:rPr kumimoji="1" lang="ja-JP" altLang="en-US" dirty="0"/>
              <a:t>かどっちでしょう？</a:t>
            </a:r>
            <a:endParaRPr kumimoji="1" lang="en-US" altLang="ja-JP" dirty="0"/>
          </a:p>
          <a:p>
            <a:r>
              <a:rPr kumimoji="1" lang="ja-JP" altLang="en-US" dirty="0"/>
              <a:t>　</a:t>
            </a:r>
            <a:endParaRPr kumimoji="1" lang="en-US" altLang="ja-JP" dirty="0"/>
          </a:p>
          <a:p>
            <a:r>
              <a:rPr lang="ja-JP" altLang="en-US" dirty="0"/>
              <a:t>★　</a:t>
            </a:r>
            <a:r>
              <a:rPr lang="ja-JP" altLang="en-US" u="sng" dirty="0"/>
              <a:t>ワークシート</a:t>
            </a:r>
            <a:r>
              <a:rPr lang="ja-JP" altLang="en-US" dirty="0"/>
              <a:t>　「５」に答えを記入してください。　</a:t>
            </a:r>
            <a:endParaRPr lang="en-US" altLang="ja-JP" dirty="0"/>
          </a:p>
          <a:p>
            <a:endParaRPr kumimoji="1" lang="en-US" altLang="ja-JP" dirty="0"/>
          </a:p>
          <a:p>
            <a:r>
              <a:rPr kumimoji="1" lang="ja-JP" altLang="en-US" dirty="0"/>
              <a:t>　　（答え）　明治から昭和</a:t>
            </a:r>
            <a:r>
              <a:rPr kumimoji="1" lang="en-US" altLang="ja-JP" dirty="0"/>
              <a:t>50</a:t>
            </a:r>
            <a:r>
              <a:rPr kumimoji="1" lang="ja-JP" altLang="en-US" dirty="0"/>
              <a:t>年ごろまで、各都道府県で犬税をかけていました。理由の一つがフンの放置対策と言われています。だから「猫税」は今のところ、無いようです。</a:t>
            </a:r>
            <a:endParaRPr kumimoji="1" lang="en-US" altLang="ja-JP" dirty="0"/>
          </a:p>
          <a:p>
            <a:endParaRPr kumimoji="1" lang="en-US" altLang="ja-JP" dirty="0"/>
          </a:p>
          <a:p>
            <a:r>
              <a:rPr kumimoji="1" lang="ja-JP" altLang="en-US" dirty="0"/>
              <a:t>　こういったあまり耳にしないような税金も、その時の必要性から作られ、それでお金を集めていたんですね。</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11</a:t>
            </a:fld>
            <a:endParaRPr lang="ja-JP" altLang="en-US"/>
          </a:p>
        </p:txBody>
      </p:sp>
    </p:spTree>
    <p:extLst>
      <p:ext uri="{BB962C8B-B14F-4D97-AF65-F5344CB8AC3E}">
        <p14:creationId xmlns:p14="http://schemas.microsoft.com/office/powerpoint/2010/main" val="193047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B5526CB9-91DB-4EC5-ABC3-A4DF401007F7}"/>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a:extLst>
              <a:ext uri="{FF2B5EF4-FFF2-40B4-BE49-F238E27FC236}">
                <a16:creationId xmlns:a16="http://schemas.microsoft.com/office/drawing/2014/main" id="{331CF8E0-7A7C-481C-B1BE-F82D0D8BD9DF}"/>
              </a:ext>
            </a:extLst>
          </p:cNvPr>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ワークシートの資料１　税金の種類　を見てください。</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税金は全部で</a:t>
            </a:r>
            <a:r>
              <a:rPr lang="en-US" altLang="ja-JP" sz="1100" dirty="0">
                <a:latin typeface="HG丸ｺﾞｼｯｸM-PRO" panose="020F0400000000000000" pitchFamily="34" charset="-128"/>
                <a:ea typeface="HG丸ｺﾞｼｯｸM-PRO" panose="020F0400000000000000" pitchFamily="34" charset="-128"/>
              </a:rPr>
              <a:t>50</a:t>
            </a:r>
            <a:r>
              <a:rPr lang="ja-JP" altLang="en-US" sz="1100" dirty="0">
                <a:latin typeface="HG丸ｺﾞｼｯｸM-PRO" panose="020F0400000000000000" pitchFamily="34" charset="-128"/>
                <a:ea typeface="HG丸ｺﾞｼｯｸM-PRO" panose="020F0400000000000000" pitchFamily="34" charset="-128"/>
              </a:rPr>
              <a:t>種類で、国税が約</a:t>
            </a:r>
            <a:r>
              <a:rPr lang="en-US" altLang="ja-JP" sz="1100" dirty="0">
                <a:latin typeface="HG丸ｺﾞｼｯｸM-PRO" panose="020F0400000000000000" pitchFamily="34" charset="-128"/>
                <a:ea typeface="HG丸ｺﾞｼｯｸM-PRO" panose="020F0400000000000000" pitchFamily="34" charset="-128"/>
              </a:rPr>
              <a:t>24</a:t>
            </a:r>
            <a:r>
              <a:rPr lang="ja-JP" altLang="en-US" sz="1100" dirty="0">
                <a:latin typeface="HG丸ｺﾞｼｯｸM-PRO" panose="020F0400000000000000" pitchFamily="34" charset="-128"/>
                <a:ea typeface="HG丸ｺﾞｼｯｸM-PRO" panose="020F0400000000000000" pitchFamily="34" charset="-128"/>
              </a:rPr>
              <a:t>種類、地方税で県税が約</a:t>
            </a:r>
            <a:r>
              <a:rPr lang="en-US" altLang="ja-JP" sz="1100" dirty="0">
                <a:latin typeface="HG丸ｺﾞｼｯｸM-PRO" panose="020F0400000000000000" pitchFamily="34" charset="-128"/>
                <a:ea typeface="HG丸ｺﾞｼｯｸM-PRO" panose="020F0400000000000000" pitchFamily="34" charset="-128"/>
              </a:rPr>
              <a:t>16</a:t>
            </a:r>
            <a:r>
              <a:rPr lang="ja-JP" altLang="en-US" sz="1100" dirty="0">
                <a:latin typeface="HG丸ｺﾞｼｯｸM-PRO" panose="020F0400000000000000" pitchFamily="34" charset="-128"/>
                <a:ea typeface="HG丸ｺﾞｼｯｸM-PRO" panose="020F0400000000000000" pitchFamily="34" charset="-128"/>
              </a:rPr>
              <a:t>種類、市町村税が約</a:t>
            </a:r>
            <a:r>
              <a:rPr lang="en-US" altLang="ja-JP" sz="1100" dirty="0">
                <a:latin typeface="HG丸ｺﾞｼｯｸM-PRO" panose="020F0400000000000000" pitchFamily="34" charset="-128"/>
                <a:ea typeface="HG丸ｺﾞｼｯｸM-PRO" panose="020F0400000000000000" pitchFamily="34" charset="-128"/>
              </a:rPr>
              <a:t>13</a:t>
            </a:r>
            <a:r>
              <a:rPr lang="ja-JP" altLang="en-US" sz="1100" dirty="0">
                <a:latin typeface="HG丸ｺﾞｼｯｸM-PRO" panose="020F0400000000000000" pitchFamily="34" charset="-128"/>
                <a:ea typeface="HG丸ｺﾞｼｯｸM-PRO" panose="020F0400000000000000" pitchFamily="34" charset="-128"/>
              </a:rPr>
              <a:t>種類　あります。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そして、税金をどこに納めるか、誰が納めるか、などの視点から分類することができます。</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どこに納めるかによる分類でいうと、国に納める税金である「国税」と、県や市や町村に納める税金である「地方税」とに分かれます。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誰が納めるかによる分類でいうと、「直接税」と「間接税」とに分かれます。　（結構、試験問題になったりしています。）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表の左側の部分の税金は、所得税など、税金を負担する人が直接納める税金であり、直接税といいます。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右側の部分の税金は、消費税など、税金を負担する人が直接納めるのではなく、別の人を経て納める税金であり、間接税といいます。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たぶん、なぜそんなにあるの？　と多さに驚かれると思いますが、何のためにこんなに多くの種類の税金があるかと言えば、色んな税金で「公平に」、そして少しずつでも出し合えば、大きな金額なるからです。</a:t>
            </a: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一般の人では、この中のたった１つの税金でも、その手続きの仕方でも苦労するのに、こんなに税金があったら・・・　相当大変だと思います。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でも、安心してください。こういった税に関する手続きを安心してできるよう支援する専門家が、私たち税理士です。</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28676" name="スライド番号プレースホルダ 3">
            <a:extLst>
              <a:ext uri="{FF2B5EF4-FFF2-40B4-BE49-F238E27FC236}">
                <a16:creationId xmlns:a16="http://schemas.microsoft.com/office/drawing/2014/main" id="{B2304267-76D5-4572-B124-DF185DFA1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EBEF61-6FD4-4C5F-A596-4605AC375AE2}" type="slidenum">
              <a:rPr lang="en-US" altLang="ja-JP">
                <a:latin typeface="Times New Roman" panose="02020603050405020304" pitchFamily="18" charset="0"/>
              </a:rPr>
              <a:pPr>
                <a:spcBef>
                  <a:spcPct val="0"/>
                </a:spcBef>
              </a:pPr>
              <a:t>12</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C0196CCE-EAA0-B6A2-2672-AB7DFCC8B5FD}"/>
              </a:ext>
            </a:extLst>
          </p:cNvPr>
          <p:cNvSpPr>
            <a:spLocks noGrp="1"/>
          </p:cNvSpPr>
          <p:nvPr>
            <p:ph type="dt" idx="1"/>
          </p:nvPr>
        </p:nvSpPr>
        <p:spPr/>
        <p:txBody>
          <a:bodyPr/>
          <a:lstStyle/>
          <a:p>
            <a:pPr>
              <a:defRPr/>
            </a:pPr>
            <a:fld id="{46F44C75-43AE-45D8-9B2D-C8FBCE763E4F}" type="datetime1">
              <a:rPr lang="ja-JP" altLang="en-US" smtClean="0"/>
              <a:t>2024/7/19</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では、「税金」って、どういうふうに集められているか？　おうちの人が、周りの人、地域の人がどのように払っているのかを考えてみましょう！</a:t>
            </a:r>
            <a:endParaRPr kumimoji="1" lang="en-US" altLang="ja-JP" dirty="0"/>
          </a:p>
          <a:p>
            <a:endParaRPr kumimoji="1" lang="en-US" altLang="ja-JP" dirty="0"/>
          </a:p>
          <a:p>
            <a:r>
              <a:rPr kumimoji="1" lang="ja-JP" altLang="en-US" dirty="0"/>
              <a:t>さきほど、クイズにしました救急車についてです。</a:t>
            </a:r>
            <a:endParaRPr kumimoji="1" lang="en-US" altLang="ja-JP" dirty="0"/>
          </a:p>
          <a:p>
            <a:r>
              <a:rPr kumimoji="1" lang="ja-JP" altLang="en-US" dirty="0"/>
              <a:t>　この救急車、</a:t>
            </a:r>
            <a:r>
              <a:rPr kumimoji="1" lang="en-US" altLang="ja-JP" dirty="0"/>
              <a:t>1</a:t>
            </a:r>
            <a:r>
              <a:rPr kumimoji="1" lang="ja-JP" altLang="en-US" dirty="0"/>
              <a:t>台の価格　ネットでみると</a:t>
            </a:r>
            <a:r>
              <a:rPr kumimoji="1" lang="en-US" altLang="ja-JP" dirty="0"/>
              <a:t>2,000</a:t>
            </a:r>
            <a:r>
              <a:rPr kumimoji="1" lang="ja-JP" altLang="en-US" dirty="0"/>
              <a:t>～</a:t>
            </a:r>
            <a:r>
              <a:rPr kumimoji="1" lang="en-US" altLang="ja-JP" dirty="0"/>
              <a:t>3,000</a:t>
            </a:r>
            <a:r>
              <a:rPr kumimoji="1" lang="ja-JP" altLang="en-US" dirty="0"/>
              <a:t>万円</a:t>
            </a:r>
            <a:endParaRPr kumimoji="1" lang="en-US" altLang="ja-JP" dirty="0"/>
          </a:p>
          <a:p>
            <a:r>
              <a:rPr lang="ja-JP" altLang="en-US" dirty="0"/>
              <a:t>　車内に医療器具が備え付けたあり、その態様でさらに高くなります。</a:t>
            </a:r>
            <a:endParaRPr lang="en-US" altLang="ja-JP" dirty="0"/>
          </a:p>
          <a:p>
            <a:endParaRPr kumimoji="1" lang="en-US" altLang="ja-JP" dirty="0"/>
          </a:p>
          <a:p>
            <a:r>
              <a:rPr lang="ja-JP" altLang="en-US" dirty="0"/>
              <a:t>この</a:t>
            </a:r>
            <a:r>
              <a:rPr lang="en-US" altLang="ja-JP" dirty="0"/>
              <a:t>3000</a:t>
            </a:r>
            <a:r>
              <a:rPr lang="ja-JP" altLang="en-US" dirty="0"/>
              <a:t>万円という金額を、頭に置いておいてください。</a:t>
            </a:r>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13</a:t>
            </a:fld>
            <a:endParaRPr lang="ja-JP" altLang="en-US"/>
          </a:p>
        </p:txBody>
      </p:sp>
    </p:spTree>
    <p:extLst>
      <p:ext uri="{BB962C8B-B14F-4D97-AF65-F5344CB8AC3E}">
        <p14:creationId xmlns:p14="http://schemas.microsoft.com/office/powerpoint/2010/main" val="56305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救急車　</a:t>
            </a:r>
            <a:r>
              <a:rPr kumimoji="1" lang="en-US" altLang="ja-JP" dirty="0"/>
              <a:t>1</a:t>
            </a:r>
            <a:r>
              <a:rPr kumimoji="1" lang="ja-JP" altLang="en-US" dirty="0"/>
              <a:t>台</a:t>
            </a:r>
            <a:r>
              <a:rPr kumimoji="1" lang="en-US" altLang="ja-JP" dirty="0"/>
              <a:t>3000</a:t>
            </a:r>
            <a:r>
              <a:rPr kumimoji="1" lang="ja-JP" altLang="en-US" dirty="0"/>
              <a:t>万円するものを　買うことにします。</a:t>
            </a:r>
            <a:endParaRPr kumimoji="1" lang="en-US" altLang="ja-JP" dirty="0"/>
          </a:p>
          <a:p>
            <a:endParaRPr kumimoji="1" lang="en-US" altLang="ja-JP" dirty="0"/>
          </a:p>
          <a:p>
            <a:r>
              <a:rPr kumimoji="1" lang="ja-JP" altLang="en-US" dirty="0"/>
              <a:t>　分かり易くするため、</a:t>
            </a:r>
            <a:r>
              <a:rPr kumimoji="1" lang="en-US" altLang="ja-JP" dirty="0"/>
              <a:t>3</a:t>
            </a:r>
            <a:r>
              <a:rPr kumimoji="1" lang="ja-JP" altLang="en-US" dirty="0"/>
              <a:t>人で負担し合って買うこととした場合、どういう負担の仕方があるか、考えてみましょう！</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14</a:t>
            </a:fld>
            <a:endParaRPr lang="ja-JP" altLang="en-US"/>
          </a:p>
        </p:txBody>
      </p:sp>
    </p:spTree>
    <p:extLst>
      <p:ext uri="{BB962C8B-B14F-4D97-AF65-F5344CB8AC3E}">
        <p14:creationId xmlns:p14="http://schemas.microsoft.com/office/powerpoint/2010/main" val="166163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a:t>
            </a:r>
            <a:endParaRPr kumimoji="1" lang="en-US" altLang="ja-JP" dirty="0"/>
          </a:p>
          <a:p>
            <a:r>
              <a:rPr kumimoji="1" lang="ja-JP" altLang="en-US" dirty="0"/>
              <a:t>　どういう負担の仕方をするか、というときに　頭に浮かぶのが「平等」とか「公平」という言葉です。</a:t>
            </a:r>
            <a:endParaRPr kumimoji="1" lang="en-US" altLang="ja-JP" dirty="0"/>
          </a:p>
          <a:p>
            <a:r>
              <a:rPr kumimoji="1" lang="ja-JP" altLang="en-US" dirty="0"/>
              <a:t>　「平等」と「公平」・・・・違うの？　</a:t>
            </a:r>
            <a:endParaRPr kumimoji="1" lang="en-US" altLang="ja-JP" dirty="0"/>
          </a:p>
          <a:p>
            <a:r>
              <a:rPr kumimoji="1" lang="ja-JP" altLang="en-US" dirty="0"/>
              <a:t>　実は、違うんです。</a:t>
            </a:r>
            <a:endParaRPr kumimoji="1" lang="en-US" altLang="ja-JP" dirty="0"/>
          </a:p>
          <a:p>
            <a:r>
              <a:rPr kumimoji="1" lang="ja-JP" altLang="en-US" dirty="0"/>
              <a:t>　</a:t>
            </a:r>
            <a:endParaRPr kumimoji="1" lang="en-US" altLang="ja-JP" dirty="0"/>
          </a:p>
          <a:p>
            <a:r>
              <a:rPr kumimoji="1" lang="ja-JP" altLang="en-US" dirty="0"/>
              <a:t>　今から説明しますので、皆さんに、どちらが良いと思いますか、考えてみてください。</a:t>
            </a:r>
            <a:endParaRPr kumimoji="1" lang="en-US" altLang="ja-JP" dirty="0"/>
          </a:p>
          <a:p>
            <a:endParaRPr kumimoji="1" lang="en-US" altLang="ja-JP" dirty="0"/>
          </a:p>
          <a:p>
            <a:r>
              <a:rPr kumimoji="1" lang="ja-JP" altLang="en-US" dirty="0"/>
              <a:t>　まず「平等」とは、有名な辞典である広辞苑によれば、「かたよりや差別が無く、全てのものが一様で等しいこと」と書かれています。</a:t>
            </a:r>
            <a:endParaRPr kumimoji="1" lang="en-US" altLang="ja-JP" dirty="0"/>
          </a:p>
          <a:p>
            <a:r>
              <a:rPr kumimoji="1" lang="ja-JP" altLang="en-US" dirty="0"/>
              <a:t>　これを絵で示せば、年齢、性別、身長が違う３人に、高跳びのバーを飛び越えるために、</a:t>
            </a:r>
            <a:r>
              <a:rPr kumimoji="1" lang="ja-JP" altLang="en-US" u="sng" dirty="0"/>
              <a:t>同じ高さの台座</a:t>
            </a:r>
            <a:r>
              <a:rPr kumimoji="1" lang="ja-JP" altLang="en-US" dirty="0"/>
              <a:t>を与えるということです。</a:t>
            </a:r>
            <a:endParaRPr kumimoji="1" lang="en-US" altLang="ja-JP" dirty="0"/>
          </a:p>
          <a:p>
            <a:r>
              <a:rPr kumimoji="1" lang="ja-JP" altLang="en-US" dirty="0"/>
              <a:t>　まさに、台座の高さは「平等」ですね。　でも、これでこの</a:t>
            </a:r>
            <a:r>
              <a:rPr kumimoji="1" lang="en-US" altLang="ja-JP" dirty="0"/>
              <a:t>3</a:t>
            </a:r>
            <a:r>
              <a:rPr kumimoji="1" lang="ja-JP" altLang="en-US" dirty="0"/>
              <a:t>人全員が飛び越えれるかどうかは疑問ですね。</a:t>
            </a:r>
            <a:endParaRPr kumimoji="1" lang="en-US" altLang="ja-JP" dirty="0"/>
          </a:p>
          <a:p>
            <a:endParaRPr kumimoji="1" lang="en-US" altLang="ja-JP" dirty="0"/>
          </a:p>
          <a:p>
            <a:r>
              <a:rPr kumimoji="1" lang="ja-JP" altLang="en-US" dirty="0"/>
              <a:t>　この「平等」の考え方で、税金を集めるときを考えてみましょう。</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15</a:t>
            </a:fld>
            <a:endParaRPr lang="ja-JP" altLang="en-US"/>
          </a:p>
        </p:txBody>
      </p:sp>
    </p:spTree>
    <p:extLst>
      <p:ext uri="{BB962C8B-B14F-4D97-AF65-F5344CB8AC3E}">
        <p14:creationId xmlns:p14="http://schemas.microsoft.com/office/powerpoint/2010/main" val="8790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a:t>
            </a:r>
            <a:r>
              <a:rPr kumimoji="1" lang="ja-JP" altLang="en-US" u="sng" dirty="0"/>
              <a:t>　ワークシート　６　</a:t>
            </a:r>
            <a:r>
              <a:rPr kumimoji="1" lang="ja-JP" altLang="en-US" dirty="0"/>
              <a:t>を見てください。</a:t>
            </a:r>
            <a:endParaRPr kumimoji="1" lang="en-US" altLang="ja-JP" dirty="0"/>
          </a:p>
          <a:p>
            <a:r>
              <a:rPr kumimoji="1" lang="ja-JP" altLang="en-US" dirty="0"/>
              <a:t>　</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さんの</a:t>
            </a:r>
            <a:r>
              <a:rPr kumimoji="1" lang="en-US" altLang="ja-JP" dirty="0"/>
              <a:t>3</a:t>
            </a:r>
            <a:r>
              <a:rPr kumimoji="1" lang="ja-JP" altLang="en-US" dirty="0"/>
              <a:t>人で、救急車の</a:t>
            </a:r>
            <a:r>
              <a:rPr kumimoji="1" lang="en-US" altLang="ja-JP" dirty="0"/>
              <a:t>3,000</a:t>
            </a:r>
            <a:r>
              <a:rPr kumimoji="1" lang="ja-JP" altLang="en-US" dirty="0"/>
              <a:t>万円を集めるとします。</a:t>
            </a:r>
            <a:endParaRPr kumimoji="1" lang="en-US" altLang="ja-JP" dirty="0"/>
          </a:p>
          <a:p>
            <a:r>
              <a:rPr kumimoji="1" lang="ja-JP" altLang="en-US" dirty="0"/>
              <a:t>　それぞれ　「持っているお金」　これは</a:t>
            </a:r>
            <a:r>
              <a:rPr kumimoji="1" lang="en-US" altLang="ja-JP" dirty="0"/>
              <a:t>1</a:t>
            </a:r>
            <a:r>
              <a:rPr kumimoji="1" lang="ja-JP" altLang="en-US" dirty="0"/>
              <a:t>年間に稼いだお金、金庫にあるお金　と考えてみてください。</a:t>
            </a:r>
            <a:endParaRPr kumimoji="1" lang="en-US" altLang="ja-JP" dirty="0"/>
          </a:p>
          <a:p>
            <a:endParaRPr kumimoji="1" lang="en-US" altLang="ja-JP" dirty="0"/>
          </a:p>
          <a:p>
            <a:r>
              <a:rPr kumimoji="1" lang="ja-JP" altLang="en-US" dirty="0"/>
              <a:t>　まず、</a:t>
            </a:r>
            <a:r>
              <a:rPr kumimoji="1" lang="en-US" altLang="ja-JP" dirty="0"/>
              <a:t>3,000</a:t>
            </a:r>
            <a:r>
              <a:rPr kumimoji="1" lang="ja-JP" altLang="en-US" dirty="0"/>
              <a:t>万円を　「①　同じ金額」で集めるとします。　</a:t>
            </a:r>
            <a:r>
              <a:rPr kumimoji="1" lang="en-US" altLang="ja-JP" dirty="0"/>
              <a:t>3000÷3</a:t>
            </a:r>
            <a:r>
              <a:rPr kumimoji="1" lang="ja-JP" altLang="en-US" dirty="0"/>
              <a:t>　だから　</a:t>
            </a:r>
            <a:r>
              <a:rPr kumimoji="1" lang="en-US" altLang="ja-JP" dirty="0"/>
              <a:t>1000</a:t>
            </a:r>
            <a:r>
              <a:rPr kumimoji="1" lang="ja-JP" altLang="en-US" dirty="0"/>
              <a:t>になりますね。</a:t>
            </a:r>
            <a:endParaRPr kumimoji="1" lang="en-US" altLang="ja-JP" dirty="0"/>
          </a:p>
          <a:p>
            <a:r>
              <a:rPr kumimoji="1" lang="ja-JP" altLang="en-US" dirty="0"/>
              <a:t>　それぞれの者の「集める金額」と「残り」の金額を記入してみてください。</a:t>
            </a:r>
            <a:endParaRPr kumimoji="1" lang="en-US" altLang="ja-JP" dirty="0"/>
          </a:p>
          <a:p>
            <a:endParaRPr kumimoji="1" lang="en-US" altLang="ja-JP" dirty="0"/>
          </a:p>
          <a:p>
            <a:r>
              <a:rPr kumimoji="1" lang="ja-JP" altLang="en-US" dirty="0"/>
              <a:t>　どうですか？</a:t>
            </a:r>
            <a:endParaRPr kumimoji="1" lang="en-US" altLang="ja-JP" dirty="0"/>
          </a:p>
          <a:p>
            <a:r>
              <a:rPr kumimoji="1" lang="ja-JP" altLang="en-US" dirty="0"/>
              <a:t>　皆さんが、</a:t>
            </a:r>
            <a:r>
              <a:rPr kumimoji="1" lang="en-US" altLang="ja-JP" dirty="0"/>
              <a:t>C</a:t>
            </a:r>
            <a:r>
              <a:rPr kumimoji="1" lang="ja-JP" altLang="en-US" dirty="0"/>
              <a:t>さんの立場、</a:t>
            </a:r>
            <a:r>
              <a:rPr kumimoji="1" lang="en-US" altLang="ja-JP" dirty="0"/>
              <a:t>A</a:t>
            </a:r>
            <a:r>
              <a:rPr kumimoji="1" lang="ja-JP" altLang="en-US" dirty="0"/>
              <a:t>さんの立場、そして</a:t>
            </a:r>
            <a:r>
              <a:rPr kumimoji="1" lang="en-US" altLang="ja-JP" dirty="0"/>
              <a:t>B</a:t>
            </a:r>
            <a:r>
              <a:rPr kumimoji="1" lang="ja-JP" altLang="en-US" dirty="0"/>
              <a:t>さんの立場のとき、どう感じますか？</a:t>
            </a:r>
            <a:endParaRPr kumimoji="1" lang="en-US" altLang="ja-JP" dirty="0"/>
          </a:p>
          <a:p>
            <a:r>
              <a:rPr kumimoji="1" lang="ja-JP" altLang="en-US" dirty="0"/>
              <a:t>　たぶん、今から示すような気持になる方が多いと思います。</a:t>
            </a:r>
            <a:endParaRPr kumimoji="1" lang="en-US" altLang="ja-JP" dirty="0"/>
          </a:p>
          <a:p>
            <a:r>
              <a:rPr kumimoji="1" lang="ja-JP" altLang="en-US" dirty="0"/>
              <a:t>　</a:t>
            </a:r>
            <a:endParaRPr kumimoji="1" lang="en-US" altLang="ja-JP" dirty="0"/>
          </a:p>
          <a:p>
            <a:r>
              <a:rPr kumimoji="1" lang="ja-JP" altLang="en-US" dirty="0"/>
              <a:t>　みんなの持っているお金が同じくらいであれば、この方法もありですが、</a:t>
            </a:r>
            <a:r>
              <a:rPr kumimoji="1" lang="en-US" altLang="ja-JP" dirty="0"/>
              <a:t>C</a:t>
            </a:r>
            <a:r>
              <a:rPr kumimoji="1" lang="ja-JP" altLang="en-US" dirty="0"/>
              <a:t>さんはいいとしても、</a:t>
            </a:r>
            <a:r>
              <a:rPr kumimoji="1" lang="en-US" altLang="ja-JP" dirty="0"/>
              <a:t>A</a:t>
            </a:r>
            <a:r>
              <a:rPr kumimoji="1" lang="ja-JP" altLang="en-US" dirty="0"/>
              <a:t>さんは不満があるだろうし、</a:t>
            </a:r>
            <a:r>
              <a:rPr kumimoji="1" lang="en-US" altLang="ja-JP" dirty="0"/>
              <a:t>B</a:t>
            </a:r>
            <a:r>
              <a:rPr kumimoji="1" lang="ja-JP" altLang="en-US" dirty="0"/>
              <a:t>さんに至っては借金しないと払えませんね。</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16</a:t>
            </a:fld>
            <a:endParaRPr lang="ja-JP" altLang="en-US"/>
          </a:p>
        </p:txBody>
      </p:sp>
    </p:spTree>
    <p:extLst>
      <p:ext uri="{BB962C8B-B14F-4D97-AF65-F5344CB8AC3E}">
        <p14:creationId xmlns:p14="http://schemas.microsoft.com/office/powerpoint/2010/main" val="251970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次に、「②　みんなから同じ率で集める」です。</a:t>
            </a:r>
            <a:endParaRPr kumimoji="1" lang="en-US" altLang="ja-JP" dirty="0"/>
          </a:p>
          <a:p>
            <a:r>
              <a:rPr kumimoji="1" lang="ja-JP" altLang="en-US" dirty="0"/>
              <a:t>　みんなで持っているお金が</a:t>
            </a:r>
            <a:r>
              <a:rPr kumimoji="1" lang="en-US" altLang="ja-JP" dirty="0"/>
              <a:t>10,000</a:t>
            </a:r>
            <a:r>
              <a:rPr kumimoji="1" lang="ja-JP" altLang="en-US" dirty="0"/>
              <a:t>だから、</a:t>
            </a:r>
            <a:r>
              <a:rPr kumimoji="1" lang="en-US" altLang="ja-JP" dirty="0"/>
              <a:t>3,000</a:t>
            </a:r>
            <a:r>
              <a:rPr kumimoji="1" lang="ja-JP" altLang="en-US" dirty="0"/>
              <a:t>集めるとしたら、</a:t>
            </a:r>
            <a:r>
              <a:rPr kumimoji="1" lang="en-US" altLang="ja-JP" dirty="0"/>
              <a:t>30</a:t>
            </a:r>
            <a:r>
              <a:rPr kumimoji="1" lang="ja-JP" altLang="en-US" dirty="0"/>
              <a:t>％の率になりますね。</a:t>
            </a:r>
            <a:endParaRPr kumimoji="1" lang="en-US" altLang="ja-JP" dirty="0"/>
          </a:p>
          <a:p>
            <a:r>
              <a:rPr kumimoji="1" lang="ja-JP" altLang="en-US" dirty="0"/>
              <a:t>　★</a:t>
            </a:r>
            <a:r>
              <a:rPr kumimoji="1" lang="ja-JP" altLang="en-US" u="sng" dirty="0"/>
              <a:t>ワークシート</a:t>
            </a:r>
            <a:r>
              <a:rPr kumimoji="1" lang="ja-JP" altLang="en-US" dirty="0"/>
              <a:t>　にそれぞれの者の「集める金額」を</a:t>
            </a:r>
            <a:r>
              <a:rPr kumimoji="1" lang="en-US" altLang="ja-JP" dirty="0"/>
              <a:t>30</a:t>
            </a:r>
            <a:r>
              <a:rPr kumimoji="1" lang="ja-JP" altLang="en-US" dirty="0"/>
              <a:t>％で、そして「残り」の金額を記入してみてください。</a:t>
            </a:r>
            <a:endParaRPr kumimoji="1" lang="en-US" altLang="ja-JP" dirty="0"/>
          </a:p>
          <a:p>
            <a:endParaRPr kumimoji="1" lang="en-US" altLang="ja-JP" dirty="0"/>
          </a:p>
          <a:p>
            <a:r>
              <a:rPr kumimoji="1" lang="ja-JP" altLang="en-US" dirty="0"/>
              <a:t>　どうですか？</a:t>
            </a:r>
            <a:endParaRPr kumimoji="1" lang="en-US" altLang="ja-JP" dirty="0"/>
          </a:p>
          <a:p>
            <a:r>
              <a:rPr kumimoji="1" lang="ja-JP" altLang="en-US" dirty="0"/>
              <a:t>　皆さんが、</a:t>
            </a:r>
            <a:r>
              <a:rPr kumimoji="1" lang="en-US" altLang="ja-JP" dirty="0"/>
              <a:t>C</a:t>
            </a:r>
            <a:r>
              <a:rPr kumimoji="1" lang="ja-JP" altLang="en-US" dirty="0"/>
              <a:t>さんの立場、</a:t>
            </a:r>
            <a:r>
              <a:rPr kumimoji="1" lang="en-US" altLang="ja-JP" dirty="0"/>
              <a:t>A</a:t>
            </a:r>
            <a:r>
              <a:rPr kumimoji="1" lang="ja-JP" altLang="en-US" dirty="0"/>
              <a:t>さんの立場、そして</a:t>
            </a:r>
            <a:r>
              <a:rPr kumimoji="1" lang="en-US" altLang="ja-JP" dirty="0"/>
              <a:t>B</a:t>
            </a:r>
            <a:r>
              <a:rPr kumimoji="1" lang="ja-JP" altLang="en-US" dirty="0"/>
              <a:t>さんの立場のとき、どう感じますか？</a:t>
            </a:r>
            <a:endParaRPr kumimoji="1" lang="en-US" altLang="ja-JP" dirty="0"/>
          </a:p>
          <a:p>
            <a:r>
              <a:rPr kumimoji="1" lang="ja-JP" altLang="en-US" dirty="0"/>
              <a:t>　たぶん、今から示すような気持になる方が多いと思います。</a:t>
            </a:r>
            <a:endParaRPr kumimoji="1" lang="en-US" altLang="ja-JP" dirty="0"/>
          </a:p>
          <a:p>
            <a:endParaRPr kumimoji="1" lang="en-US" altLang="ja-JP" dirty="0"/>
          </a:p>
          <a:p>
            <a:r>
              <a:rPr kumimoji="1" lang="ja-JP" altLang="en-US" dirty="0"/>
              <a:t>　この方法は、持っているお金の金額と負担する金額が比例していますから、何となく良いように感じますね。</a:t>
            </a:r>
            <a:endParaRPr kumimoji="1" lang="en-US" altLang="ja-JP" dirty="0"/>
          </a:p>
          <a:p>
            <a:r>
              <a:rPr kumimoji="1" lang="ja-JP" altLang="en-US" dirty="0"/>
              <a:t>　会社のもうけに課税される「法人税」は、基本的にこの方法を採っています。</a:t>
            </a:r>
            <a:endParaRPr kumimoji="1" lang="en-US" altLang="ja-JP" dirty="0"/>
          </a:p>
          <a:p>
            <a:r>
              <a:rPr kumimoji="1" lang="ja-JP" altLang="en-US" dirty="0"/>
              <a:t>　また、消費税も持っているお金ではありませんが、買い物に一定率の</a:t>
            </a:r>
            <a:r>
              <a:rPr kumimoji="1" lang="en-US" altLang="ja-JP" dirty="0"/>
              <a:t>10</a:t>
            </a:r>
            <a:r>
              <a:rPr kumimoji="1" lang="ja-JP" altLang="en-US" dirty="0"/>
              <a:t>％（食料品は８％）で負担していますね。</a:t>
            </a:r>
            <a:endParaRPr kumimoji="1" lang="en-US" altLang="ja-JP" dirty="0"/>
          </a:p>
          <a:p>
            <a:endParaRPr kumimoji="1" lang="en-US" altLang="ja-JP" dirty="0"/>
          </a:p>
          <a:p>
            <a:r>
              <a:rPr kumimoji="1" lang="ja-JP" altLang="en-US" dirty="0"/>
              <a:t>　ただ、個人の持っているお金（もうけ）になると、</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さんは、税金を負担した残りのお金で生活していくことになります。</a:t>
            </a:r>
            <a:endParaRPr kumimoji="1" lang="en-US" altLang="ja-JP" dirty="0"/>
          </a:p>
          <a:p>
            <a:r>
              <a:rPr kumimoji="1" lang="ja-JP" altLang="en-US" dirty="0"/>
              <a:t>　</a:t>
            </a:r>
            <a:r>
              <a:rPr kumimoji="1" lang="en-US" altLang="ja-JP" dirty="0"/>
              <a:t>B</a:t>
            </a:r>
            <a:r>
              <a:rPr kumimoji="1" lang="ja-JP" altLang="en-US" dirty="0"/>
              <a:t>さんからすれば、自分の</a:t>
            </a:r>
            <a:r>
              <a:rPr kumimoji="1" lang="en-US" altLang="ja-JP" dirty="0"/>
              <a:t>5</a:t>
            </a:r>
            <a:r>
              <a:rPr kumimoji="1" lang="ja-JP" altLang="en-US" dirty="0"/>
              <a:t>倍の所得がある</a:t>
            </a:r>
            <a:r>
              <a:rPr kumimoji="1" lang="en-US" altLang="ja-JP" dirty="0"/>
              <a:t>A</a:t>
            </a:r>
            <a:r>
              <a:rPr kumimoji="1" lang="ja-JP" altLang="en-US" dirty="0"/>
              <a:t>さんや、</a:t>
            </a:r>
            <a:r>
              <a:rPr kumimoji="1" lang="en-US" altLang="ja-JP" dirty="0"/>
              <a:t>14</a:t>
            </a:r>
            <a:r>
              <a:rPr kumimoji="1" lang="ja-JP" altLang="en-US" dirty="0"/>
              <a:t>倍の所得がある</a:t>
            </a:r>
            <a:r>
              <a:rPr kumimoji="1" lang="en-US" altLang="ja-JP" dirty="0"/>
              <a:t>C</a:t>
            </a:r>
            <a:r>
              <a:rPr kumimoji="1" lang="ja-JP" altLang="en-US" dirty="0"/>
              <a:t>さんと同じ割合で負担するというのは、ちょっと納得いかないんじゃないでしょうか。</a:t>
            </a:r>
            <a:endParaRPr kumimoji="1" lang="en-US" altLang="ja-JP" dirty="0"/>
          </a:p>
          <a:p>
            <a:r>
              <a:rPr kumimoji="1" lang="ja-JP" altLang="en-US" dirty="0"/>
              <a:t>　所得の多い人と少ない人の「負担感」が違う　気がしますね。</a:t>
            </a:r>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17</a:t>
            </a:fld>
            <a:endParaRPr lang="ja-JP" altLang="en-US"/>
          </a:p>
        </p:txBody>
      </p:sp>
    </p:spTree>
    <p:extLst>
      <p:ext uri="{BB962C8B-B14F-4D97-AF65-F5344CB8AC3E}">
        <p14:creationId xmlns:p14="http://schemas.microsoft.com/office/powerpoint/2010/main" val="76809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よく「消費税」の税率を上げるとか、下げるとかいった話が出ると、「負担感」という言葉が出てきます。</a:t>
            </a:r>
            <a:endParaRPr kumimoji="1" lang="en-US" altLang="ja-JP" dirty="0"/>
          </a:p>
          <a:p>
            <a:endParaRPr kumimoji="1" lang="en-US" altLang="ja-JP" dirty="0"/>
          </a:p>
          <a:p>
            <a:r>
              <a:rPr kumimoji="1" lang="ja-JP" altLang="en-US" dirty="0"/>
              <a:t>　その「負担感」ですが、分かり易く身近な話をすれば、こういうことです。</a:t>
            </a:r>
            <a:endParaRPr kumimoji="1" lang="en-US" altLang="ja-JP" dirty="0"/>
          </a:p>
          <a:p>
            <a:r>
              <a:rPr kumimoji="1" lang="ja-JP" altLang="en-US" dirty="0"/>
              <a:t>　今夜のおかずに、活きのいい魚が</a:t>
            </a:r>
            <a:r>
              <a:rPr kumimoji="1" lang="en-US" altLang="ja-JP" dirty="0"/>
              <a:t>1,100</a:t>
            </a:r>
            <a:r>
              <a:rPr kumimoji="1" lang="ja-JP" altLang="en-US" dirty="0"/>
              <a:t>円で魚屋さんで売られているとします。</a:t>
            </a:r>
            <a:endParaRPr kumimoji="1" lang="en-US" altLang="ja-JP" dirty="0"/>
          </a:p>
          <a:p>
            <a:endParaRPr kumimoji="1" lang="en-US" altLang="ja-JP" dirty="0"/>
          </a:p>
          <a:p>
            <a:r>
              <a:rPr kumimoji="1" lang="ja-JP" altLang="en-US" dirty="0"/>
              <a:t>　財布の中に</a:t>
            </a:r>
            <a:r>
              <a:rPr kumimoji="1" lang="en-US" altLang="ja-JP" dirty="0"/>
              <a:t>5</a:t>
            </a:r>
            <a:r>
              <a:rPr kumimoji="1" lang="ja-JP" altLang="en-US" dirty="0"/>
              <a:t>万円あるときは、</a:t>
            </a:r>
            <a:r>
              <a:rPr kumimoji="1" lang="en-US" altLang="ja-JP" dirty="0"/>
              <a:t>1,100</a:t>
            </a:r>
            <a:r>
              <a:rPr kumimoji="1" lang="ja-JP" altLang="en-US" dirty="0"/>
              <a:t>円ぐらいだったら「買ってもいいか。」という気になります。</a:t>
            </a:r>
            <a:endParaRPr kumimoji="1" lang="en-US" altLang="ja-JP" dirty="0"/>
          </a:p>
          <a:p>
            <a:r>
              <a:rPr kumimoji="1" lang="ja-JP" altLang="en-US" dirty="0"/>
              <a:t>　でも、財布の中が</a:t>
            </a:r>
            <a:r>
              <a:rPr kumimoji="1" lang="en-US" altLang="ja-JP" dirty="0"/>
              <a:t>3</a:t>
            </a:r>
            <a:r>
              <a:rPr kumimoji="1" lang="ja-JP" altLang="en-US" dirty="0"/>
              <a:t>千円しかないとき、残りのお金を気にして、「</a:t>
            </a:r>
            <a:r>
              <a:rPr kumimoji="1" lang="en-US" altLang="ja-JP" dirty="0"/>
              <a:t>1,100</a:t>
            </a:r>
            <a:r>
              <a:rPr kumimoji="1" lang="ja-JP" altLang="en-US" dirty="0"/>
              <a:t>円の魚　ムリ、　もっと安いものにしないと。」という気になると思います。</a:t>
            </a:r>
            <a:endParaRPr kumimoji="1" lang="en-US" altLang="ja-JP" dirty="0"/>
          </a:p>
          <a:p>
            <a:endParaRPr kumimoji="1" lang="en-US" altLang="ja-JP" dirty="0"/>
          </a:p>
          <a:p>
            <a:r>
              <a:rPr kumimoji="1" lang="ja-JP" altLang="en-US" dirty="0"/>
              <a:t>　こういう感覚が負担感です。</a:t>
            </a:r>
            <a:endParaRPr kumimoji="1" lang="en-US" altLang="ja-JP" dirty="0"/>
          </a:p>
          <a:p>
            <a:r>
              <a:rPr kumimoji="1" lang="ja-JP" altLang="en-US" dirty="0"/>
              <a:t>　食費に掛けるお金は、お金を持っている人とそうでない人では違うわけです。また食費と言っても、お金ある人も好きなだけ金をかけることができたとしてもそんなに多くは食べれません。　だから食費は、どんな家庭でも必要であるけど、そんなに大きく差が起きるものではないんです。　お金を持っていない人にとっては、食費にかかる消費税率が上がるということは、大きく影響を与えるわけです。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18</a:t>
            </a:fld>
            <a:endParaRPr lang="ja-JP" altLang="en-US"/>
          </a:p>
        </p:txBody>
      </p:sp>
    </p:spTree>
    <p:extLst>
      <p:ext uri="{BB962C8B-B14F-4D97-AF65-F5344CB8AC3E}">
        <p14:creationId xmlns:p14="http://schemas.microsoft.com/office/powerpoint/2010/main" val="61029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さきほどまで、「平等」についてお話をしました。</a:t>
            </a:r>
            <a:endParaRPr kumimoji="1" lang="en-US" altLang="ja-JP" dirty="0"/>
          </a:p>
          <a:p>
            <a:r>
              <a:rPr kumimoji="1" lang="ja-JP" altLang="en-US" dirty="0"/>
              <a:t>では、次に「公平」はどうでしょうか。</a:t>
            </a:r>
            <a:endParaRPr kumimoji="1" lang="en-US" altLang="ja-JP" dirty="0"/>
          </a:p>
          <a:p>
            <a:endParaRPr kumimoji="1" lang="en-US" altLang="ja-JP" dirty="0"/>
          </a:p>
          <a:p>
            <a:r>
              <a:rPr kumimoji="1" lang="ja-JP" altLang="en-US" dirty="0"/>
              <a:t>「公平」とは、有名な辞典である広辞苑によれば、「かたよらず、えこひいきの無いこと。」　そして「えこひいき」とは、「気に入った者だけ優遇すること」と書かれていますから、特定の人だけを優遇しないこと、になるわけです。</a:t>
            </a:r>
            <a:endParaRPr kumimoji="1" lang="en-US" altLang="ja-JP" dirty="0"/>
          </a:p>
          <a:p>
            <a:r>
              <a:rPr kumimoji="1" lang="ja-JP" altLang="en-US" dirty="0"/>
              <a:t>　これを絵で示せば、年齢、性別、身長が違う３人に、高跳びのバーを楽に飛び越えるために、</a:t>
            </a:r>
            <a:r>
              <a:rPr kumimoji="1" lang="en-US" altLang="ja-JP" dirty="0"/>
              <a:t>3</a:t>
            </a:r>
            <a:r>
              <a:rPr kumimoji="1" lang="ja-JP" altLang="en-US" dirty="0"/>
              <a:t>人がバーに対して同じ高さになるように、</a:t>
            </a:r>
            <a:r>
              <a:rPr kumimoji="1" lang="ja-JP" altLang="en-US" u="sng" dirty="0"/>
              <a:t>違う高さの台座</a:t>
            </a:r>
            <a:r>
              <a:rPr kumimoji="1" lang="ja-JP" altLang="en-US" dirty="0"/>
              <a:t>を与えるということです。</a:t>
            </a:r>
            <a:endParaRPr kumimoji="1" lang="en-US" altLang="ja-JP" dirty="0"/>
          </a:p>
          <a:p>
            <a:r>
              <a:rPr kumimoji="1" lang="ja-JP" altLang="en-US" dirty="0"/>
              <a:t>　「平等」との違いが分かりますね。</a:t>
            </a:r>
            <a:endParaRPr kumimoji="1" lang="en-US" altLang="ja-JP" dirty="0"/>
          </a:p>
          <a:p>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19</a:t>
            </a:fld>
            <a:endParaRPr lang="ja-JP" altLang="en-US"/>
          </a:p>
        </p:txBody>
      </p:sp>
    </p:spTree>
    <p:extLst>
      <p:ext uri="{BB962C8B-B14F-4D97-AF65-F5344CB8AC3E}">
        <p14:creationId xmlns:p14="http://schemas.microsoft.com/office/powerpoint/2010/main" val="76454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endParaRPr kumimoji="1" lang="en-US" altLang="ja-JP" dirty="0"/>
          </a:p>
          <a:p>
            <a:r>
              <a:rPr kumimoji="1" lang="ja-JP" altLang="en-US" dirty="0"/>
              <a:t>　今日のお話しのテーマは、４つ　です。</a:t>
            </a:r>
            <a:endParaRPr kumimoji="1" lang="en-US" altLang="ja-JP" dirty="0"/>
          </a:p>
          <a:p>
            <a:endParaRPr kumimoji="1" lang="en-US" altLang="ja-JP" dirty="0"/>
          </a:p>
          <a:p>
            <a:r>
              <a:rPr kumimoji="1" lang="ja-JP" altLang="en-US" dirty="0"/>
              <a:t>　</a:t>
            </a:r>
            <a:r>
              <a:rPr kumimoji="1" lang="en-US" altLang="ja-JP" dirty="0"/>
              <a:t>1</a:t>
            </a:r>
            <a:r>
              <a:rPr kumimoji="1" lang="ja-JP" altLang="en-US" dirty="0"/>
              <a:t>つ目が、税金が使われているところ</a:t>
            </a:r>
            <a:endParaRPr kumimoji="1" lang="en-US" altLang="ja-JP" dirty="0"/>
          </a:p>
          <a:p>
            <a:r>
              <a:rPr kumimoji="1" lang="ja-JP" altLang="en-US" dirty="0"/>
              <a:t>　</a:t>
            </a:r>
            <a:r>
              <a:rPr kumimoji="1" lang="en-US" altLang="ja-JP" dirty="0"/>
              <a:t>2</a:t>
            </a:r>
            <a:r>
              <a:rPr kumimoji="1" lang="ja-JP" altLang="en-US" dirty="0"/>
              <a:t>つ目が、税金の種類</a:t>
            </a:r>
            <a:endParaRPr kumimoji="1" lang="en-US" altLang="ja-JP" dirty="0"/>
          </a:p>
          <a:p>
            <a:r>
              <a:rPr kumimoji="1" lang="ja-JP" altLang="en-US" dirty="0"/>
              <a:t>　</a:t>
            </a:r>
            <a:r>
              <a:rPr kumimoji="1" lang="en-US" altLang="ja-JP" dirty="0"/>
              <a:t>3</a:t>
            </a:r>
            <a:r>
              <a:rPr kumimoji="1" lang="ja-JP" altLang="en-US" dirty="0"/>
              <a:t>つ目が、税金の集め方　皆さんにもどれが良いか考えてもらいます。</a:t>
            </a:r>
            <a:endParaRPr kumimoji="1" lang="en-US" altLang="ja-JP" dirty="0"/>
          </a:p>
          <a:p>
            <a:r>
              <a:rPr kumimoji="1" lang="ja-JP" altLang="en-US" dirty="0"/>
              <a:t>　</a:t>
            </a:r>
            <a:r>
              <a:rPr kumimoji="1" lang="en-US" altLang="ja-JP" dirty="0"/>
              <a:t>4</a:t>
            </a:r>
            <a:r>
              <a:rPr kumimoji="1" lang="ja-JP" altLang="en-US" dirty="0"/>
              <a:t>つ目が、今までの</a:t>
            </a:r>
            <a:r>
              <a:rPr kumimoji="1" lang="en-US" altLang="ja-JP" dirty="0"/>
              <a:t>3</a:t>
            </a:r>
            <a:r>
              <a:rPr kumimoji="1" lang="ja-JP" altLang="en-US" dirty="0"/>
              <a:t>つを踏まえて、では日本の財政の現状はどうなっているか、をお話します。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a:t>
            </a:fld>
            <a:endParaRPr lang="ja-JP" altLang="en-US"/>
          </a:p>
        </p:txBody>
      </p:sp>
    </p:spTree>
    <p:extLst>
      <p:ext uri="{BB962C8B-B14F-4D97-AF65-F5344CB8AC3E}">
        <p14:creationId xmlns:p14="http://schemas.microsoft.com/office/powerpoint/2010/main" val="55548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では、税金を集めるときを考えてみましょう。</a:t>
            </a:r>
            <a:endParaRPr kumimoji="1" lang="en-US" altLang="ja-JP" dirty="0"/>
          </a:p>
          <a:p>
            <a:r>
              <a:rPr kumimoji="1" lang="ja-JP" altLang="en-US" u="sng" dirty="0"/>
              <a:t>★ワークシート　</a:t>
            </a:r>
            <a:r>
              <a:rPr kumimoji="1" lang="ja-JP" altLang="en-US" dirty="0"/>
              <a:t>③特定の人が全額負担する　です。</a:t>
            </a:r>
            <a:endParaRPr kumimoji="1" lang="en-US" altLang="ja-JP" dirty="0"/>
          </a:p>
          <a:p>
            <a:r>
              <a:rPr kumimoji="1" lang="ja-JP" altLang="en-US" dirty="0"/>
              <a:t>　　</a:t>
            </a:r>
            <a:r>
              <a:rPr kumimoji="1" lang="en-US" altLang="ja-JP" dirty="0"/>
              <a:t>C</a:t>
            </a:r>
            <a:r>
              <a:rPr kumimoji="1" lang="ja-JP" altLang="en-US" dirty="0"/>
              <a:t>さん　のみ</a:t>
            </a:r>
            <a:r>
              <a:rPr kumimoji="1" lang="en-US" altLang="ja-JP" dirty="0"/>
              <a:t>3000</a:t>
            </a:r>
            <a:r>
              <a:rPr kumimoji="1" lang="ja-JP" altLang="en-US" dirty="0"/>
              <a:t>　と記入して、</a:t>
            </a:r>
            <a:r>
              <a:rPr kumimoji="1" lang="en-US" altLang="ja-JP" dirty="0"/>
              <a:t>3</a:t>
            </a:r>
            <a:r>
              <a:rPr kumimoji="1" lang="ja-JP" altLang="en-US" dirty="0"/>
              <a:t>人の残り金額を記入してみてください。</a:t>
            </a:r>
            <a:endParaRPr kumimoji="1" lang="en-US" altLang="ja-JP" dirty="0"/>
          </a:p>
          <a:p>
            <a:endParaRPr kumimoji="1" lang="en-US" altLang="ja-JP" dirty="0"/>
          </a:p>
          <a:p>
            <a:r>
              <a:rPr kumimoji="1" lang="ja-JP" altLang="en-US" dirty="0"/>
              <a:t>　どうでしょう？　いくら</a:t>
            </a:r>
            <a:r>
              <a:rPr kumimoji="1" lang="en-US" altLang="ja-JP" dirty="0"/>
              <a:t>C</a:t>
            </a:r>
            <a:r>
              <a:rPr kumimoji="1" lang="ja-JP" altLang="en-US" dirty="0"/>
              <a:t>さんが、</a:t>
            </a:r>
            <a:r>
              <a:rPr kumimoji="1" lang="en-US" altLang="ja-JP" dirty="0"/>
              <a:t>A</a:t>
            </a:r>
            <a:r>
              <a:rPr kumimoji="1" lang="ja-JP" altLang="en-US" dirty="0"/>
              <a:t>さんや</a:t>
            </a:r>
            <a:r>
              <a:rPr kumimoji="1" lang="en-US" altLang="ja-JP" dirty="0"/>
              <a:t>B</a:t>
            </a:r>
            <a:r>
              <a:rPr kumimoji="1" lang="ja-JP" altLang="en-US" dirty="0"/>
              <a:t>さんよりも持っているお金がが多いといっても、ひとりで全部負担するというのは納得いかないでしょうね。</a:t>
            </a:r>
            <a:endParaRPr kumimoji="1" lang="en-US" altLang="ja-JP" dirty="0"/>
          </a:p>
          <a:p>
            <a:r>
              <a:rPr kumimoji="1" lang="ja-JP" altLang="en-US" dirty="0"/>
              <a:t>　</a:t>
            </a:r>
            <a:r>
              <a:rPr kumimoji="1" lang="en-US" altLang="ja-JP" dirty="0"/>
              <a:t>C</a:t>
            </a:r>
            <a:r>
              <a:rPr kumimoji="1" lang="ja-JP" altLang="en-US" dirty="0"/>
              <a:t>さんからすれば、とても公平とは思えないですね。</a:t>
            </a:r>
            <a:endParaRPr kumimoji="1" lang="en-US" altLang="ja-JP" dirty="0"/>
          </a:p>
          <a:p>
            <a:r>
              <a:rPr kumimoji="1" lang="ja-JP" altLang="en-US" dirty="0"/>
              <a:t>　</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20</a:t>
            </a:fld>
            <a:endParaRPr lang="ja-JP" altLang="en-US"/>
          </a:p>
        </p:txBody>
      </p:sp>
    </p:spTree>
    <p:extLst>
      <p:ext uri="{BB962C8B-B14F-4D97-AF65-F5344CB8AC3E}">
        <p14:creationId xmlns:p14="http://schemas.microsoft.com/office/powerpoint/2010/main" val="313987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④の方法は、③の問題点を踏まえて、お金の少ない</a:t>
            </a:r>
            <a:r>
              <a:rPr kumimoji="1" lang="en-US" altLang="ja-JP" dirty="0"/>
              <a:t>B</a:t>
            </a:r>
            <a:r>
              <a:rPr kumimoji="1" lang="ja-JP" altLang="en-US" dirty="0"/>
              <a:t>さんの負担する率を低くし、お金の多い</a:t>
            </a:r>
            <a:r>
              <a:rPr kumimoji="1" lang="en-US" altLang="ja-JP" dirty="0"/>
              <a:t>C</a:t>
            </a:r>
            <a:r>
              <a:rPr kumimoji="1" lang="ja-JP" altLang="en-US" dirty="0"/>
              <a:t>さんの負担する率を高くするようにします。</a:t>
            </a:r>
            <a:endParaRPr kumimoji="1" lang="en-US" altLang="ja-JP" dirty="0"/>
          </a:p>
          <a:p>
            <a:endParaRPr kumimoji="1" lang="en-US" altLang="ja-JP" dirty="0"/>
          </a:p>
          <a:p>
            <a:r>
              <a:rPr kumimoji="1" lang="ja-JP" altLang="en-US" u="sng" dirty="0"/>
              <a:t>★ワークシート　</a:t>
            </a:r>
            <a:endParaRPr kumimoji="1" lang="en-US" altLang="ja-JP" u="sng" dirty="0"/>
          </a:p>
          <a:p>
            <a:r>
              <a:rPr kumimoji="1" lang="ja-JP" altLang="en-US" dirty="0"/>
              <a:t>　　</a:t>
            </a:r>
            <a:r>
              <a:rPr kumimoji="1" lang="en-US" altLang="ja-JP" dirty="0"/>
              <a:t>C</a:t>
            </a:r>
            <a:r>
              <a:rPr kumimoji="1" lang="ja-JP" altLang="en-US" dirty="0"/>
              <a:t>さんは</a:t>
            </a:r>
            <a:r>
              <a:rPr kumimoji="1" lang="en-US" altLang="ja-JP" dirty="0"/>
              <a:t>30</a:t>
            </a:r>
            <a:r>
              <a:rPr kumimoji="1" lang="ja-JP" altLang="en-US" dirty="0"/>
              <a:t>％よりちょっと多めの</a:t>
            </a:r>
            <a:r>
              <a:rPr kumimoji="1" lang="en-US" altLang="ja-JP" dirty="0"/>
              <a:t>35</a:t>
            </a:r>
            <a:r>
              <a:rPr kumimoji="1" lang="ja-JP" altLang="en-US" dirty="0"/>
              <a:t>％　</a:t>
            </a:r>
            <a:r>
              <a:rPr kumimoji="1" lang="en-US" altLang="ja-JP" dirty="0"/>
              <a:t>2450</a:t>
            </a:r>
            <a:r>
              <a:rPr kumimoji="1" lang="ja-JP" altLang="en-US" dirty="0"/>
              <a:t>になります。</a:t>
            </a:r>
            <a:endParaRPr kumimoji="1" lang="en-US" altLang="ja-JP" dirty="0"/>
          </a:p>
          <a:p>
            <a:r>
              <a:rPr kumimoji="1" lang="ja-JP" altLang="en-US" dirty="0"/>
              <a:t>　　その分、</a:t>
            </a:r>
            <a:r>
              <a:rPr kumimoji="1" lang="en-US" altLang="ja-JP" dirty="0"/>
              <a:t>A</a:t>
            </a:r>
            <a:r>
              <a:rPr kumimoji="1" lang="ja-JP" altLang="en-US" dirty="0"/>
              <a:t>さんは</a:t>
            </a:r>
            <a:r>
              <a:rPr kumimoji="1" lang="en-US" altLang="ja-JP" dirty="0"/>
              <a:t>20</a:t>
            </a:r>
            <a:r>
              <a:rPr kumimoji="1" lang="ja-JP" altLang="en-US" dirty="0"/>
              <a:t>％、</a:t>
            </a:r>
            <a:r>
              <a:rPr kumimoji="1" lang="en-US" altLang="ja-JP" dirty="0"/>
              <a:t>C</a:t>
            </a:r>
            <a:r>
              <a:rPr kumimoji="1" lang="ja-JP" altLang="en-US" dirty="0"/>
              <a:t>さんは</a:t>
            </a:r>
            <a:r>
              <a:rPr kumimoji="1" lang="en-US" altLang="ja-JP" dirty="0"/>
              <a:t>10</a:t>
            </a:r>
            <a:r>
              <a:rPr kumimoji="1" lang="ja-JP" altLang="en-US" dirty="0"/>
              <a:t>％　で計算して、「集めるお金」と「残り」を記入してみてください。</a:t>
            </a:r>
            <a:endParaRPr kumimoji="1" lang="en-US" altLang="ja-JP" dirty="0"/>
          </a:p>
          <a:p>
            <a:r>
              <a:rPr kumimoji="1" lang="ja-JP" altLang="en-US" dirty="0"/>
              <a:t>　　なんとなく、</a:t>
            </a:r>
            <a:r>
              <a:rPr kumimoji="1" lang="en-US" altLang="ja-JP" dirty="0"/>
              <a:t>3</a:t>
            </a:r>
            <a:r>
              <a:rPr kumimoji="1" lang="ja-JP" altLang="en-US" dirty="0"/>
              <a:t>人とも納得できそうな金額になりましたね。</a:t>
            </a:r>
            <a:endParaRPr kumimoji="1" lang="en-US" altLang="ja-JP" dirty="0"/>
          </a:p>
          <a:p>
            <a:r>
              <a:rPr kumimoji="1" lang="ja-JP" altLang="en-US" dirty="0"/>
              <a:t>　　これを「累進税率」と言います。</a:t>
            </a:r>
            <a:endParaRPr kumimoji="1" lang="en-US" altLang="ja-JP" dirty="0"/>
          </a:p>
          <a:p>
            <a:r>
              <a:rPr kumimoji="1" lang="ja-JP" altLang="en-US" dirty="0"/>
              <a:t>　　</a:t>
            </a:r>
            <a:endParaRPr kumimoji="1" lang="en-US" altLang="ja-JP" dirty="0"/>
          </a:p>
          <a:p>
            <a:r>
              <a:rPr kumimoji="1" lang="ja-JP" altLang="en-US" dirty="0"/>
              <a:t>　　現在の個人の方にかかる所得税は、この「累進税率」の仕組みを採っていますので、この方法が</a:t>
            </a:r>
            <a:r>
              <a:rPr kumimoji="1" lang="en-US" altLang="ja-JP" dirty="0"/>
              <a:t>A</a:t>
            </a:r>
            <a:r>
              <a:rPr kumimoji="1" lang="ja-JP" altLang="en-US" dirty="0"/>
              <a:t>さん、</a:t>
            </a:r>
            <a:r>
              <a:rPr kumimoji="1" lang="en-US" altLang="ja-JP" dirty="0"/>
              <a:t>B</a:t>
            </a:r>
            <a:r>
              <a:rPr kumimoji="1" lang="ja-JP" altLang="en-US" dirty="0"/>
              <a:t>さん、</a:t>
            </a:r>
            <a:r>
              <a:rPr kumimoji="1" lang="en-US" altLang="ja-JP" dirty="0"/>
              <a:t>C</a:t>
            </a:r>
            <a:r>
              <a:rPr kumimoji="1" lang="ja-JP" altLang="en-US" dirty="0"/>
              <a:t>さんともに最も公平と思える方法と言えるのではないでしょうか。</a:t>
            </a:r>
            <a:endParaRPr kumimoji="1" lang="en-US" altLang="ja-JP" dirty="0"/>
          </a:p>
          <a:p>
            <a:r>
              <a:rPr kumimoji="1" lang="ja-JP" altLang="en-US" dirty="0"/>
              <a:t>　　しかし、実際の社会にはいろいろな立場の人がたくさんいるわけですから、①から④のどれが最も公平と思うか、考え方はそれぞれ違うかもしれません。</a:t>
            </a:r>
            <a:endParaRPr kumimoji="1" lang="en-US" altLang="ja-JP" dirty="0"/>
          </a:p>
          <a:p>
            <a:r>
              <a:rPr kumimoji="1" lang="ja-JP" altLang="en-US" dirty="0"/>
              <a:t>　</a:t>
            </a:r>
            <a:endParaRPr kumimoji="1" lang="en-US" altLang="ja-JP" dirty="0"/>
          </a:p>
          <a:p>
            <a:r>
              <a:rPr kumimoji="1" lang="ja-JP" altLang="en-US" dirty="0"/>
              <a:t>　　今、皆さんに記入していただいたように、立場や考えの違う人たちが話し合って、誰もが公平だと思える税金の仕組みを作ることは、実はとても難しいことなんです。</a:t>
            </a:r>
            <a:endParaRPr kumimoji="1" lang="en-US" altLang="ja-JP" dirty="0"/>
          </a:p>
          <a:p>
            <a:r>
              <a:rPr kumimoji="1" lang="ja-JP" altLang="en-US" dirty="0"/>
              <a:t>　　この問題を通じて、皆さんに理解してもらいたいのは、みんながそれぞれの立場を尊重し、よく話し合って、誰もが公平と思える税金の仕組みを作っていくことが大切だということです。</a:t>
            </a:r>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21</a:t>
            </a:fld>
            <a:endParaRPr lang="ja-JP" altLang="en-US"/>
          </a:p>
        </p:txBody>
      </p:sp>
    </p:spTree>
    <p:extLst>
      <p:ext uri="{BB962C8B-B14F-4D97-AF65-F5344CB8AC3E}">
        <p14:creationId xmlns:p14="http://schemas.microsoft.com/office/powerpoint/2010/main" val="263733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さっき、持っているお金（もうけ）から、公平に負担する方法を考えましたが、現実にはそれぞれの税金の長所、短所を踏まえて、多くの税金をいろいろ組み合わせることで、公平を実現しようとしています。</a:t>
            </a:r>
            <a:endParaRPr kumimoji="1" lang="en-US" altLang="ja-JP" dirty="0"/>
          </a:p>
          <a:p>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まず、みんなから同じ金額を集める税金が消費税です。同じ金額の買い物をしたら誰もが同じ額の税金を負担します。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次に、特定の人が全額負担する税金として、土地や建物を持っている人が負担する固定資産税、車を持っている人が負担する自動車税、お酒を飲む人やたばこを吸う人が負担する酒税、たばこ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また、同じ率で集めるのが法人税、</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そして負担する能力に応じて集める所得税、相続税、贈与税などがあります。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r>
              <a:rPr kumimoji="1" lang="ja-JP" altLang="en-US" dirty="0"/>
              <a:t>　これらの集め方は、それぞれある意味で公平なんですが、</a:t>
            </a:r>
            <a:r>
              <a:rPr kumimoji="1" lang="en-US" altLang="ja-JP" dirty="0"/>
              <a:t>1</a:t>
            </a:r>
            <a:r>
              <a:rPr kumimoji="1" lang="ja-JP" altLang="en-US" dirty="0"/>
              <a:t>種類の集め方だけにしてしまうと、より多くの人が公平だと感じるのは難しくなってしまいます。ですから、いろいろな税金、いろいろな集め方を組み合わせることで、できるだけ公平を実現する仕組みにしているんです。</a:t>
            </a:r>
            <a:endParaRPr kumimoji="1" lang="en-US" altLang="ja-JP" dirty="0"/>
          </a:p>
          <a:p>
            <a:pPr defTabSz="914308">
              <a:defRPr/>
            </a:pPr>
            <a:r>
              <a:rPr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22</a:t>
            </a:fld>
            <a:endParaRPr lang="ja-JP" altLang="en-US"/>
          </a:p>
        </p:txBody>
      </p:sp>
    </p:spTree>
    <p:extLst>
      <p:ext uri="{BB962C8B-B14F-4D97-AF65-F5344CB8AC3E}">
        <p14:creationId xmlns:p14="http://schemas.microsoft.com/office/powerpoint/2010/main" val="228661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では、使うために集めるお金が、日本全体でどうなっているか、をみてみましょう。</a:t>
            </a:r>
            <a:endParaRPr kumimoji="1" lang="en-US" altLang="ja-JP" dirty="0"/>
          </a:p>
          <a:p>
            <a:r>
              <a:rPr kumimoji="1" lang="ja-JP" altLang="en-US" u="sng" dirty="0"/>
              <a:t>★ワークシート</a:t>
            </a:r>
            <a:r>
              <a:rPr kumimoji="1" lang="ja-JP" altLang="en-US" dirty="0"/>
              <a:t>の</a:t>
            </a:r>
            <a:r>
              <a:rPr kumimoji="1" lang="en-US" altLang="ja-JP" dirty="0"/>
              <a:t>【</a:t>
            </a:r>
            <a:r>
              <a:rPr kumimoji="1" lang="ja-JP" altLang="en-US" dirty="0"/>
              <a:t>資料</a:t>
            </a:r>
            <a:r>
              <a:rPr kumimoji="1" lang="en-US" altLang="ja-JP" dirty="0"/>
              <a:t>2</a:t>
            </a:r>
            <a:r>
              <a:rPr kumimoji="1" lang="ja-JP" altLang="en-US" dirty="0"/>
              <a:t>　国の歳入</a:t>
            </a:r>
            <a:r>
              <a:rPr kumimoji="1" lang="en-US" altLang="ja-JP" dirty="0"/>
              <a:t>】</a:t>
            </a:r>
            <a:r>
              <a:rPr kumimoji="1" lang="ja-JP" altLang="en-US" dirty="0"/>
              <a:t>　を見てください。</a:t>
            </a:r>
            <a:endParaRPr kumimoji="1" lang="en-US" altLang="ja-JP" dirty="0"/>
          </a:p>
          <a:p>
            <a:endParaRPr kumimoji="1" lang="en-US" altLang="ja-JP" dirty="0"/>
          </a:p>
          <a:p>
            <a:r>
              <a:rPr kumimoji="1" lang="ja-JP" altLang="en-US" dirty="0"/>
              <a:t>国の場合、入ってくるお金は　「歳入」　といい、総額は使うお金と同じ　</a:t>
            </a:r>
            <a:r>
              <a:rPr kumimoji="1" lang="en-US" altLang="ja-JP" dirty="0"/>
              <a:t>112</a:t>
            </a:r>
            <a:r>
              <a:rPr kumimoji="1" lang="ja-JP" altLang="en-US" dirty="0"/>
              <a:t>兆円になります。</a:t>
            </a:r>
            <a:endParaRPr kumimoji="1" lang="en-US" altLang="ja-JP" dirty="0"/>
          </a:p>
          <a:p>
            <a:endParaRPr kumimoji="1" lang="en-US" altLang="ja-JP" dirty="0"/>
          </a:p>
          <a:p>
            <a:r>
              <a:rPr kumimoji="1" lang="ja-JP" altLang="en-US" dirty="0"/>
              <a:t>一番多いのが、「消費税」約</a:t>
            </a:r>
            <a:r>
              <a:rPr kumimoji="1" lang="en-US" altLang="ja-JP" dirty="0"/>
              <a:t>23</a:t>
            </a:r>
            <a:r>
              <a:rPr kumimoji="1" lang="ja-JP" altLang="en-US" dirty="0"/>
              <a:t>兆</a:t>
            </a:r>
            <a:r>
              <a:rPr kumimoji="1" lang="en-US" altLang="ja-JP" dirty="0"/>
              <a:t>8</a:t>
            </a:r>
            <a:r>
              <a:rPr kumimoji="1" lang="ja-JP" altLang="en-US" dirty="0"/>
              <a:t>千億円。　</a:t>
            </a:r>
            <a:endParaRPr kumimoji="1" lang="en-US" altLang="ja-JP" dirty="0"/>
          </a:p>
          <a:p>
            <a:r>
              <a:rPr kumimoji="1" lang="ja-JP" altLang="en-US" dirty="0"/>
              <a:t>次に多いのが、個人の方が対象となる「所得税」で約</a:t>
            </a:r>
            <a:r>
              <a:rPr kumimoji="1" lang="en-US" altLang="ja-JP" dirty="0"/>
              <a:t>17</a:t>
            </a:r>
            <a:r>
              <a:rPr kumimoji="1" lang="ja-JP" altLang="en-US" dirty="0"/>
              <a:t>兆</a:t>
            </a:r>
            <a:r>
              <a:rPr kumimoji="1" lang="en-US" altLang="ja-JP" dirty="0"/>
              <a:t>9</a:t>
            </a:r>
            <a:r>
              <a:rPr kumimoji="1" lang="ja-JP" altLang="en-US" dirty="0"/>
              <a:t>千億円、その次は会社が対象となる「法人税」で約</a:t>
            </a:r>
            <a:r>
              <a:rPr kumimoji="1" lang="en-US" altLang="ja-JP" dirty="0"/>
              <a:t>17</a:t>
            </a:r>
            <a:r>
              <a:rPr kumimoji="1" lang="ja-JP" altLang="en-US" dirty="0"/>
              <a:t>兆円。</a:t>
            </a:r>
            <a:endParaRPr kumimoji="1" lang="en-US" altLang="ja-JP" dirty="0"/>
          </a:p>
          <a:p>
            <a:r>
              <a:rPr kumimoji="1" lang="ja-JP" altLang="en-US" dirty="0"/>
              <a:t>そして、この所得税や法人税、消費税などいろんな税金を合計した「租税等」の合計額が</a:t>
            </a:r>
            <a:r>
              <a:rPr kumimoji="1" lang="en-US" altLang="ja-JP" dirty="0"/>
              <a:t>72</a:t>
            </a:r>
            <a:r>
              <a:rPr kumimoji="1" lang="ja-JP" altLang="en-US" dirty="0"/>
              <a:t>兆</a:t>
            </a:r>
            <a:r>
              <a:rPr kumimoji="1" lang="en-US" altLang="ja-JP" dirty="0"/>
              <a:t>9</a:t>
            </a:r>
            <a:r>
              <a:rPr kumimoji="1" lang="ja-JP" altLang="en-US" dirty="0"/>
              <a:t>千億円、これが皆さんが払う</a:t>
            </a:r>
            <a:r>
              <a:rPr kumimoji="1" lang="en-US" altLang="ja-JP" dirty="0"/>
              <a:t>1</a:t>
            </a:r>
            <a:r>
              <a:rPr kumimoji="1" lang="ja-JP" altLang="en-US" dirty="0"/>
              <a:t>年間の税金の合計額です。</a:t>
            </a:r>
            <a:endParaRPr kumimoji="1" lang="en-US" altLang="ja-JP" dirty="0"/>
          </a:p>
          <a:p>
            <a:r>
              <a:rPr kumimoji="1" lang="ja-JP" altLang="en-US" u="sng" dirty="0"/>
              <a:t>★ワークシート</a:t>
            </a:r>
            <a:r>
              <a:rPr kumimoji="1" lang="ja-JP" altLang="en-US" dirty="0"/>
              <a:t>の</a:t>
            </a:r>
            <a:r>
              <a:rPr kumimoji="1" lang="en-US" altLang="ja-JP" dirty="0"/>
              <a:t>【</a:t>
            </a:r>
            <a:r>
              <a:rPr kumimoji="1" lang="ja-JP" altLang="en-US" dirty="0"/>
              <a:t>資料</a:t>
            </a:r>
            <a:r>
              <a:rPr kumimoji="1" lang="en-US" altLang="ja-JP" dirty="0"/>
              <a:t>2</a:t>
            </a:r>
            <a:r>
              <a:rPr kumimoji="1" lang="ja-JP" altLang="en-US" dirty="0"/>
              <a:t>　国の歳入</a:t>
            </a:r>
            <a:r>
              <a:rPr kumimoji="1" lang="en-US" altLang="ja-JP" dirty="0"/>
              <a:t>】</a:t>
            </a:r>
            <a:r>
              <a:rPr kumimoji="1" lang="ja-JP" altLang="en-US" dirty="0"/>
              <a:t>　で一番多い税金は、「消費税」　と記入してください。</a:t>
            </a:r>
            <a:endParaRPr kumimoji="1" lang="en-US" altLang="ja-JP" dirty="0"/>
          </a:p>
          <a:p>
            <a:endParaRPr kumimoji="1" lang="en-US" altLang="ja-JP" dirty="0"/>
          </a:p>
          <a:p>
            <a:r>
              <a:rPr kumimoji="1" lang="ja-JP" altLang="en-US" dirty="0"/>
              <a:t>そしてグラフを見てください。</a:t>
            </a:r>
            <a:endParaRPr kumimoji="1" lang="en-US" altLang="ja-JP" dirty="0"/>
          </a:p>
          <a:p>
            <a:r>
              <a:rPr kumimoji="1" lang="ja-JP" altLang="en-US" dirty="0"/>
              <a:t>「その他の収入」のほかに「公債費」というものがあり、その額が</a:t>
            </a:r>
            <a:r>
              <a:rPr kumimoji="1" lang="en-US" altLang="ja-JP" dirty="0"/>
              <a:t>34</a:t>
            </a:r>
            <a:r>
              <a:rPr kumimoji="1" lang="ja-JP" altLang="en-US" dirty="0"/>
              <a:t>兆</a:t>
            </a:r>
            <a:r>
              <a:rPr kumimoji="1" lang="en-US" altLang="ja-JP" dirty="0"/>
              <a:t>9</a:t>
            </a:r>
            <a:r>
              <a:rPr kumimoji="1" lang="ja-JP" altLang="en-US" dirty="0"/>
              <a:t>千億円となっています。</a:t>
            </a:r>
            <a:endParaRPr kumimoji="1" lang="en-US" altLang="ja-JP" dirty="0"/>
          </a:p>
          <a:p>
            <a:r>
              <a:rPr kumimoji="1" lang="ja-JP" altLang="en-US" dirty="0"/>
              <a:t>これは何か、というと一言で言えば「借金」です。</a:t>
            </a:r>
            <a:endParaRPr kumimoji="1" lang="en-US" altLang="ja-JP" dirty="0"/>
          </a:p>
          <a:p>
            <a:r>
              <a:rPr kumimoji="1" lang="ja-JP" altLang="en-US" dirty="0"/>
              <a:t>なぜこんなにぜいきんがあるのに、借金をしないといけないか？　</a:t>
            </a:r>
            <a:endParaRPr kumimoji="1" lang="en-US" altLang="ja-JP" dirty="0"/>
          </a:p>
          <a:p>
            <a:r>
              <a:rPr kumimoji="1" lang="ja-JP" altLang="en-US" dirty="0"/>
              <a:t>それは、税金の金額だけでは足りないからです。　さきほど使うお金も</a:t>
            </a:r>
            <a:r>
              <a:rPr kumimoji="1" lang="en-US" altLang="ja-JP" dirty="0"/>
              <a:t>112</a:t>
            </a:r>
            <a:r>
              <a:rPr kumimoji="1" lang="ja-JP" altLang="en-US" dirty="0"/>
              <a:t>兆円と言いました。　</a:t>
            </a:r>
            <a:endParaRPr kumimoji="1" lang="en-US" altLang="ja-JP" dirty="0"/>
          </a:p>
          <a:p>
            <a:r>
              <a:rPr kumimoji="1" lang="ja-JP" altLang="en-US" dirty="0"/>
              <a:t>使うお金に対して、入ってくるお金である税金が足りないから、借金をしているのです。</a:t>
            </a:r>
            <a:endParaRPr kumimoji="1" lang="en-US" altLang="ja-JP" dirty="0"/>
          </a:p>
          <a:p>
            <a:r>
              <a:rPr kumimoji="1" lang="ja-JP" altLang="en-US" dirty="0"/>
              <a:t>その額は、どの税金の額よりも多い金額になります。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23</a:t>
            </a:fld>
            <a:endParaRPr lang="ja-JP" altLang="en-US"/>
          </a:p>
        </p:txBody>
      </p:sp>
    </p:spTree>
    <p:extLst>
      <p:ext uri="{BB962C8B-B14F-4D97-AF65-F5344CB8AC3E}">
        <p14:creationId xmlns:p14="http://schemas.microsoft.com/office/powerpoint/2010/main" val="1606985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　では、今日本の場合、どこにどれだけ使っているか、</a:t>
            </a:r>
            <a:endParaRPr kumimoji="1" lang="en-US" altLang="ja-JP" dirty="0"/>
          </a:p>
          <a:p>
            <a:r>
              <a:rPr kumimoji="1" lang="ja-JP" altLang="en-US" dirty="0"/>
              <a:t>　　</a:t>
            </a:r>
            <a:r>
              <a:rPr kumimoji="1" lang="ja-JP" altLang="en-US" u="sng" dirty="0"/>
              <a:t>★ワークシート　</a:t>
            </a:r>
            <a:r>
              <a:rPr kumimoji="1" lang="en-US" altLang="ja-JP" dirty="0"/>
              <a:t>【</a:t>
            </a:r>
            <a:r>
              <a:rPr kumimoji="1" lang="ja-JP" altLang="en-US" dirty="0"/>
              <a:t>資料　</a:t>
            </a:r>
            <a:r>
              <a:rPr kumimoji="1" lang="en-US" altLang="ja-JP" dirty="0"/>
              <a:t>5】</a:t>
            </a:r>
            <a:r>
              <a:rPr kumimoji="1" lang="ja-JP" altLang="en-US" dirty="0"/>
              <a:t>をみてください。</a:t>
            </a:r>
            <a:endParaRPr kumimoji="1" lang="en-US" altLang="ja-JP" dirty="0"/>
          </a:p>
          <a:p>
            <a:endParaRPr kumimoji="1" lang="en-US" altLang="ja-JP" dirty="0"/>
          </a:p>
          <a:p>
            <a:r>
              <a:rPr kumimoji="1" lang="ja-JP" altLang="en-US" dirty="0"/>
              <a:t>　国の場合は、令和</a:t>
            </a:r>
            <a:r>
              <a:rPr kumimoji="1" lang="en-US" altLang="ja-JP" dirty="0"/>
              <a:t>6</a:t>
            </a:r>
            <a:r>
              <a:rPr kumimoji="1" lang="ja-JP" altLang="en-US" dirty="0"/>
              <a:t>年度の一般会計の予算で、総額は</a:t>
            </a:r>
            <a:r>
              <a:rPr kumimoji="1" lang="en-US" altLang="ja-JP" dirty="0"/>
              <a:t>112</a:t>
            </a:r>
            <a:r>
              <a:rPr kumimoji="1" lang="ja-JP" altLang="en-US" dirty="0"/>
              <a:t>兆円　使うことになります。　</a:t>
            </a:r>
            <a:endParaRPr kumimoji="1" lang="en-US" altLang="ja-JP" dirty="0"/>
          </a:p>
          <a:p>
            <a:r>
              <a:rPr kumimoji="1" lang="ja-JP" altLang="en-US" dirty="0"/>
              <a:t>　その中で、　一番支出が多いのが「社会保障費　</a:t>
            </a:r>
            <a:r>
              <a:rPr kumimoji="1" lang="en-US" altLang="ja-JP" dirty="0"/>
              <a:t>37</a:t>
            </a:r>
            <a:r>
              <a:rPr kumimoji="1" lang="ja-JP" altLang="en-US" dirty="0"/>
              <a:t>兆</a:t>
            </a:r>
            <a:r>
              <a:rPr kumimoji="1" lang="en-US" altLang="ja-JP" dirty="0"/>
              <a:t>7</a:t>
            </a:r>
            <a:r>
              <a:rPr kumimoji="1" lang="ja-JP" altLang="en-US" dirty="0"/>
              <a:t>千億円」で全体の</a:t>
            </a:r>
            <a:r>
              <a:rPr kumimoji="1" lang="en-US" altLang="ja-JP" dirty="0"/>
              <a:t>33.7</a:t>
            </a:r>
            <a:r>
              <a:rPr kumimoji="1" lang="ja-JP" altLang="en-US" dirty="0"/>
              <a:t>％を占めます。</a:t>
            </a:r>
            <a:endParaRPr kumimoji="1" lang="en-US" altLang="ja-JP" dirty="0"/>
          </a:p>
          <a:p>
            <a:r>
              <a:rPr kumimoji="1" lang="ja-JP" altLang="en-US" dirty="0"/>
              <a:t>　次に多いのが、「国債費　</a:t>
            </a:r>
            <a:r>
              <a:rPr kumimoji="1" lang="en-US" altLang="ja-JP" dirty="0"/>
              <a:t>27</a:t>
            </a:r>
            <a:r>
              <a:rPr kumimoji="1" lang="ja-JP" altLang="en-US" dirty="0"/>
              <a:t>兆円」です。　これが利息も含めた借金返済に充てる支出です。</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sng" dirty="0"/>
              <a:t>　★ワークシート</a:t>
            </a:r>
            <a:r>
              <a:rPr kumimoji="1" lang="ja-JP" altLang="en-US" dirty="0"/>
              <a:t>の</a:t>
            </a:r>
            <a:r>
              <a:rPr kumimoji="1" lang="en-US" altLang="ja-JP" dirty="0"/>
              <a:t>【</a:t>
            </a:r>
            <a:r>
              <a:rPr kumimoji="1" lang="ja-JP" altLang="en-US" dirty="0"/>
              <a:t>資料</a:t>
            </a:r>
            <a:r>
              <a:rPr kumimoji="1" lang="en-US" altLang="ja-JP" dirty="0"/>
              <a:t>1</a:t>
            </a:r>
            <a:r>
              <a:rPr kumimoji="1" lang="ja-JP" altLang="en-US" dirty="0"/>
              <a:t>　国の歳出</a:t>
            </a:r>
            <a:r>
              <a:rPr kumimoji="1" lang="en-US" altLang="ja-JP" dirty="0"/>
              <a:t>】</a:t>
            </a:r>
            <a:r>
              <a:rPr kumimoji="1" lang="ja-JP" altLang="en-US" dirty="0"/>
              <a:t>　で一番多い支出は、「社会保障費」　と記入してください。</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24</a:t>
            </a:fld>
            <a:endParaRPr lang="ja-JP" altLang="en-US"/>
          </a:p>
        </p:txBody>
      </p:sp>
    </p:spTree>
    <p:extLst>
      <p:ext uri="{BB962C8B-B14F-4D97-AF65-F5344CB8AC3E}">
        <p14:creationId xmlns:p14="http://schemas.microsoft.com/office/powerpoint/2010/main" val="144358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簡単に示せば、　日本の財政、入ってくるお金と出ていっているお金を、グラフにしました。</a:t>
            </a:r>
            <a:endParaRPr kumimoji="1" lang="en-US" altLang="ja-JP" dirty="0"/>
          </a:p>
          <a:p>
            <a:r>
              <a:rPr kumimoji="1" lang="ja-JP" altLang="en-US" dirty="0"/>
              <a:t>　</a:t>
            </a:r>
            <a:endParaRPr kumimoji="1" lang="en-US" altLang="ja-JP" dirty="0"/>
          </a:p>
          <a:p>
            <a:r>
              <a:rPr kumimoji="1" lang="ja-JP" altLang="en-US" dirty="0"/>
              <a:t>　</a:t>
            </a:r>
            <a:r>
              <a:rPr lang="ja-JP" altLang="en-US" dirty="0"/>
              <a:t>★　ワークシート　「</a:t>
            </a:r>
            <a:r>
              <a:rPr lang="en-US" altLang="ja-JP" dirty="0"/>
              <a:t>5</a:t>
            </a:r>
            <a:r>
              <a:rPr lang="ja-JP" altLang="en-US" dirty="0"/>
              <a:t>」　に、今から説明しながら数字を言いますので、記入してください。</a:t>
            </a:r>
            <a:endParaRPr lang="en-US" altLang="ja-JP" dirty="0"/>
          </a:p>
          <a:p>
            <a:r>
              <a:rPr kumimoji="1" lang="ja-JP" altLang="en-US" dirty="0"/>
              <a:t>　　　税金などの歳入（収入）は</a:t>
            </a:r>
            <a:r>
              <a:rPr kumimoji="1" lang="en-US" altLang="ja-JP" dirty="0"/>
              <a:t>73</a:t>
            </a:r>
            <a:r>
              <a:rPr kumimoji="1" lang="ja-JP" altLang="en-US" dirty="0"/>
              <a:t>、　それに対して歳出（支出）が</a:t>
            </a:r>
            <a:r>
              <a:rPr kumimoji="1" lang="en-US" altLang="ja-JP" dirty="0"/>
              <a:t>112</a:t>
            </a:r>
          </a:p>
          <a:p>
            <a:r>
              <a:rPr kumimoji="1" lang="ja-JP" altLang="en-US" dirty="0"/>
              <a:t>　　　出ていくお金が多いから、借金を</a:t>
            </a:r>
            <a:r>
              <a:rPr kumimoji="1" lang="en-US" altLang="ja-JP" dirty="0"/>
              <a:t>39</a:t>
            </a:r>
            <a:r>
              <a:rPr kumimoji="1" lang="ja-JP" altLang="en-US" dirty="0"/>
              <a:t>する、　借金したら当然返さないといけないから支出のうち</a:t>
            </a:r>
            <a:r>
              <a:rPr kumimoji="1" lang="en-US" altLang="ja-JP" dirty="0"/>
              <a:t>27</a:t>
            </a:r>
            <a:r>
              <a:rPr kumimoji="1" lang="ja-JP" altLang="en-US" dirty="0"/>
              <a:t>は借金の返済　記入できましたか？</a:t>
            </a:r>
            <a:endParaRPr kumimoji="1" lang="en-US" altLang="ja-JP" dirty="0"/>
          </a:p>
          <a:p>
            <a:r>
              <a:rPr kumimoji="1" lang="ja-JP" altLang="en-US" dirty="0"/>
              <a:t>　　　皆さんがやってほしいことが、すぐにできるかどうか・・・・　だから感じたことを書いておきましょう！</a:t>
            </a:r>
            <a:endParaRPr kumimoji="1" lang="en-US" altLang="ja-JP" dirty="0"/>
          </a:p>
          <a:p>
            <a:r>
              <a:rPr kumimoji="1" lang="ja-JP" altLang="en-US" dirty="0"/>
              <a:t>　</a:t>
            </a:r>
            <a:endParaRPr kumimoji="1" lang="en-US" altLang="ja-JP" dirty="0"/>
          </a:p>
          <a:p>
            <a:r>
              <a:rPr kumimoji="1" lang="ja-JP" altLang="en-US" dirty="0"/>
              <a:t>　つまり今の日本の財政は、足りないため借金をし、その借金も増え続けている状態の中、どうやって皆さんがやってほしいことをするか、これを考えていくことも大切なのです。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25</a:t>
            </a:fld>
            <a:endParaRPr lang="ja-JP" altLang="en-US"/>
          </a:p>
        </p:txBody>
      </p:sp>
    </p:spTree>
    <p:extLst>
      <p:ext uri="{BB962C8B-B14F-4D97-AF65-F5344CB8AC3E}">
        <p14:creationId xmlns:p14="http://schemas.microsoft.com/office/powerpoint/2010/main" val="275252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a:extLst>
              <a:ext uri="{FF2B5EF4-FFF2-40B4-BE49-F238E27FC236}">
                <a16:creationId xmlns:a16="http://schemas.microsoft.com/office/drawing/2014/main" id="{F2AD1B45-CF79-435E-9D77-88BB272ADABD}"/>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 2">
            <a:extLst>
              <a:ext uri="{FF2B5EF4-FFF2-40B4-BE49-F238E27FC236}">
                <a16:creationId xmlns:a16="http://schemas.microsoft.com/office/drawing/2014/main" id="{5A9B8041-F977-43B7-905A-B088DDC3071E}"/>
              </a:ext>
            </a:extLst>
          </p:cNvPr>
          <p:cNvSpPr>
            <a:spLocks noGrp="1"/>
          </p:cNvSpPr>
          <p:nvPr>
            <p:ph type="body" idx="1"/>
          </p:nvPr>
        </p:nvSpPr>
        <p:spPr>
          <a:xfrm>
            <a:off x="623888" y="3840163"/>
            <a:ext cx="5616575" cy="5210175"/>
          </a:xfrm>
          <a:ln/>
        </p:spPr>
        <p:txBody>
          <a:bodyPr/>
          <a:lstStyle/>
          <a:p>
            <a:pPr>
              <a:spcBef>
                <a:spcPts val="600"/>
              </a:spcBef>
              <a:defRPr/>
            </a:pPr>
            <a:r>
              <a:rPr lang="en-US" altLang="ja-JP" sz="1100" kern="0" dirty="0">
                <a:latin typeface="HG丸ｺﾞｼｯｸM-PRO" pitchFamily="50" charset="-128"/>
                <a:ea typeface="HG丸ｺﾞｼｯｸM-PRO" pitchFamily="50" charset="-128"/>
              </a:rPr>
              <a:t>【</a:t>
            </a:r>
            <a:r>
              <a:rPr lang="ja-JP" altLang="en-US" sz="1100" kern="0" dirty="0">
                <a:latin typeface="HG丸ｺﾞｼｯｸM-PRO" pitchFamily="50" charset="-128"/>
                <a:ea typeface="HG丸ｺﾞｼｯｸM-PRO" pitchFamily="50" charset="-128"/>
              </a:rPr>
              <a:t>おわりに</a:t>
            </a:r>
            <a:r>
              <a:rPr lang="en-US" altLang="ja-JP" sz="1100" kern="0" dirty="0">
                <a:latin typeface="HG丸ｺﾞｼｯｸM-PRO" pitchFamily="50" charset="-128"/>
                <a:ea typeface="HG丸ｺﾞｼｯｸM-PRO" pitchFamily="50" charset="-128"/>
              </a:rPr>
              <a:t>】</a:t>
            </a: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最後に、</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今日は、</a:t>
            </a:r>
            <a:r>
              <a:rPr kumimoji="1" lang="ja-JP" altLang="en-US" sz="1100" dirty="0"/>
              <a:t>税金が使われているところ、税金の種類、税金の集め方を「平等」か「公平」かで考えてもらいました。</a:t>
            </a:r>
            <a:endParaRPr kumimoji="1" lang="en-US" altLang="ja-JP" sz="1100" dirty="0"/>
          </a:p>
          <a:p>
            <a:r>
              <a:rPr kumimoji="1" lang="ja-JP" altLang="en-US" sz="1100" dirty="0"/>
              <a:t>　　そして、それを踏まえて、では日本の財政の現状はどうなっているか、をお話ししました。</a:t>
            </a:r>
            <a:endParaRPr kumimoji="1" lang="en-US" altLang="ja-JP" sz="1100" dirty="0"/>
          </a:p>
          <a:p>
            <a:endParaRPr kumimoji="1" lang="ja-JP" altLang="en-US" sz="1100" dirty="0"/>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「平等」「公平」であるためには、どうあるべきか。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「税金」の種類は、なぜ多いのか。　そういうことについて、皆さんと一緒に考えてみました。</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税金」は、江戸時代以前の昔、年貢といった言葉で、どちらかと言えば権力者たちがむしり取る（搾取する）というイメージでしたが、明治時代以降、みんなで協力し合って、お金を出し合った、そして豊かで安心して暮らせる未来のためには、どうしても欠かせないもの　になっていったのです。</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だから、その税金をどう集めるのが、より公平になるか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そして、どう使っていくか　借金をどう減らしていくか　を</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これから、選挙権を持つようになる皆さん</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人も、考えていくことが大切です。</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59396" name="スライド番号プレースホルダ 3">
            <a:extLst>
              <a:ext uri="{FF2B5EF4-FFF2-40B4-BE49-F238E27FC236}">
                <a16:creationId xmlns:a16="http://schemas.microsoft.com/office/drawing/2014/main" id="{669A3F56-7144-4F08-8C4A-6D4A774B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DC74660-047C-4576-866A-29C2CED29E4F}" type="slidenum">
              <a:rPr lang="en-US" altLang="ja-JP">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4401A69A-727D-D9D6-91FA-6517AF16B441}"/>
              </a:ext>
            </a:extLst>
          </p:cNvPr>
          <p:cNvSpPr>
            <a:spLocks noGrp="1"/>
          </p:cNvSpPr>
          <p:nvPr>
            <p:ph type="dt" idx="1"/>
          </p:nvPr>
        </p:nvSpPr>
        <p:spPr/>
        <p:txBody>
          <a:bodyPr/>
          <a:lstStyle/>
          <a:p>
            <a:pPr>
              <a:defRPr/>
            </a:pPr>
            <a:fld id="{38901BBB-D5D3-4B82-A6EA-55024D70A780}" type="datetime1">
              <a:rPr lang="ja-JP" altLang="en-US" smtClean="0"/>
              <a:t>2024/7/19</a:t>
            </a:fld>
            <a:endParaRPr lang="ja-JP" altLang="en-US"/>
          </a:p>
        </p:txBody>
      </p:sp>
    </p:spTree>
    <p:extLst>
      <p:ext uri="{BB962C8B-B14F-4D97-AF65-F5344CB8AC3E}">
        <p14:creationId xmlns:p14="http://schemas.microsoft.com/office/powerpoint/2010/main" val="9697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では、いきなりクイズです。</a:t>
            </a:r>
            <a:endParaRPr kumimoji="1" lang="en-US" altLang="ja-JP" dirty="0"/>
          </a:p>
          <a:p>
            <a:r>
              <a:rPr kumimoji="1" lang="ja-JP" altLang="en-US" dirty="0"/>
              <a:t>　次の数字は、広島市の何かの数字を表しています。　何の数字だと思いますか。</a:t>
            </a:r>
            <a:endParaRPr kumimoji="1" lang="en-US" altLang="ja-JP" dirty="0"/>
          </a:p>
          <a:p>
            <a:r>
              <a:rPr kumimoji="1" lang="ja-JP" altLang="en-US" dirty="0"/>
              <a:t>　</a:t>
            </a:r>
            <a:r>
              <a:rPr lang="en-US" altLang="ja-JP" dirty="0"/>
              <a:t>1</a:t>
            </a:r>
            <a:r>
              <a:rPr lang="ja-JP" altLang="en-US" dirty="0"/>
              <a:t>日当たりでは　</a:t>
            </a:r>
            <a:r>
              <a:rPr lang="en-US" altLang="ja-JP" dirty="0"/>
              <a:t>191</a:t>
            </a:r>
            <a:r>
              <a:rPr lang="ja-JP" altLang="en-US" dirty="0"/>
              <a:t>回です。</a:t>
            </a:r>
            <a:endParaRPr lang="en-US" altLang="ja-JP" dirty="0"/>
          </a:p>
          <a:p>
            <a:r>
              <a:rPr lang="ja-JP" altLang="en-US" dirty="0"/>
              <a:t>　ヒントは、</a:t>
            </a:r>
            <a:r>
              <a:rPr lang="en-US" altLang="ja-JP" dirty="0"/>
              <a:t>1</a:t>
            </a:r>
            <a:r>
              <a:rPr lang="ja-JP" altLang="en-US" dirty="0"/>
              <a:t>時間当たりでは約８回だから、寝る間もなく７～８分に</a:t>
            </a:r>
            <a:r>
              <a:rPr lang="en-US" altLang="ja-JP" dirty="0"/>
              <a:t>1</a:t>
            </a:r>
            <a:r>
              <a:rPr lang="ja-JP" altLang="en-US" dirty="0"/>
              <a:t>回以上は動いています。</a:t>
            </a:r>
            <a:endParaRPr lang="en-US" altLang="ja-JP" dirty="0"/>
          </a:p>
          <a:p>
            <a:endParaRPr lang="en-US" altLang="ja-JP" dirty="0"/>
          </a:p>
          <a:p>
            <a:r>
              <a:rPr lang="ja-JP" altLang="en-US" dirty="0"/>
              <a:t>★　</a:t>
            </a:r>
            <a:r>
              <a:rPr lang="ja-JP" altLang="en-US" u="sng" dirty="0"/>
              <a:t>ワークシート</a:t>
            </a:r>
            <a:r>
              <a:rPr lang="ja-JP" altLang="en-US" dirty="0"/>
              <a:t>　「１」に答えを記入してください。　</a:t>
            </a:r>
            <a:endParaRPr lang="en-US" altLang="ja-JP" dirty="0"/>
          </a:p>
          <a:p>
            <a:r>
              <a:rPr kumimoji="1" lang="ja-JP" altLang="en-US" dirty="0"/>
              <a:t>　</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sz="1800" u="none" dirty="0">
              <a:solidFill>
                <a:srgbClr val="FF0000"/>
              </a:solidFill>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3</a:t>
            </a:fld>
            <a:endParaRPr lang="ja-JP" altLang="en-US"/>
          </a:p>
        </p:txBody>
      </p:sp>
    </p:spTree>
    <p:extLst>
      <p:ext uri="{BB962C8B-B14F-4D97-AF65-F5344CB8AC3E}">
        <p14:creationId xmlns:p14="http://schemas.microsoft.com/office/powerpoint/2010/main" val="26164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答えは、救急車の出動回数です。</a:t>
            </a:r>
            <a:endParaRPr kumimoji="1" lang="en-US" altLang="ja-JP" dirty="0"/>
          </a:p>
          <a:p>
            <a:endParaRPr kumimoji="1" lang="en-US" altLang="ja-JP" dirty="0"/>
          </a:p>
          <a:p>
            <a:r>
              <a:rPr kumimoji="1" lang="ja-JP" altLang="en-US" dirty="0"/>
              <a:t>　皆さんは、救急車を呼んだらすぐ来てくれて、タダで病院まで運んでくれますね。タクシーのように、お金を払いませんよね。</a:t>
            </a:r>
            <a:endParaRPr kumimoji="1" lang="en-US" altLang="ja-JP" dirty="0"/>
          </a:p>
          <a:p>
            <a:r>
              <a:rPr kumimoji="1" lang="ja-JP" altLang="en-US" dirty="0"/>
              <a:t>　当たり前と思っていると思います。</a:t>
            </a:r>
            <a:endParaRPr kumimoji="1" lang="en-US" altLang="ja-JP" dirty="0"/>
          </a:p>
          <a:p>
            <a:r>
              <a:rPr kumimoji="1" lang="ja-JP" altLang="en-US" dirty="0"/>
              <a:t>　　でも多くの外国は、タクシーと同じようにお金を払わないと乗れません（アメリカも韓国も）。</a:t>
            </a:r>
            <a:endParaRPr kumimoji="1" lang="en-US" altLang="ja-JP" dirty="0"/>
          </a:p>
          <a:p>
            <a:r>
              <a:rPr kumimoji="1" lang="ja-JP" altLang="en-US" dirty="0"/>
              <a:t>　　日本はタダなのは、税金で賄っているからです。　これも税金の使われ方の１つです。</a:t>
            </a:r>
            <a:endParaRPr kumimoji="1" lang="en-US" altLang="ja-JP" dirty="0"/>
          </a:p>
          <a:p>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4</a:t>
            </a:fld>
            <a:endParaRPr lang="ja-JP" altLang="en-US"/>
          </a:p>
        </p:txBody>
      </p:sp>
    </p:spTree>
    <p:extLst>
      <p:ext uri="{BB962C8B-B14F-4D97-AF65-F5344CB8AC3E}">
        <p14:creationId xmlns:p14="http://schemas.microsoft.com/office/powerpoint/2010/main" val="329878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皆さんの身近なところで、税金の使われているところをお話しします。</a:t>
            </a:r>
            <a:endParaRPr kumimoji="1" lang="en-US" altLang="ja-JP" dirty="0"/>
          </a:p>
          <a:p>
            <a:endParaRPr kumimoji="1" lang="en-US" altLang="ja-JP" dirty="0"/>
          </a:p>
          <a:p>
            <a:r>
              <a:rPr kumimoji="1" lang="ja-JP" altLang="en-US" dirty="0"/>
              <a:t>　まずは、今クイズにした「警察や消防、防衛」といった私たちの生活や安全を守るために、日本全体で約</a:t>
            </a:r>
            <a:r>
              <a:rPr kumimoji="1" lang="en-US" altLang="ja-JP" dirty="0"/>
              <a:t>5</a:t>
            </a:r>
            <a:r>
              <a:rPr kumimoji="1" lang="ja-JP" altLang="en-US" dirty="0"/>
              <a:t>兆円使われています。</a:t>
            </a:r>
            <a:endParaRPr kumimoji="1" lang="en-US" altLang="ja-JP" dirty="0"/>
          </a:p>
          <a:p>
            <a:endParaRPr kumimoji="1" lang="en-US" altLang="ja-JP" dirty="0"/>
          </a:p>
          <a:p>
            <a:r>
              <a:rPr kumimoji="1" lang="ja-JP" altLang="en-US" dirty="0"/>
              <a:t>　そして、毎日出るゴミ処理、皆さんのお家では、ゴミは決められた日に、決められたゴミを出していますが、それを集めて燃やしたり、再利用したりするのにお金がかかっています。また毎日必ず使う水道やその排水の処理にも税金が使われています。</a:t>
            </a:r>
            <a:endParaRPr kumimoji="1" lang="en-US" altLang="ja-JP" dirty="0"/>
          </a:p>
          <a:p>
            <a:r>
              <a:rPr kumimoji="1" lang="ja-JP" altLang="en-US" dirty="0"/>
              <a:t>　これが、約</a:t>
            </a:r>
            <a:r>
              <a:rPr kumimoji="1" lang="en-US" altLang="ja-JP" dirty="0"/>
              <a:t>2</a:t>
            </a:r>
            <a:r>
              <a:rPr kumimoji="1" lang="ja-JP" altLang="en-US" dirty="0"/>
              <a:t>兆円使われています。</a:t>
            </a:r>
            <a:endParaRPr kumimoji="1" lang="en-US" altLang="ja-JP" dirty="0"/>
          </a:p>
          <a:p>
            <a:endParaRPr kumimoji="1" lang="en-US" altLang="ja-JP" dirty="0"/>
          </a:p>
          <a:p>
            <a:r>
              <a:rPr kumimoji="1" lang="ja-JP" altLang="en-US" dirty="0"/>
              <a:t>　そして、皆さんに一番身近な教育費にも税金が使われています。</a:t>
            </a:r>
            <a:endParaRPr kumimoji="1" lang="en-US" altLang="ja-JP" dirty="0"/>
          </a:p>
          <a:p>
            <a:r>
              <a:rPr kumimoji="1" lang="ja-JP" altLang="en-US" dirty="0"/>
              <a:t>　日本は、小学校と中学校は義務教育なので、小学生が</a:t>
            </a:r>
            <a:r>
              <a:rPr kumimoji="1" lang="en-US" altLang="ja-JP" dirty="0"/>
              <a:t>1</a:t>
            </a:r>
            <a:r>
              <a:rPr kumimoji="1" lang="ja-JP" altLang="en-US" dirty="0"/>
              <a:t>年間で約</a:t>
            </a:r>
            <a:r>
              <a:rPr kumimoji="1" lang="en-US" altLang="ja-JP" dirty="0"/>
              <a:t>90</a:t>
            </a:r>
            <a:r>
              <a:rPr kumimoji="1" lang="ja-JP" altLang="en-US" dirty="0"/>
              <a:t>万円、中学生が</a:t>
            </a:r>
            <a:r>
              <a:rPr kumimoji="1" lang="en-US" altLang="ja-JP" dirty="0"/>
              <a:t>100</a:t>
            </a:r>
            <a:r>
              <a:rPr kumimoji="1" lang="ja-JP" altLang="en-US" dirty="0"/>
              <a:t>万円、そして高校生も</a:t>
            </a:r>
            <a:r>
              <a:rPr kumimoji="1" lang="en-US" altLang="ja-JP" dirty="0"/>
              <a:t>1</a:t>
            </a:r>
            <a:r>
              <a:rPr kumimoji="1" lang="ja-JP" altLang="en-US" dirty="0"/>
              <a:t>年間で</a:t>
            </a:r>
            <a:r>
              <a:rPr kumimoji="1" lang="en-US" altLang="ja-JP" dirty="0"/>
              <a:t>100</a:t>
            </a:r>
            <a:r>
              <a:rPr kumimoji="1" lang="ja-JP" altLang="en-US" dirty="0"/>
              <a:t>万円かかっています。</a:t>
            </a:r>
            <a:endParaRPr kumimoji="1" lang="en-US" altLang="ja-JP" dirty="0"/>
          </a:p>
          <a:p>
            <a:r>
              <a:rPr kumimoji="1" lang="ja-JP" altLang="en-US" dirty="0"/>
              <a:t>　小学校から高校までの</a:t>
            </a:r>
            <a:r>
              <a:rPr kumimoji="1" lang="en-US" altLang="ja-JP" dirty="0"/>
              <a:t>12</a:t>
            </a:r>
            <a:r>
              <a:rPr kumimoji="1" lang="ja-JP" altLang="en-US" dirty="0"/>
              <a:t>年間で、一人当たり約　</a:t>
            </a:r>
            <a:r>
              <a:rPr kumimoji="1" lang="en-US" altLang="ja-JP" dirty="0"/>
              <a:t>1,140</a:t>
            </a:r>
            <a:r>
              <a:rPr kumimoji="1" lang="ja-JP" altLang="en-US" dirty="0"/>
              <a:t>万円　税金を使っている計算になります。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5</a:t>
            </a:fld>
            <a:endParaRPr lang="ja-JP" altLang="en-US"/>
          </a:p>
        </p:txBody>
      </p:sp>
    </p:spTree>
    <p:extLst>
      <p:ext uri="{BB962C8B-B14F-4D97-AF65-F5344CB8AC3E}">
        <p14:creationId xmlns:p14="http://schemas.microsoft.com/office/powerpoint/2010/main" val="152167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では今の話をもとに、もっと身近なところで、クイズです。</a:t>
            </a:r>
            <a:endParaRPr kumimoji="1" lang="en-US" altLang="ja-JP" dirty="0"/>
          </a:p>
          <a:p>
            <a:r>
              <a:rPr kumimoji="1" lang="ja-JP" altLang="en-US" dirty="0"/>
              <a:t>　広島市のごみ処理についてです。</a:t>
            </a:r>
            <a:endParaRPr kumimoji="1" lang="en-US" altLang="ja-JP" dirty="0"/>
          </a:p>
          <a:p>
            <a:r>
              <a:rPr kumimoji="1" lang="ja-JP" altLang="en-US" dirty="0"/>
              <a:t>　広島市のごみ処理費用は、年間〇〇万円　　これ、いくらだと思いますか？</a:t>
            </a:r>
            <a:endParaRPr kumimoji="1" lang="en-US" altLang="ja-JP" dirty="0"/>
          </a:p>
          <a:p>
            <a:r>
              <a:rPr kumimoji="1" lang="ja-JP" altLang="en-US" dirty="0"/>
              <a:t>　ヒントとして、マツダスタジアムの建設費と比べて、多いか？　　少ないか？　　どう思いますか？</a:t>
            </a:r>
            <a:endParaRPr lang="en-US" altLang="ja-JP" dirty="0"/>
          </a:p>
          <a:p>
            <a:r>
              <a:rPr kumimoji="1" lang="ja-JP" altLang="en-US" dirty="0"/>
              <a:t>　</a:t>
            </a:r>
            <a:endParaRPr kumimoji="1" lang="en-US" altLang="ja-JP" dirty="0"/>
          </a:p>
          <a:p>
            <a:r>
              <a:rPr kumimoji="1" lang="ja-JP" altLang="en-US" dirty="0"/>
              <a:t>　</a:t>
            </a:r>
            <a:r>
              <a:rPr lang="ja-JP" altLang="en-US" dirty="0"/>
              <a:t>★　</a:t>
            </a:r>
            <a:r>
              <a:rPr lang="ja-JP" altLang="en-US" u="sng" dirty="0"/>
              <a:t>ワークシート</a:t>
            </a:r>
            <a:r>
              <a:rPr lang="ja-JP" altLang="en-US" dirty="0"/>
              <a:t>　「２」に　金額と「多い」か「少ない」かに〇を記入してください。　</a:t>
            </a:r>
            <a:endParaRPr lang="en-US" altLang="ja-JP" dirty="0"/>
          </a:p>
          <a:p>
            <a:r>
              <a:rPr kumimoji="1" lang="ja-JP" altLang="en-US" dirty="0"/>
              <a:t>　</a:t>
            </a:r>
            <a:endParaRPr kumimoji="1" lang="en-US" altLang="ja-JP" dirty="0"/>
          </a:p>
          <a:p>
            <a:endParaRPr kumimoji="1" lang="en-US" altLang="ja-JP" dirty="0"/>
          </a:p>
          <a:p>
            <a:pPr algn="just"/>
            <a:r>
              <a:rPr kumimoji="1" lang="ja-JP" altLang="en-US" dirty="0"/>
              <a:t>　</a:t>
            </a: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同市町村内にある施設の建築費と比較してみてください。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6</a:t>
            </a:fld>
            <a:endParaRPr lang="ja-JP" altLang="en-US"/>
          </a:p>
        </p:txBody>
      </p:sp>
    </p:spTree>
    <p:extLst>
      <p:ext uri="{BB962C8B-B14F-4D97-AF65-F5344CB8AC3E}">
        <p14:creationId xmlns:p14="http://schemas.microsoft.com/office/powerpoint/2010/main" val="278223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en-US" altLang="ja-JP" dirty="0"/>
              <a:t>【</a:t>
            </a:r>
            <a:r>
              <a:rPr kumimoji="1" lang="ja-JP" altLang="en-US" dirty="0"/>
              <a:t>セリフ</a:t>
            </a:r>
            <a:r>
              <a:rPr kumimoji="1" lang="en-US" altLang="ja-JP" dirty="0"/>
              <a:t>】</a:t>
            </a:r>
          </a:p>
          <a:p>
            <a:r>
              <a:rPr kumimoji="1" lang="ja-JP" altLang="en-US" dirty="0"/>
              <a:t>答えは、「多い」です。</a:t>
            </a:r>
            <a:endParaRPr kumimoji="1" lang="en-US" altLang="ja-JP" dirty="0"/>
          </a:p>
          <a:p>
            <a:endParaRPr kumimoji="1" lang="en-US" altLang="ja-JP" dirty="0"/>
          </a:p>
          <a:p>
            <a:r>
              <a:rPr kumimoji="1" lang="ja-JP" altLang="en-US" dirty="0"/>
              <a:t>ゴミ処理は、</a:t>
            </a:r>
            <a:r>
              <a:rPr kumimoji="1" lang="en-US" altLang="ja-JP" dirty="0"/>
              <a:t>1</a:t>
            </a:r>
            <a:r>
              <a:rPr kumimoji="1" lang="ja-JP" altLang="en-US" dirty="0"/>
              <a:t>日当たり</a:t>
            </a:r>
            <a:r>
              <a:rPr kumimoji="1" lang="en-US" altLang="ja-JP" dirty="0"/>
              <a:t>3,700</a:t>
            </a:r>
            <a:r>
              <a:rPr kumimoji="1" lang="ja-JP" altLang="en-US" dirty="0"/>
              <a:t>万円かかっているんです。</a:t>
            </a:r>
            <a:endParaRPr kumimoji="1" lang="en-US" altLang="ja-JP" dirty="0"/>
          </a:p>
          <a:p>
            <a:r>
              <a:rPr kumimoji="1" lang="en-US" altLang="ja-JP" dirty="0"/>
              <a:t>1</a:t>
            </a:r>
            <a:r>
              <a:rPr kumimoji="1" lang="ja-JP" altLang="en-US" dirty="0"/>
              <a:t>日が　</a:t>
            </a:r>
            <a:r>
              <a:rPr kumimoji="1" lang="en-US" altLang="ja-JP" dirty="0"/>
              <a:t>3,700</a:t>
            </a:r>
            <a:r>
              <a:rPr kumimoji="1" lang="ja-JP" altLang="en-US" dirty="0"/>
              <a:t>万円ですから、単純に</a:t>
            </a:r>
            <a:r>
              <a:rPr kumimoji="1" lang="en-US" altLang="ja-JP" dirty="0"/>
              <a:t>365</a:t>
            </a:r>
            <a:r>
              <a:rPr kumimoji="1" lang="ja-JP" altLang="en-US" dirty="0"/>
              <a:t>日にすると　年間　１３５億円かかっていることになります。</a:t>
            </a:r>
            <a:endParaRPr kumimoji="1" lang="en-US" altLang="ja-JP" dirty="0"/>
          </a:p>
          <a:p>
            <a:r>
              <a:rPr kumimoji="1" lang="ja-JP" altLang="en-US" dirty="0"/>
              <a:t>マツダスタジアムが約</a:t>
            </a:r>
            <a:r>
              <a:rPr kumimoji="1" lang="en-US" altLang="ja-JP" dirty="0"/>
              <a:t>95</a:t>
            </a:r>
            <a:r>
              <a:rPr kumimoji="1" lang="ja-JP" altLang="en-US" dirty="0"/>
              <a:t>億円で作られましたから、その建設費よりも多い、ということです。</a:t>
            </a:r>
            <a:endParaRPr kumimoji="1" lang="en-US" altLang="ja-JP" dirty="0"/>
          </a:p>
          <a:p>
            <a:r>
              <a:rPr kumimoji="1" lang="ja-JP" altLang="en-US" dirty="0"/>
              <a:t>ここにも、税金が使われています。</a:t>
            </a:r>
            <a:endParaRPr kumimoji="1" lang="en-US" altLang="ja-JP" dirty="0"/>
          </a:p>
          <a:p>
            <a:endParaRPr kumimoji="1" lang="en-US" altLang="ja-JP" dirty="0"/>
          </a:p>
          <a:p>
            <a:r>
              <a:rPr kumimoji="1" lang="ja-JP" altLang="en-US" dirty="0"/>
              <a:t>毎年、マツダスタジアムが１個作られる金額よりも多い金額が、ゴミ処理費用にかかっているわけです。</a:t>
            </a:r>
            <a:endParaRPr kumimoji="1" lang="en-US" altLang="ja-JP" dirty="0"/>
          </a:p>
          <a:p>
            <a:r>
              <a:rPr kumimoji="1" lang="ja-JP" altLang="en-US" dirty="0"/>
              <a:t>かといって、０円にしたら街中ゴミだらけになってしまいますから、どうしても必要なお金ですね。</a:t>
            </a:r>
            <a:endParaRPr kumimoji="1" lang="en-US" altLang="ja-JP" dirty="0"/>
          </a:p>
          <a:p>
            <a:r>
              <a:rPr kumimoji="1" lang="ja-JP" altLang="en-US" dirty="0"/>
              <a:t>でも、皆さんがゴミの分別をきちんとするだけで、無駄な支出が少しでも減らすことができます。</a:t>
            </a:r>
            <a:endParaRPr kumimoji="1" lang="en-US" altLang="ja-JP" dirty="0"/>
          </a:p>
          <a:p>
            <a:endParaRPr kumimoji="1" lang="en-US" altLang="ja-JP" dirty="0"/>
          </a:p>
          <a:p>
            <a:r>
              <a:rPr kumimoji="1" lang="ja-JP" altLang="en-US" dirty="0"/>
              <a:t>（時間的余裕があるときのみ）</a:t>
            </a:r>
            <a:endParaRPr kumimoji="1" lang="en-US" altLang="ja-JP" dirty="0"/>
          </a:p>
          <a:p>
            <a:r>
              <a:rPr kumimoji="1" lang="ja-JP" altLang="en-US" dirty="0"/>
              <a:t>広島市では、令和</a:t>
            </a:r>
            <a:r>
              <a:rPr kumimoji="1" lang="en-US" altLang="ja-JP" dirty="0"/>
              <a:t>3</a:t>
            </a:r>
            <a:r>
              <a:rPr kumimoji="1" lang="ja-JP" altLang="en-US" dirty="0"/>
              <a:t>年（</a:t>
            </a:r>
            <a:r>
              <a:rPr kumimoji="1" lang="en-US" altLang="ja-JP" dirty="0"/>
              <a:t>2021</a:t>
            </a:r>
            <a:r>
              <a:rPr kumimoji="1" lang="ja-JP" altLang="en-US" dirty="0"/>
              <a:t>年）</a:t>
            </a:r>
            <a:r>
              <a:rPr kumimoji="1" lang="en-US" altLang="ja-JP" dirty="0"/>
              <a:t>1</a:t>
            </a:r>
            <a:r>
              <a:rPr kumimoji="1" lang="ja-JP" altLang="en-US" dirty="0"/>
              <a:t>月に、安佐南区のごみ処理場で火災が起きました。</a:t>
            </a:r>
            <a:endParaRPr kumimoji="1" lang="en-US" altLang="ja-JP" dirty="0"/>
          </a:p>
          <a:p>
            <a:r>
              <a:rPr kumimoji="1" lang="ja-JP" altLang="en-US" dirty="0"/>
              <a:t>　</a:t>
            </a:r>
            <a:r>
              <a:rPr kumimoji="1" lang="en-US" altLang="ja-JP" dirty="0"/>
              <a:t>1</a:t>
            </a:r>
            <a:r>
              <a:rPr kumimoji="1" lang="ja-JP" altLang="en-US" dirty="0"/>
              <a:t>週間かかって消火されるまで、消防車</a:t>
            </a:r>
            <a:r>
              <a:rPr kumimoji="1" lang="en-US" altLang="ja-JP" dirty="0"/>
              <a:t>288</a:t>
            </a:r>
            <a:r>
              <a:rPr kumimoji="1" lang="ja-JP" altLang="en-US" dirty="0"/>
              <a:t>台、消防隊員が延べ</a:t>
            </a:r>
            <a:r>
              <a:rPr kumimoji="1" lang="en-US" altLang="ja-JP" dirty="0"/>
              <a:t>1,031</a:t>
            </a:r>
            <a:r>
              <a:rPr kumimoji="1" lang="ja-JP" altLang="en-US" dirty="0"/>
              <a:t>人出動してやっと鎮火したのです。</a:t>
            </a:r>
            <a:endParaRPr kumimoji="1" lang="en-US" altLang="ja-JP" dirty="0"/>
          </a:p>
          <a:p>
            <a:r>
              <a:rPr kumimoji="1" lang="ja-JP" altLang="en-US" dirty="0"/>
              <a:t>　当然、施設の中の設備で使い物にならなくなった部分は、取り換えしなければいけませんし、その費用も約５億円かかったそうです。</a:t>
            </a:r>
            <a:endParaRPr kumimoji="1" lang="en-US" altLang="ja-JP" dirty="0"/>
          </a:p>
          <a:p>
            <a:r>
              <a:rPr kumimoji="1" lang="ja-JP" altLang="en-US" dirty="0"/>
              <a:t>　こういうことが起きなかったら、払うことのなかった金額、たぶん</a:t>
            </a:r>
            <a:r>
              <a:rPr kumimoji="1" lang="en-US" altLang="ja-JP" dirty="0"/>
              <a:t>10</a:t>
            </a:r>
            <a:r>
              <a:rPr kumimoji="1" lang="ja-JP" altLang="en-US" dirty="0"/>
              <a:t>億円くらいになるでしょう？　これ全部、広島市に住んでいる皆さん、そしてお家の方が負担する税金で賄われたということです。</a:t>
            </a:r>
            <a:endParaRPr kumimoji="1" lang="en-US" altLang="ja-JP" dirty="0"/>
          </a:p>
          <a:p>
            <a:r>
              <a:rPr kumimoji="1" lang="ja-JP" altLang="en-US" dirty="0"/>
              <a:t>　火災の原因は、燃えるごみの中にライターかリチウム電池が入っており、衝撃で着火したと言われています。</a:t>
            </a:r>
            <a:endParaRPr kumimoji="1" lang="en-US" altLang="ja-JP" dirty="0"/>
          </a:p>
          <a:p>
            <a:r>
              <a:rPr kumimoji="1" lang="ja-JP" altLang="en-US" dirty="0"/>
              <a:t>　これについて、みなさんどう思いますか？</a:t>
            </a:r>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2024/7/19</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7</a:t>
            </a:fld>
            <a:endParaRPr lang="ja-JP" altLang="en-US"/>
          </a:p>
        </p:txBody>
      </p:sp>
    </p:spTree>
    <p:extLst>
      <p:ext uri="{BB962C8B-B14F-4D97-AF65-F5344CB8AC3E}">
        <p14:creationId xmlns:p14="http://schemas.microsoft.com/office/powerpoint/2010/main" val="24051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では、もう一つ。　税金がどう関係しているのか、皆さんの日常生活で必ず経験している「医療費」について、クイズにしてみました。</a:t>
            </a:r>
            <a:endParaRPr kumimoji="1" lang="en-US" altLang="ja-JP" dirty="0"/>
          </a:p>
          <a:p>
            <a:r>
              <a:rPr lang="en-US" altLang="ja-JP" dirty="0"/>
              <a:t>4</a:t>
            </a:r>
            <a:r>
              <a:rPr lang="ja-JP" altLang="en-US" dirty="0"/>
              <a:t>択です。　</a:t>
            </a:r>
            <a:endParaRPr lang="en-US" altLang="ja-JP" dirty="0"/>
          </a:p>
          <a:p>
            <a:endParaRPr lang="en-US" altLang="ja-JP" dirty="0"/>
          </a:p>
          <a:p>
            <a:r>
              <a:rPr lang="ja-JP" altLang="en-US" dirty="0"/>
              <a:t>★　ワークシート　「３」　で　どれか１つにまるしてください。</a:t>
            </a:r>
            <a:endParaRPr lang="en-US" altLang="ja-JP" dirty="0"/>
          </a:p>
          <a:p>
            <a:r>
              <a:rPr kumimoji="1" lang="ja-JP" altLang="en-US" dirty="0"/>
              <a:t>　では、手を挙げてみてください。</a:t>
            </a:r>
            <a:endParaRPr kumimoji="1" lang="en-US" altLang="ja-JP" dirty="0"/>
          </a:p>
          <a:p>
            <a:endParaRPr lang="en-US" altLang="ja-JP" dirty="0"/>
          </a:p>
          <a:p>
            <a:r>
              <a:rPr kumimoji="1" lang="ja-JP" altLang="en-US" dirty="0"/>
              <a:t>答えは、②</a:t>
            </a:r>
            <a:r>
              <a:rPr kumimoji="1" lang="en-US" altLang="ja-JP" dirty="0"/>
              <a:t>4,000</a:t>
            </a:r>
            <a:r>
              <a:rPr kumimoji="1" lang="ja-JP" altLang="en-US" dirty="0"/>
              <a:t>円です。</a:t>
            </a:r>
            <a:endParaRPr kumimoji="1" lang="en-US" altLang="ja-JP" dirty="0"/>
          </a:p>
          <a:p>
            <a:r>
              <a:rPr lang="ja-JP" altLang="en-US" dirty="0"/>
              <a:t>　あなた、つまり皆さんはほとんどの場合、３割負担ですので、</a:t>
            </a:r>
            <a:endParaRPr lang="en-US" altLang="ja-JP" dirty="0"/>
          </a:p>
          <a:p>
            <a:r>
              <a:rPr kumimoji="1" lang="ja-JP" altLang="en-US" dirty="0"/>
              <a:t>　負担した</a:t>
            </a:r>
            <a:r>
              <a:rPr kumimoji="1" lang="en-US" altLang="ja-JP" dirty="0"/>
              <a:t>1,200</a:t>
            </a:r>
            <a:r>
              <a:rPr kumimoji="1" lang="ja-JP" altLang="en-US" dirty="0"/>
              <a:t>円が３割となるので、逆算すると</a:t>
            </a:r>
            <a:r>
              <a:rPr kumimoji="1" lang="en-US" altLang="ja-JP" dirty="0"/>
              <a:t>4,000</a:t>
            </a:r>
            <a:r>
              <a:rPr kumimoji="1" lang="ja-JP" altLang="en-US" dirty="0"/>
              <a:t>円というわけです。</a:t>
            </a:r>
            <a:endParaRPr kumimoji="1" lang="en-US" altLang="ja-JP" dirty="0"/>
          </a:p>
          <a:p>
            <a:endParaRPr lang="en-US" altLang="ja-JP" dirty="0"/>
          </a:p>
          <a:p>
            <a:r>
              <a:rPr kumimoji="1" lang="ja-JP" altLang="en-US" dirty="0"/>
              <a:t>ここで考えてほしいのは、残り</a:t>
            </a:r>
            <a:r>
              <a:rPr kumimoji="1" lang="en-US" altLang="ja-JP" dirty="0"/>
              <a:t>2,800</a:t>
            </a:r>
            <a:r>
              <a:rPr kumimoji="1" lang="ja-JP" altLang="en-US" dirty="0"/>
              <a:t>円は、病院がサービスしてくれたわけではありません。病院も、そこまで値引きをしていたら潰れてしまいます。</a:t>
            </a:r>
            <a:endParaRPr kumimoji="1" lang="en-US" altLang="ja-JP" dirty="0"/>
          </a:p>
          <a:p>
            <a:r>
              <a:rPr lang="ja-JP" altLang="en-US" dirty="0"/>
              <a:t>だから、病院に、誰かがあなたの残りの医療費</a:t>
            </a:r>
            <a:r>
              <a:rPr lang="en-US" altLang="ja-JP" dirty="0"/>
              <a:t>2,800</a:t>
            </a:r>
            <a:r>
              <a:rPr lang="ja-JP" altLang="en-US" dirty="0"/>
              <a:t>円を払ってくれているわけです。</a:t>
            </a:r>
            <a:endParaRPr lang="en-US" altLang="ja-JP" dirty="0"/>
          </a:p>
          <a:p>
            <a:endParaRPr lang="en-US" altLang="ja-JP" sz="1200" dirty="0">
              <a:latin typeface="HG丸ｺﾞｼｯｸM-PRO" panose="020F0400000000000000" pitchFamily="34" charset="-128"/>
              <a:ea typeface="HG丸ｺﾞｼｯｸM-PRO" panose="020F0400000000000000" pitchFamily="34"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B815AD-138E-4DAB-81CE-70E6BCF96C73}" type="slidenum">
              <a:rPr kumimoji="1" lang="ja-JP" altLang="en-US" smtClean="0"/>
              <a:t>8</a:t>
            </a:fld>
            <a:endParaRPr kumimoji="1" lang="ja-JP" altLang="en-US"/>
          </a:p>
        </p:txBody>
      </p:sp>
    </p:spTree>
    <p:extLst>
      <p:ext uri="{BB962C8B-B14F-4D97-AF65-F5344CB8AC3E}">
        <p14:creationId xmlns:p14="http://schemas.microsoft.com/office/powerpoint/2010/main" val="623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では、詳しく説明しましょう。</a:t>
            </a:r>
            <a:endParaRPr kumimoji="1" lang="en-US" altLang="ja-JP" dirty="0"/>
          </a:p>
          <a:p>
            <a:r>
              <a:rPr kumimoji="1" lang="ja-JP" altLang="en-US" dirty="0"/>
              <a:t>　患者さんが３割負担のとき、のイメージですが、</a:t>
            </a:r>
            <a:endParaRPr kumimoji="1" lang="en-US" altLang="ja-JP" dirty="0"/>
          </a:p>
          <a:p>
            <a:r>
              <a:rPr kumimoji="1" lang="ja-JP" altLang="en-US" dirty="0"/>
              <a:t>　医療費</a:t>
            </a:r>
            <a:r>
              <a:rPr kumimoji="1" lang="en-US" altLang="ja-JP" dirty="0"/>
              <a:t>4,000</a:t>
            </a:r>
            <a:r>
              <a:rPr kumimoji="1" lang="ja-JP" altLang="en-US" dirty="0"/>
              <a:t>円は、窓口で</a:t>
            </a:r>
            <a:r>
              <a:rPr kumimoji="1" lang="en-US" altLang="ja-JP" dirty="0"/>
              <a:t>1,200</a:t>
            </a:r>
            <a:r>
              <a:rPr kumimoji="1" lang="ja-JP" altLang="en-US" dirty="0"/>
              <a:t>円支払い、残り</a:t>
            </a:r>
            <a:r>
              <a:rPr kumimoji="1" lang="en-US" altLang="ja-JP" dirty="0"/>
              <a:t>2,800</a:t>
            </a:r>
            <a:r>
              <a:rPr kumimoji="1" lang="ja-JP" altLang="en-US" dirty="0"/>
              <a:t>円は健康保険から支払います。</a:t>
            </a:r>
            <a:endParaRPr kumimoji="1" lang="en-US" altLang="ja-JP" dirty="0"/>
          </a:p>
          <a:p>
            <a:r>
              <a:rPr kumimoji="1" lang="ja-JP" altLang="en-US" dirty="0"/>
              <a:t>　このとき窓口</a:t>
            </a:r>
            <a:r>
              <a:rPr kumimoji="1" lang="en-US" altLang="ja-JP" dirty="0"/>
              <a:t>1,200</a:t>
            </a:r>
            <a:r>
              <a:rPr kumimoji="1" lang="ja-JP" altLang="en-US" dirty="0"/>
              <a:t>円は、皆さん自身が受付窓口で支払うわけですが、「健康保険からの支払」というのは、会社やみなさんのおうちの人など個人が支払う「社会保険料」で約</a:t>
            </a:r>
            <a:r>
              <a:rPr kumimoji="1" lang="en-US" altLang="ja-JP" dirty="0"/>
              <a:t>1,600</a:t>
            </a:r>
            <a:r>
              <a:rPr kumimoji="1" lang="ja-JP" altLang="en-US" dirty="0"/>
              <a:t>円を負担し、残りの約</a:t>
            </a:r>
            <a:r>
              <a:rPr kumimoji="1" lang="en-US" altLang="ja-JP" dirty="0"/>
              <a:t>1,200</a:t>
            </a:r>
            <a:r>
              <a:rPr kumimoji="1" lang="ja-JP" altLang="en-US" dirty="0"/>
              <a:t>円は税金から負担しています。</a:t>
            </a:r>
            <a:endParaRPr kumimoji="1" lang="en-US" altLang="ja-JP" dirty="0"/>
          </a:p>
          <a:p>
            <a:r>
              <a:rPr kumimoji="1" lang="ja-JP" altLang="en-US" dirty="0"/>
              <a:t>　「税金」からのフォローがありましたね。</a:t>
            </a:r>
            <a:endParaRPr kumimoji="1" lang="en-US" altLang="ja-JP" dirty="0"/>
          </a:p>
          <a:p>
            <a:r>
              <a:rPr kumimoji="1" lang="ja-JP" altLang="en-US" u="sng" dirty="0"/>
              <a:t>　さらに驚きがありますね！　「税金」という負担のほかに、「社会保険料」という負担も、国民にはあるんですね。</a:t>
            </a:r>
            <a:endParaRPr kumimoji="1" lang="en-US" altLang="ja-JP" u="sng" dirty="0"/>
          </a:p>
          <a:p>
            <a:endParaRPr kumimoji="1" lang="en-US" altLang="ja-JP" dirty="0"/>
          </a:p>
          <a:p>
            <a:r>
              <a:rPr kumimoji="1" lang="ja-JP" altLang="en-US" dirty="0"/>
              <a:t>　この「社会保険料」、お家の方も当然支払っています。　皆さんも将来、就職したり自分で仕事をするようになると、負担するようになるものです。</a:t>
            </a:r>
            <a:endParaRPr kumimoji="1" lang="en-US" altLang="ja-JP" dirty="0"/>
          </a:p>
          <a:p>
            <a:r>
              <a:rPr kumimoji="1" lang="ja-JP" altLang="en-US" dirty="0"/>
              <a:t>　これから先、新聞の見出しにも載ることがありますので、「税金」意外にも、こういうものが医療費の財源の一つになっているんだ、と知っておくのも損は無いですよ。</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9</a:t>
            </a:fld>
            <a:endParaRPr lang="ja-JP" altLang="en-US"/>
          </a:p>
        </p:txBody>
      </p:sp>
    </p:spTree>
    <p:extLst>
      <p:ext uri="{BB962C8B-B14F-4D97-AF65-F5344CB8AC3E}">
        <p14:creationId xmlns:p14="http://schemas.microsoft.com/office/powerpoint/2010/main" val="64729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90FE173E-45AF-4832-97BE-BF0474CEA391}"/>
              </a:ext>
            </a:extLst>
          </p:cNvPr>
          <p:cNvSpPr>
            <a:spLocks noGrp="1"/>
          </p:cNvSpPr>
          <p:nvPr>
            <p:ph type="dt" sz="half" idx="10"/>
          </p:nvPr>
        </p:nvSpPr>
        <p:spPr/>
        <p:txBody>
          <a:bodyPr/>
          <a:lstStyle>
            <a:lvl1pPr>
              <a:defRPr/>
            </a:lvl1pPr>
          </a:lstStyle>
          <a:p>
            <a:pPr>
              <a:defRPr/>
            </a:pPr>
            <a:fld id="{6599EFD0-7984-4984-8BCC-77B906FADB8A}" type="datetime1">
              <a:rPr lang="ja-JP" altLang="en-US"/>
              <a:pPr>
                <a:defRPr/>
              </a:pPr>
              <a:t>2024/7/19</a:t>
            </a:fld>
            <a:endParaRPr lang="ja-JP" altLang="en-US"/>
          </a:p>
        </p:txBody>
      </p:sp>
      <p:sp>
        <p:nvSpPr>
          <p:cNvPr id="5" name="フッター プレースホルダ 18">
            <a:extLst>
              <a:ext uri="{FF2B5EF4-FFF2-40B4-BE49-F238E27FC236}">
                <a16:creationId xmlns:a16="http://schemas.microsoft.com/office/drawing/2014/main" id="{8FC7B097-35AC-48AC-BCFD-FB3A757271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906C98A1-7AE3-4194-A7DB-0B386045F307}"/>
              </a:ext>
            </a:extLst>
          </p:cNvPr>
          <p:cNvSpPr>
            <a:spLocks noGrp="1"/>
          </p:cNvSpPr>
          <p:nvPr>
            <p:ph type="sldNum" sz="quarter" idx="12"/>
          </p:nvPr>
        </p:nvSpPr>
        <p:spPr/>
        <p:txBody>
          <a:bodyPr/>
          <a:lstStyle>
            <a:lvl1pPr>
              <a:defRPr smtClean="0">
                <a:solidFill>
                  <a:srgbClr val="D1EAEE"/>
                </a:solidFill>
              </a:defRPr>
            </a:lvl1pPr>
          </a:lstStyle>
          <a:p>
            <a:pPr>
              <a:defRPr/>
            </a:pPr>
            <a:fld id="{02A63A4D-A03F-4D23-A8B0-1788D6C1B662}" type="slidenum">
              <a:rPr lang="ja-JP" altLang="en-US"/>
              <a:pPr>
                <a:defRPr/>
              </a:pPr>
              <a:t>‹#›</a:t>
            </a:fld>
            <a:endParaRPr lang="ja-JP" altLang="en-US"/>
          </a:p>
        </p:txBody>
      </p:sp>
    </p:spTree>
    <p:extLst>
      <p:ext uri="{BB962C8B-B14F-4D97-AF65-F5344CB8AC3E}">
        <p14:creationId xmlns:p14="http://schemas.microsoft.com/office/powerpoint/2010/main" val="9812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D0F9140A-73A8-4ADB-BCB3-2724544FE2B2}"/>
              </a:ext>
            </a:extLst>
          </p:cNvPr>
          <p:cNvSpPr>
            <a:spLocks noGrp="1"/>
          </p:cNvSpPr>
          <p:nvPr>
            <p:ph type="dt" sz="half" idx="10"/>
          </p:nvPr>
        </p:nvSpPr>
        <p:spPr/>
        <p:txBody>
          <a:bodyPr/>
          <a:lstStyle>
            <a:lvl1pPr>
              <a:defRPr/>
            </a:lvl1pPr>
          </a:lstStyle>
          <a:p>
            <a:pPr>
              <a:defRPr/>
            </a:pPr>
            <a:fld id="{F8FF09E8-88F9-4207-BA1C-87FA24D6BBE2}" type="datetime1">
              <a:rPr lang="ja-JP" altLang="en-US"/>
              <a:pPr>
                <a:defRPr/>
              </a:pPr>
              <a:t>2024/7/19</a:t>
            </a:fld>
            <a:endParaRPr lang="ja-JP" altLang="en-US"/>
          </a:p>
        </p:txBody>
      </p:sp>
      <p:sp>
        <p:nvSpPr>
          <p:cNvPr id="5" name="フッター プレースホルダ 21">
            <a:extLst>
              <a:ext uri="{FF2B5EF4-FFF2-40B4-BE49-F238E27FC236}">
                <a16:creationId xmlns:a16="http://schemas.microsoft.com/office/drawing/2014/main" id="{A2B86B4F-0325-463F-B8F1-87B7745116D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2632858A-D845-4262-A938-A396428AE542}"/>
              </a:ext>
            </a:extLst>
          </p:cNvPr>
          <p:cNvSpPr>
            <a:spLocks noGrp="1"/>
          </p:cNvSpPr>
          <p:nvPr>
            <p:ph type="sldNum" sz="quarter" idx="12"/>
          </p:nvPr>
        </p:nvSpPr>
        <p:spPr/>
        <p:txBody>
          <a:bodyPr/>
          <a:lstStyle>
            <a:lvl1pPr>
              <a:defRPr/>
            </a:lvl1pPr>
          </a:lstStyle>
          <a:p>
            <a:pPr>
              <a:defRPr/>
            </a:pPr>
            <a:fld id="{B1C1C11A-B728-4081-ABA2-0A4D58EC77BE}" type="slidenum">
              <a:rPr lang="ja-JP" altLang="en-US"/>
              <a:pPr>
                <a:defRPr/>
              </a:pPr>
              <a:t>‹#›</a:t>
            </a:fld>
            <a:endParaRPr lang="ja-JP" altLang="en-US"/>
          </a:p>
        </p:txBody>
      </p:sp>
    </p:spTree>
    <p:extLst>
      <p:ext uri="{BB962C8B-B14F-4D97-AF65-F5344CB8AC3E}">
        <p14:creationId xmlns:p14="http://schemas.microsoft.com/office/powerpoint/2010/main" val="130495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3CEC1988-B481-47B1-8ED7-46F4069E8ABE}"/>
              </a:ext>
            </a:extLst>
          </p:cNvPr>
          <p:cNvSpPr>
            <a:spLocks noGrp="1"/>
          </p:cNvSpPr>
          <p:nvPr>
            <p:ph type="dt" sz="half" idx="10"/>
          </p:nvPr>
        </p:nvSpPr>
        <p:spPr/>
        <p:txBody>
          <a:bodyPr/>
          <a:lstStyle>
            <a:lvl1pPr>
              <a:defRPr/>
            </a:lvl1pPr>
          </a:lstStyle>
          <a:p>
            <a:pPr>
              <a:defRPr/>
            </a:pPr>
            <a:fld id="{D6394761-8221-478D-BE44-8EE433C16551}" type="datetime1">
              <a:rPr lang="ja-JP" altLang="en-US"/>
              <a:pPr>
                <a:defRPr/>
              </a:pPr>
              <a:t>2024/7/19</a:t>
            </a:fld>
            <a:endParaRPr lang="ja-JP" altLang="en-US"/>
          </a:p>
        </p:txBody>
      </p:sp>
      <p:sp>
        <p:nvSpPr>
          <p:cNvPr id="5" name="フッター プレースホルダ 21">
            <a:extLst>
              <a:ext uri="{FF2B5EF4-FFF2-40B4-BE49-F238E27FC236}">
                <a16:creationId xmlns:a16="http://schemas.microsoft.com/office/drawing/2014/main" id="{6D0140FE-88BC-46A1-9D91-509F670C741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17789F85-EE5E-499F-845E-C93D679A4691}"/>
              </a:ext>
            </a:extLst>
          </p:cNvPr>
          <p:cNvSpPr>
            <a:spLocks noGrp="1"/>
          </p:cNvSpPr>
          <p:nvPr>
            <p:ph type="sldNum" sz="quarter" idx="12"/>
          </p:nvPr>
        </p:nvSpPr>
        <p:spPr/>
        <p:txBody>
          <a:bodyPr/>
          <a:lstStyle>
            <a:lvl1pPr>
              <a:defRPr/>
            </a:lvl1pPr>
          </a:lstStyle>
          <a:p>
            <a:pPr>
              <a:defRPr/>
            </a:pPr>
            <a:fld id="{9D9399FE-C100-42D5-8B02-685C91C13E4A}" type="slidenum">
              <a:rPr lang="ja-JP" altLang="en-US"/>
              <a:pPr>
                <a:defRPr/>
              </a:pPr>
              <a:t>‹#›</a:t>
            </a:fld>
            <a:endParaRPr lang="ja-JP" altLang="en-US"/>
          </a:p>
        </p:txBody>
      </p:sp>
    </p:spTree>
    <p:extLst>
      <p:ext uri="{BB962C8B-B14F-4D97-AF65-F5344CB8AC3E}">
        <p14:creationId xmlns:p14="http://schemas.microsoft.com/office/powerpoint/2010/main" val="251906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0769C8FB-A981-48F6-A2D0-002C83C16B80}"/>
              </a:ext>
            </a:extLst>
          </p:cNvPr>
          <p:cNvSpPr>
            <a:spLocks noGrp="1"/>
          </p:cNvSpPr>
          <p:nvPr>
            <p:ph type="dt" sz="half" idx="10"/>
          </p:nvPr>
        </p:nvSpPr>
        <p:spPr/>
        <p:txBody>
          <a:bodyPr/>
          <a:lstStyle>
            <a:lvl1pPr>
              <a:defRPr/>
            </a:lvl1pPr>
          </a:lstStyle>
          <a:p>
            <a:pPr>
              <a:defRPr/>
            </a:pPr>
            <a:fld id="{C81DC1B9-4AB8-4D61-A700-098BEC86D83D}" type="datetime1">
              <a:rPr lang="ja-JP" altLang="en-US"/>
              <a:pPr>
                <a:defRPr/>
              </a:pPr>
              <a:t>2024/7/19</a:t>
            </a:fld>
            <a:endParaRPr lang="ja-JP" altLang="en-US"/>
          </a:p>
        </p:txBody>
      </p:sp>
      <p:sp>
        <p:nvSpPr>
          <p:cNvPr id="5" name="フッター プレースホルダ 21">
            <a:extLst>
              <a:ext uri="{FF2B5EF4-FFF2-40B4-BE49-F238E27FC236}">
                <a16:creationId xmlns:a16="http://schemas.microsoft.com/office/drawing/2014/main" id="{C5B6658C-1D07-494F-BCE9-640E9DF00E4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8BDA7E60-38D3-4D73-9A67-0E05DE77419B}"/>
              </a:ext>
            </a:extLst>
          </p:cNvPr>
          <p:cNvSpPr>
            <a:spLocks noGrp="1"/>
          </p:cNvSpPr>
          <p:nvPr>
            <p:ph type="sldNum" sz="quarter" idx="12"/>
          </p:nvPr>
        </p:nvSpPr>
        <p:spPr/>
        <p:txBody>
          <a:bodyPr/>
          <a:lstStyle>
            <a:lvl1pPr>
              <a:defRPr/>
            </a:lvl1pPr>
          </a:lstStyle>
          <a:p>
            <a:pPr>
              <a:defRPr/>
            </a:pPr>
            <a:fld id="{DE95E280-127E-434C-9384-EC72A37882C9}" type="slidenum">
              <a:rPr lang="ja-JP" altLang="en-US"/>
              <a:pPr>
                <a:defRPr/>
              </a:pPr>
              <a:t>‹#›</a:t>
            </a:fld>
            <a:endParaRPr lang="ja-JP" altLang="en-US"/>
          </a:p>
        </p:txBody>
      </p:sp>
    </p:spTree>
    <p:extLst>
      <p:ext uri="{BB962C8B-B14F-4D97-AF65-F5344CB8AC3E}">
        <p14:creationId xmlns:p14="http://schemas.microsoft.com/office/powerpoint/2010/main" val="37881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70986BB6-7922-4A28-B93B-4E344D55C9DB}"/>
              </a:ext>
            </a:extLst>
          </p:cNvPr>
          <p:cNvSpPr>
            <a:spLocks noGrp="1"/>
          </p:cNvSpPr>
          <p:nvPr>
            <p:ph type="dt" sz="half" idx="10"/>
          </p:nvPr>
        </p:nvSpPr>
        <p:spPr/>
        <p:txBody>
          <a:bodyPr/>
          <a:lstStyle>
            <a:lvl1pPr>
              <a:defRPr/>
            </a:lvl1pPr>
          </a:lstStyle>
          <a:p>
            <a:pPr>
              <a:defRPr/>
            </a:pPr>
            <a:fld id="{274CDD03-342E-4E5A-AAC6-85FD967FBE86}" type="datetime1">
              <a:rPr lang="ja-JP" altLang="en-US"/>
              <a:pPr>
                <a:defRPr/>
              </a:pPr>
              <a:t>2024/7/19</a:t>
            </a:fld>
            <a:endParaRPr lang="ja-JP" altLang="en-US"/>
          </a:p>
        </p:txBody>
      </p:sp>
      <p:sp>
        <p:nvSpPr>
          <p:cNvPr id="5" name="フッター プレースホルダ 4">
            <a:extLst>
              <a:ext uri="{FF2B5EF4-FFF2-40B4-BE49-F238E27FC236}">
                <a16:creationId xmlns:a16="http://schemas.microsoft.com/office/drawing/2014/main" id="{88BC371C-81F6-438A-AAF0-FF13A5C8E5D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869DBB9-0022-4903-9B67-D365F067D4D4}"/>
              </a:ext>
            </a:extLst>
          </p:cNvPr>
          <p:cNvSpPr>
            <a:spLocks noGrp="1"/>
          </p:cNvSpPr>
          <p:nvPr>
            <p:ph type="sldNum" sz="quarter" idx="12"/>
          </p:nvPr>
        </p:nvSpPr>
        <p:spPr/>
        <p:txBody>
          <a:bodyPr/>
          <a:lstStyle>
            <a:lvl1pPr>
              <a:defRPr smtClean="0">
                <a:solidFill>
                  <a:srgbClr val="D1EAEE"/>
                </a:solidFill>
              </a:defRPr>
            </a:lvl1pPr>
          </a:lstStyle>
          <a:p>
            <a:pPr>
              <a:defRPr/>
            </a:pPr>
            <a:fld id="{40C9D93E-5510-469A-AF50-6BBA1CEBCDBA}" type="slidenum">
              <a:rPr lang="ja-JP" altLang="en-US"/>
              <a:pPr>
                <a:defRPr/>
              </a:pPr>
              <a:t>‹#›</a:t>
            </a:fld>
            <a:endParaRPr lang="ja-JP" altLang="en-US"/>
          </a:p>
        </p:txBody>
      </p:sp>
    </p:spTree>
    <p:extLst>
      <p:ext uri="{BB962C8B-B14F-4D97-AF65-F5344CB8AC3E}">
        <p14:creationId xmlns:p14="http://schemas.microsoft.com/office/powerpoint/2010/main" val="1002980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A5B0C894-0F4B-473E-AF47-9B34C0A36A17}"/>
              </a:ext>
            </a:extLst>
          </p:cNvPr>
          <p:cNvSpPr>
            <a:spLocks noGrp="1"/>
          </p:cNvSpPr>
          <p:nvPr>
            <p:ph type="dt" sz="half" idx="10"/>
          </p:nvPr>
        </p:nvSpPr>
        <p:spPr/>
        <p:txBody>
          <a:bodyPr/>
          <a:lstStyle>
            <a:lvl1pPr>
              <a:defRPr/>
            </a:lvl1pPr>
          </a:lstStyle>
          <a:p>
            <a:pPr>
              <a:defRPr/>
            </a:pPr>
            <a:fld id="{3E6641EC-3F9B-4056-B417-F6D5AA89877F}" type="datetime1">
              <a:rPr lang="ja-JP" altLang="en-US"/>
              <a:pPr>
                <a:defRPr/>
              </a:pPr>
              <a:t>2024/7/19</a:t>
            </a:fld>
            <a:endParaRPr lang="ja-JP" altLang="en-US"/>
          </a:p>
        </p:txBody>
      </p:sp>
      <p:sp>
        <p:nvSpPr>
          <p:cNvPr id="6" name="フッター プレースホルダ 21">
            <a:extLst>
              <a:ext uri="{FF2B5EF4-FFF2-40B4-BE49-F238E27FC236}">
                <a16:creationId xmlns:a16="http://schemas.microsoft.com/office/drawing/2014/main" id="{71FDC2AE-B286-49A0-917E-38E373EB7E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2B360FFC-3305-47D9-8D18-DA4D86FE6A8A}"/>
              </a:ext>
            </a:extLst>
          </p:cNvPr>
          <p:cNvSpPr>
            <a:spLocks noGrp="1"/>
          </p:cNvSpPr>
          <p:nvPr>
            <p:ph type="sldNum" sz="quarter" idx="12"/>
          </p:nvPr>
        </p:nvSpPr>
        <p:spPr/>
        <p:txBody>
          <a:bodyPr/>
          <a:lstStyle>
            <a:lvl1pPr>
              <a:defRPr/>
            </a:lvl1pPr>
          </a:lstStyle>
          <a:p>
            <a:pPr>
              <a:defRPr/>
            </a:pPr>
            <a:fld id="{529D6478-4D6D-4B10-8AE2-DDD3346E6C3D}" type="slidenum">
              <a:rPr lang="ja-JP" altLang="en-US"/>
              <a:pPr>
                <a:defRPr/>
              </a:pPr>
              <a:t>‹#›</a:t>
            </a:fld>
            <a:endParaRPr lang="ja-JP" altLang="en-US"/>
          </a:p>
        </p:txBody>
      </p:sp>
    </p:spTree>
    <p:extLst>
      <p:ext uri="{BB962C8B-B14F-4D97-AF65-F5344CB8AC3E}">
        <p14:creationId xmlns:p14="http://schemas.microsoft.com/office/powerpoint/2010/main" val="414012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6E41830-6787-4C22-B509-DE160423F63A}"/>
              </a:ext>
            </a:extLst>
          </p:cNvPr>
          <p:cNvSpPr>
            <a:spLocks noGrp="1"/>
          </p:cNvSpPr>
          <p:nvPr>
            <p:ph type="dt" sz="half" idx="10"/>
          </p:nvPr>
        </p:nvSpPr>
        <p:spPr/>
        <p:txBody>
          <a:bodyPr/>
          <a:lstStyle>
            <a:lvl1pPr>
              <a:defRPr/>
            </a:lvl1pPr>
          </a:lstStyle>
          <a:p>
            <a:pPr>
              <a:defRPr/>
            </a:pPr>
            <a:fld id="{96501AC0-3A7B-4F0D-BE29-537E728E07FF}" type="datetime1">
              <a:rPr lang="ja-JP" altLang="en-US"/>
              <a:pPr>
                <a:defRPr/>
              </a:pPr>
              <a:t>2024/7/19</a:t>
            </a:fld>
            <a:endParaRPr lang="ja-JP" altLang="en-US"/>
          </a:p>
        </p:txBody>
      </p:sp>
      <p:sp>
        <p:nvSpPr>
          <p:cNvPr id="8" name="フッター プレースホルダ 21">
            <a:extLst>
              <a:ext uri="{FF2B5EF4-FFF2-40B4-BE49-F238E27FC236}">
                <a16:creationId xmlns:a16="http://schemas.microsoft.com/office/drawing/2014/main" id="{01B2CC84-B2C3-4A2A-8BC7-3892BB0388B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a:extLst>
              <a:ext uri="{FF2B5EF4-FFF2-40B4-BE49-F238E27FC236}">
                <a16:creationId xmlns:a16="http://schemas.microsoft.com/office/drawing/2014/main" id="{A9BD69E1-28FE-4000-BA47-9BBF72558A4A}"/>
              </a:ext>
            </a:extLst>
          </p:cNvPr>
          <p:cNvSpPr>
            <a:spLocks noGrp="1"/>
          </p:cNvSpPr>
          <p:nvPr>
            <p:ph type="sldNum" sz="quarter" idx="12"/>
          </p:nvPr>
        </p:nvSpPr>
        <p:spPr/>
        <p:txBody>
          <a:bodyPr/>
          <a:lstStyle>
            <a:lvl1pPr>
              <a:defRPr/>
            </a:lvl1pPr>
          </a:lstStyle>
          <a:p>
            <a:pPr>
              <a:defRPr/>
            </a:pPr>
            <a:fld id="{D49B5A25-32F9-4BD5-8892-C26F9D93DC4E}" type="slidenum">
              <a:rPr lang="ja-JP" altLang="en-US"/>
              <a:pPr>
                <a:defRPr/>
              </a:pPr>
              <a:t>‹#›</a:t>
            </a:fld>
            <a:endParaRPr lang="ja-JP" altLang="en-US"/>
          </a:p>
        </p:txBody>
      </p:sp>
    </p:spTree>
    <p:extLst>
      <p:ext uri="{BB962C8B-B14F-4D97-AF65-F5344CB8AC3E}">
        <p14:creationId xmlns:p14="http://schemas.microsoft.com/office/powerpoint/2010/main" val="127140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512AD0D9-6087-4FDD-B773-CAF0B5947425}"/>
              </a:ext>
            </a:extLst>
          </p:cNvPr>
          <p:cNvSpPr>
            <a:spLocks noGrp="1"/>
          </p:cNvSpPr>
          <p:nvPr>
            <p:ph type="dt" sz="half" idx="10"/>
          </p:nvPr>
        </p:nvSpPr>
        <p:spPr/>
        <p:txBody>
          <a:bodyPr/>
          <a:lstStyle>
            <a:lvl1pPr>
              <a:defRPr/>
            </a:lvl1pPr>
          </a:lstStyle>
          <a:p>
            <a:pPr>
              <a:defRPr/>
            </a:pPr>
            <a:fld id="{D2F0B3CB-C017-46BC-AE79-E44B9DA13FB1}" type="datetime1">
              <a:rPr lang="ja-JP" altLang="en-US"/>
              <a:pPr>
                <a:defRPr/>
              </a:pPr>
              <a:t>2024/7/19</a:t>
            </a:fld>
            <a:endParaRPr lang="ja-JP" altLang="en-US"/>
          </a:p>
        </p:txBody>
      </p:sp>
      <p:sp>
        <p:nvSpPr>
          <p:cNvPr id="4" name="フッター プレースホルダ 21">
            <a:extLst>
              <a:ext uri="{FF2B5EF4-FFF2-40B4-BE49-F238E27FC236}">
                <a16:creationId xmlns:a16="http://schemas.microsoft.com/office/drawing/2014/main" id="{FF1B69B0-D3D7-45D5-9ACF-1DD514AE11F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a:extLst>
              <a:ext uri="{FF2B5EF4-FFF2-40B4-BE49-F238E27FC236}">
                <a16:creationId xmlns:a16="http://schemas.microsoft.com/office/drawing/2014/main" id="{E1AEA60B-3673-47C7-8F96-2F5AF99E2D1F}"/>
              </a:ext>
            </a:extLst>
          </p:cNvPr>
          <p:cNvSpPr>
            <a:spLocks noGrp="1"/>
          </p:cNvSpPr>
          <p:nvPr>
            <p:ph type="sldNum" sz="quarter" idx="12"/>
          </p:nvPr>
        </p:nvSpPr>
        <p:spPr/>
        <p:txBody>
          <a:bodyPr/>
          <a:lstStyle>
            <a:lvl1pPr>
              <a:defRPr/>
            </a:lvl1pPr>
          </a:lstStyle>
          <a:p>
            <a:pPr>
              <a:defRPr/>
            </a:pPr>
            <a:fld id="{0F46158B-1AFA-4B52-9DED-3770152C9ED7}" type="slidenum">
              <a:rPr lang="ja-JP" altLang="en-US"/>
              <a:pPr>
                <a:defRPr/>
              </a:pPr>
              <a:t>‹#›</a:t>
            </a:fld>
            <a:endParaRPr lang="ja-JP" altLang="en-US"/>
          </a:p>
        </p:txBody>
      </p:sp>
    </p:spTree>
    <p:extLst>
      <p:ext uri="{BB962C8B-B14F-4D97-AF65-F5344CB8AC3E}">
        <p14:creationId xmlns:p14="http://schemas.microsoft.com/office/powerpoint/2010/main" val="233490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7E1A3686-FC29-4707-998D-B0E217504003}"/>
              </a:ext>
            </a:extLst>
          </p:cNvPr>
          <p:cNvSpPr>
            <a:spLocks noGrp="1"/>
          </p:cNvSpPr>
          <p:nvPr>
            <p:ph type="dt" sz="half" idx="10"/>
          </p:nvPr>
        </p:nvSpPr>
        <p:spPr/>
        <p:txBody>
          <a:bodyPr/>
          <a:lstStyle>
            <a:lvl1pPr>
              <a:defRPr/>
            </a:lvl1pPr>
          </a:lstStyle>
          <a:p>
            <a:pPr>
              <a:defRPr/>
            </a:pPr>
            <a:fld id="{45155C46-6D60-47CF-802E-7ECBB3DC509B}" type="datetime1">
              <a:rPr lang="ja-JP" altLang="en-US"/>
              <a:pPr>
                <a:defRPr/>
              </a:pPr>
              <a:t>2024/7/19</a:t>
            </a:fld>
            <a:endParaRPr lang="ja-JP" altLang="en-US"/>
          </a:p>
        </p:txBody>
      </p:sp>
      <p:sp>
        <p:nvSpPr>
          <p:cNvPr id="3" name="フッター プレースホルダ 21">
            <a:extLst>
              <a:ext uri="{FF2B5EF4-FFF2-40B4-BE49-F238E27FC236}">
                <a16:creationId xmlns:a16="http://schemas.microsoft.com/office/drawing/2014/main" id="{3EDF3D31-0E7F-4863-81C7-EAC0D36BFA51}"/>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a:extLst>
              <a:ext uri="{FF2B5EF4-FFF2-40B4-BE49-F238E27FC236}">
                <a16:creationId xmlns:a16="http://schemas.microsoft.com/office/drawing/2014/main" id="{7EF03AA9-F17F-41D3-8EAB-E7938DEDC856}"/>
              </a:ext>
            </a:extLst>
          </p:cNvPr>
          <p:cNvSpPr>
            <a:spLocks noGrp="1"/>
          </p:cNvSpPr>
          <p:nvPr>
            <p:ph type="sldNum" sz="quarter" idx="12"/>
          </p:nvPr>
        </p:nvSpPr>
        <p:spPr/>
        <p:txBody>
          <a:bodyPr/>
          <a:lstStyle>
            <a:lvl1pPr>
              <a:defRPr/>
            </a:lvl1pPr>
          </a:lstStyle>
          <a:p>
            <a:pPr>
              <a:defRPr/>
            </a:pPr>
            <a:fld id="{3BAA6620-6AF8-4B9E-A854-F5837E1EABF3}" type="slidenum">
              <a:rPr lang="ja-JP" altLang="en-US"/>
              <a:pPr>
                <a:defRPr/>
              </a:pPr>
              <a:t>‹#›</a:t>
            </a:fld>
            <a:endParaRPr lang="ja-JP" altLang="en-US"/>
          </a:p>
        </p:txBody>
      </p:sp>
    </p:spTree>
    <p:extLst>
      <p:ext uri="{BB962C8B-B14F-4D97-AF65-F5344CB8AC3E}">
        <p14:creationId xmlns:p14="http://schemas.microsoft.com/office/powerpoint/2010/main" val="4987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4ABEAE8-74B0-4AC3-B10C-C43055F044B5}"/>
              </a:ext>
            </a:extLst>
          </p:cNvPr>
          <p:cNvSpPr>
            <a:spLocks noGrp="1"/>
          </p:cNvSpPr>
          <p:nvPr>
            <p:ph type="dt" sz="half" idx="10"/>
          </p:nvPr>
        </p:nvSpPr>
        <p:spPr/>
        <p:txBody>
          <a:bodyPr/>
          <a:lstStyle>
            <a:lvl1pPr>
              <a:defRPr/>
            </a:lvl1pPr>
          </a:lstStyle>
          <a:p>
            <a:pPr>
              <a:defRPr/>
            </a:pPr>
            <a:fld id="{A3237C43-D08D-431F-9E4B-BD8F50541D0A}" type="datetime1">
              <a:rPr lang="ja-JP" altLang="en-US"/>
              <a:pPr>
                <a:defRPr/>
              </a:pPr>
              <a:t>2024/7/19</a:t>
            </a:fld>
            <a:endParaRPr lang="ja-JP" altLang="en-US"/>
          </a:p>
        </p:txBody>
      </p:sp>
      <p:sp>
        <p:nvSpPr>
          <p:cNvPr id="6" name="フッター プレースホルダ 21">
            <a:extLst>
              <a:ext uri="{FF2B5EF4-FFF2-40B4-BE49-F238E27FC236}">
                <a16:creationId xmlns:a16="http://schemas.microsoft.com/office/drawing/2014/main" id="{4E9505E7-E507-4B11-862B-4315C18F1D4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7E989E89-B8D7-4EB8-AE73-D1934CEF2850}"/>
              </a:ext>
            </a:extLst>
          </p:cNvPr>
          <p:cNvSpPr>
            <a:spLocks noGrp="1"/>
          </p:cNvSpPr>
          <p:nvPr>
            <p:ph type="sldNum" sz="quarter" idx="12"/>
          </p:nvPr>
        </p:nvSpPr>
        <p:spPr/>
        <p:txBody>
          <a:bodyPr/>
          <a:lstStyle>
            <a:lvl1pPr>
              <a:defRPr/>
            </a:lvl1pPr>
          </a:lstStyle>
          <a:p>
            <a:pPr>
              <a:defRPr/>
            </a:pPr>
            <a:fld id="{5A5001F1-D3D2-44AA-A1B1-D96CA0A06F70}" type="slidenum">
              <a:rPr lang="ja-JP" altLang="en-US"/>
              <a:pPr>
                <a:defRPr/>
              </a:pPr>
              <a:t>‹#›</a:t>
            </a:fld>
            <a:endParaRPr lang="ja-JP" altLang="en-US"/>
          </a:p>
        </p:txBody>
      </p:sp>
    </p:spTree>
    <p:extLst>
      <p:ext uri="{BB962C8B-B14F-4D97-AF65-F5344CB8AC3E}">
        <p14:creationId xmlns:p14="http://schemas.microsoft.com/office/powerpoint/2010/main" val="397425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F8157A40-BE7B-42FD-8168-B9DC4E01FA8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0185061C-BA3A-4CA6-8758-369B4E659A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0C54303-53FF-477C-9BF5-B688BB4D6818}"/>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BAAB637D-60D6-4B5D-98A1-EC001140E21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BC5E20B6-FB67-442D-A5EF-69A4939A92B1}"/>
              </a:ext>
            </a:extLst>
          </p:cNvPr>
          <p:cNvSpPr>
            <a:spLocks noGrp="1"/>
          </p:cNvSpPr>
          <p:nvPr>
            <p:ph type="dt" sz="half" idx="10"/>
          </p:nvPr>
        </p:nvSpPr>
        <p:spPr/>
        <p:txBody>
          <a:bodyPr/>
          <a:lstStyle>
            <a:lvl1pPr>
              <a:defRPr/>
            </a:lvl1pPr>
          </a:lstStyle>
          <a:p>
            <a:pPr>
              <a:defRPr/>
            </a:pPr>
            <a:fld id="{5B42A991-812E-412C-90A2-7D7D1E573D20}" type="datetime1">
              <a:rPr lang="ja-JP" altLang="en-US"/>
              <a:pPr>
                <a:defRPr/>
              </a:pPr>
              <a:t>2024/7/19</a:t>
            </a:fld>
            <a:endParaRPr lang="ja-JP" altLang="en-US"/>
          </a:p>
        </p:txBody>
      </p:sp>
      <p:sp>
        <p:nvSpPr>
          <p:cNvPr id="10" name="フッター プレースホルダ 5">
            <a:extLst>
              <a:ext uri="{FF2B5EF4-FFF2-40B4-BE49-F238E27FC236}">
                <a16:creationId xmlns:a16="http://schemas.microsoft.com/office/drawing/2014/main" id="{11F1D882-D78B-459D-AE55-BAD891DF837D}"/>
              </a:ext>
            </a:extLst>
          </p:cNvPr>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a:extLst>
              <a:ext uri="{FF2B5EF4-FFF2-40B4-BE49-F238E27FC236}">
                <a16:creationId xmlns:a16="http://schemas.microsoft.com/office/drawing/2014/main" id="{AF697099-EBC3-44FD-8EF3-262D73F0A955}"/>
              </a:ext>
            </a:extLst>
          </p:cNvPr>
          <p:cNvSpPr>
            <a:spLocks noGrp="1"/>
          </p:cNvSpPr>
          <p:nvPr>
            <p:ph type="sldNum" sz="quarter" idx="12"/>
          </p:nvPr>
        </p:nvSpPr>
        <p:spPr>
          <a:xfrm>
            <a:off x="8077200" y="6356350"/>
            <a:ext cx="609600" cy="365125"/>
          </a:xfrm>
        </p:spPr>
        <p:txBody>
          <a:bodyPr/>
          <a:lstStyle>
            <a:lvl1pPr>
              <a:defRPr smtClean="0"/>
            </a:lvl1pPr>
          </a:lstStyle>
          <a:p>
            <a:pPr>
              <a:defRPr/>
            </a:pPr>
            <a:fld id="{106579EF-CB42-4A7D-BFFB-A2AA8A941D7A}" type="slidenum">
              <a:rPr lang="ja-JP" altLang="en-US"/>
              <a:pPr>
                <a:defRPr/>
              </a:pPr>
              <a:t>‹#›</a:t>
            </a:fld>
            <a:endParaRPr lang="ja-JP" altLang="en-US"/>
          </a:p>
        </p:txBody>
      </p:sp>
    </p:spTree>
    <p:extLst>
      <p:ext uri="{BB962C8B-B14F-4D97-AF65-F5344CB8AC3E}">
        <p14:creationId xmlns:p14="http://schemas.microsoft.com/office/powerpoint/2010/main" val="54926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4ACCB104-1D90-4C31-BFF4-B41576AB81A3}"/>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96C8F393-96C4-4786-BA7A-C88837FF649D}"/>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15A9388E-AB15-4A73-B9CD-D5974D91F888}"/>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89E69620-C959-443B-895F-F630F8B69150}"/>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DD7D56F7-4A98-4C31-AE18-1D9CD3F9E91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fld id="{AA4F42DD-BFD2-4129-9415-203CBAF7D20F}" type="datetime1">
              <a:rPr lang="ja-JP" altLang="en-US"/>
              <a:pPr>
                <a:defRPr/>
              </a:pPr>
              <a:t>2024/7/19</a:t>
            </a:fld>
            <a:endParaRPr lang="ja-JP" altLang="en-US"/>
          </a:p>
        </p:txBody>
      </p:sp>
      <p:sp>
        <p:nvSpPr>
          <p:cNvPr id="22" name="フッター プレースホルダ 21">
            <a:extLst>
              <a:ext uri="{FF2B5EF4-FFF2-40B4-BE49-F238E27FC236}">
                <a16:creationId xmlns:a16="http://schemas.microsoft.com/office/drawing/2014/main" id="{6E98219A-AD34-4E88-975E-5EC93C06BB7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ja-JP" altLang="en-US"/>
          </a:p>
        </p:txBody>
      </p:sp>
      <p:sp>
        <p:nvSpPr>
          <p:cNvPr id="18" name="スライド番号プレースホルダ 17">
            <a:extLst>
              <a:ext uri="{FF2B5EF4-FFF2-40B4-BE49-F238E27FC236}">
                <a16:creationId xmlns:a16="http://schemas.microsoft.com/office/drawing/2014/main" id="{F9399130-526A-4345-B3F8-4309BF367FD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smtClean="0">
                <a:solidFill>
                  <a:srgbClr val="045C75"/>
                </a:solidFill>
              </a:defRPr>
            </a:lvl1pPr>
          </a:lstStyle>
          <a:p>
            <a:pPr>
              <a:defRPr/>
            </a:pPr>
            <a:fld id="{DCB2695B-B2E5-439E-8472-D98DD6CEDACB}" type="slidenum">
              <a:rPr lang="ja-JP" altLang="en-US"/>
              <a:pPr>
                <a:defRPr/>
              </a:pPr>
              <a:t>‹#›</a:t>
            </a:fld>
            <a:endParaRPr lang="ja-JP" altLang="en-US"/>
          </a:p>
        </p:txBody>
      </p:sp>
      <p:grpSp>
        <p:nvGrpSpPr>
          <p:cNvPr id="1033" name="グループ化 1">
            <a:extLst>
              <a:ext uri="{FF2B5EF4-FFF2-40B4-BE49-F238E27FC236}">
                <a16:creationId xmlns:a16="http://schemas.microsoft.com/office/drawing/2014/main" id="{92874466-42B9-409A-B3F7-5853C9A82D13}"/>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009BFA41-394F-40F1-ADEB-FEF8B0DF0F9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13" name="フリーフォーム 12">
              <a:extLst>
                <a:ext uri="{FF2B5EF4-FFF2-40B4-BE49-F238E27FC236}">
                  <a16:creationId xmlns:a16="http://schemas.microsoft.com/office/drawing/2014/main" id="{1DE66A6B-278B-4186-8137-01FD869F097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958" r:id="rId1"/>
    <p:sldLayoutId id="2147484950" r:id="rId2"/>
    <p:sldLayoutId id="2147484959" r:id="rId3"/>
    <p:sldLayoutId id="2147484951" r:id="rId4"/>
    <p:sldLayoutId id="2147484952" r:id="rId5"/>
    <p:sldLayoutId id="2147484953" r:id="rId6"/>
    <p:sldLayoutId id="2147484954" r:id="rId7"/>
    <p:sldLayoutId id="2147484955" r:id="rId8"/>
    <p:sldLayoutId id="2147484960" r:id="rId9"/>
    <p:sldLayoutId id="2147484956" r:id="rId10"/>
    <p:sldLayoutId id="2147484957" r:id="rId11"/>
  </p:sldLayoutIdLst>
  <p:hf sldNum="0"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82"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82"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82"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82"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82"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5000">
              <a:srgbClr val="D5E8F3"/>
            </a:gs>
            <a:gs pos="100000">
              <a:srgbClr val="99FFCC"/>
            </a:gs>
          </a:gsLst>
          <a:lin ang="5400000"/>
        </a:gra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FDA813F8-8F7D-414A-BEF2-966C3025032C}"/>
              </a:ext>
            </a:extLst>
          </p:cNvPr>
          <p:cNvSpPr txBox="1">
            <a:spLocks noChangeArrowheads="1"/>
          </p:cNvSpPr>
          <p:nvPr/>
        </p:nvSpPr>
        <p:spPr bwMode="auto">
          <a:xfrm>
            <a:off x="683568" y="1029130"/>
            <a:ext cx="698477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〇〇〇　中学校　３年</a:t>
            </a:r>
            <a:endParaRPr lang="ja-JP" altLang="ja-JP"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12" name="正方形/長方形 11">
            <a:extLst>
              <a:ext uri="{FF2B5EF4-FFF2-40B4-BE49-F238E27FC236}">
                <a16:creationId xmlns:a16="http://schemas.microsoft.com/office/drawing/2014/main" id="{4EB8A46B-7422-43A8-A9C0-2087C4FB4DFB}"/>
              </a:ext>
            </a:extLst>
          </p:cNvPr>
          <p:cNvSpPr/>
          <p:nvPr/>
        </p:nvSpPr>
        <p:spPr>
          <a:xfrm>
            <a:off x="2123728" y="2708920"/>
            <a:ext cx="5143536" cy="1200329"/>
          </a:xfrm>
          <a:prstGeom prst="rect">
            <a:avLst/>
          </a:prstGeom>
          <a:noFill/>
          <a:effectLst>
            <a:reflection blurRad="6350" stA="50000" endA="300" endPos="55500" dist="50800" dir="5400000" sy="-100000" algn="bl" rotWithShape="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ja-JP" altLang="en-US" sz="7200" b="1" spc="50" dirty="0">
                <a:ln w="11430"/>
                <a:gradFill>
                  <a:gsLst>
                    <a:gs pos="25000">
                      <a:srgbClr val="0033CC"/>
                    </a:gs>
                    <a:gs pos="100000">
                      <a:srgbClr val="000099"/>
                    </a:gs>
                  </a:gsLst>
                  <a:lin ang="5400000"/>
                </a:gradFill>
                <a:effectLst>
                  <a:outerShdw blurRad="76200" dist="50800" dir="5400000" algn="tl" rotWithShape="0">
                    <a:srgbClr val="000000">
                      <a:alpha val="65000"/>
                    </a:srgbClr>
                  </a:outerShdw>
                </a:effectLst>
                <a:latin typeface="Times New Roman" pitchFamily="18" charset="0"/>
                <a:ea typeface="ＭＳ Ｐゴシック" charset="-128"/>
              </a:rPr>
              <a:t>租 税 教 室</a:t>
            </a:r>
          </a:p>
        </p:txBody>
      </p:sp>
      <p:sp>
        <p:nvSpPr>
          <p:cNvPr id="13" name="Rectangle 2">
            <a:extLst>
              <a:ext uri="{FF2B5EF4-FFF2-40B4-BE49-F238E27FC236}">
                <a16:creationId xmlns:a16="http://schemas.microsoft.com/office/drawing/2014/main" id="{38E66EE3-45A3-4BA1-AA10-B934846C2194}"/>
              </a:ext>
            </a:extLst>
          </p:cNvPr>
          <p:cNvSpPr txBox="1">
            <a:spLocks noChangeArrowheads="1"/>
          </p:cNvSpPr>
          <p:nvPr/>
        </p:nvSpPr>
        <p:spPr bwMode="auto">
          <a:xfrm>
            <a:off x="2627784" y="5310907"/>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中国税理士会</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2" name="Rectangle 2">
            <a:extLst>
              <a:ext uri="{FF2B5EF4-FFF2-40B4-BE49-F238E27FC236}">
                <a16:creationId xmlns:a16="http://schemas.microsoft.com/office/drawing/2014/main" id="{40344AB3-C9AB-D080-BDC7-8CF87ECE6F43}"/>
              </a:ext>
            </a:extLst>
          </p:cNvPr>
          <p:cNvSpPr txBox="1">
            <a:spLocks noChangeArrowheads="1"/>
          </p:cNvSpPr>
          <p:nvPr/>
        </p:nvSpPr>
        <p:spPr bwMode="auto">
          <a:xfrm>
            <a:off x="2879304" y="5300710"/>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税理士</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500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税金の知識　言えるかな？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467544" y="1905506"/>
            <a:ext cx="7776864"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知っている「税金」は　？</a:t>
            </a:r>
            <a:endParaRPr kumimoji="1" lang="en-US" altLang="ja-JP" sz="4800" dirty="0"/>
          </a:p>
          <a:p>
            <a:endParaRPr lang="en-US" altLang="ja-JP" sz="4800" dirty="0"/>
          </a:p>
          <a:p>
            <a:r>
              <a:rPr kumimoji="1" lang="ja-JP" altLang="en-US" sz="4800" dirty="0"/>
              <a:t>　日本には、全部</a:t>
            </a:r>
            <a:r>
              <a:rPr lang="ja-JP" altLang="en-US" sz="4800" dirty="0"/>
              <a:t>で何種類　　くらいあるでしょうか？</a:t>
            </a:r>
            <a:endParaRPr kumimoji="1" lang="ja-JP" altLang="en-US" sz="4800" dirty="0"/>
          </a:p>
        </p:txBody>
      </p:sp>
      <p:sp>
        <p:nvSpPr>
          <p:cNvPr id="4" name="テキスト ボックス 3">
            <a:extLst>
              <a:ext uri="{FF2B5EF4-FFF2-40B4-BE49-F238E27FC236}">
                <a16:creationId xmlns:a16="http://schemas.microsoft.com/office/drawing/2014/main" id="{F754CA3A-4CD0-5490-7E5C-CEF762A3538F}"/>
              </a:ext>
            </a:extLst>
          </p:cNvPr>
          <p:cNvSpPr txBox="1"/>
          <p:nvPr/>
        </p:nvSpPr>
        <p:spPr>
          <a:xfrm>
            <a:off x="4355976" y="5805264"/>
            <a:ext cx="3240360" cy="584775"/>
          </a:xfrm>
          <a:prstGeom prst="rect">
            <a:avLst/>
          </a:prstGeom>
          <a:noFill/>
        </p:spPr>
        <p:txBody>
          <a:bodyPr wrap="square" rtlCol="0">
            <a:spAutoFit/>
          </a:bodyPr>
          <a:lstStyle/>
          <a:p>
            <a:r>
              <a:rPr kumimoji="1" lang="ja-JP" altLang="en-US" sz="3200" dirty="0"/>
              <a:t>答は、約５０種類</a:t>
            </a:r>
            <a:endParaRPr kumimoji="1" lang="en-US" altLang="ja-JP" sz="3200" dirty="0"/>
          </a:p>
        </p:txBody>
      </p:sp>
    </p:spTree>
    <p:extLst>
      <p:ext uri="{BB962C8B-B14F-4D97-AF65-F5344CB8AC3E}">
        <p14:creationId xmlns:p14="http://schemas.microsoft.com/office/powerpoint/2010/main" val="383620590"/>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どれだけ知ってるかな？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323528" y="1340768"/>
            <a:ext cx="8424936"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「税金」って言えば・・・</a:t>
            </a:r>
            <a:endParaRPr kumimoji="1" lang="en-US" altLang="ja-JP" sz="4800" dirty="0"/>
          </a:p>
          <a:p>
            <a:r>
              <a:rPr lang="ja-JP" altLang="en-US" sz="4800" dirty="0"/>
              <a:t>これホント、ウソどっちでしょう</a:t>
            </a:r>
            <a:r>
              <a:rPr kumimoji="1" lang="ja-JP" altLang="en-US" sz="4800" dirty="0"/>
              <a:t>？</a:t>
            </a:r>
          </a:p>
        </p:txBody>
      </p:sp>
      <p:sp>
        <p:nvSpPr>
          <p:cNvPr id="4" name="テキスト ボックス 3">
            <a:extLst>
              <a:ext uri="{FF2B5EF4-FFF2-40B4-BE49-F238E27FC236}">
                <a16:creationId xmlns:a16="http://schemas.microsoft.com/office/drawing/2014/main" id="{CDCB6169-4C43-4F38-B852-D74F344F4D09}"/>
              </a:ext>
            </a:extLst>
          </p:cNvPr>
          <p:cNvSpPr txBox="1"/>
          <p:nvPr/>
        </p:nvSpPr>
        <p:spPr>
          <a:xfrm>
            <a:off x="323528" y="3434712"/>
            <a:ext cx="7982576" cy="2862322"/>
          </a:xfrm>
          <a:prstGeom prst="rect">
            <a:avLst/>
          </a:prstGeom>
          <a:noFill/>
        </p:spPr>
        <p:txBody>
          <a:bodyPr wrap="square" rtlCol="0">
            <a:spAutoFit/>
          </a:bodyPr>
          <a:lstStyle/>
          <a:p>
            <a:r>
              <a:rPr kumimoji="1" lang="ja-JP" altLang="en-US" sz="3600" b="1" dirty="0"/>
              <a:t>①　外国にポテトチップス税はあったが、ソーダ税は無い。 </a:t>
            </a:r>
            <a:r>
              <a:rPr kumimoji="1" lang="en-US" altLang="ja-JP" sz="3600" b="1" dirty="0"/>
              <a:t>(</a:t>
            </a:r>
            <a:r>
              <a:rPr kumimoji="1" lang="ja-JP" altLang="en-US" sz="3600" b="1" dirty="0"/>
              <a:t>〇か</a:t>
            </a:r>
            <a:r>
              <a:rPr kumimoji="1" lang="en-US" altLang="ja-JP" sz="3600" b="1" dirty="0"/>
              <a:t>×</a:t>
            </a:r>
            <a:r>
              <a:rPr kumimoji="1" lang="ja-JP" altLang="en-US" sz="3600" b="1" dirty="0"/>
              <a:t>か？）</a:t>
            </a:r>
            <a:endParaRPr kumimoji="1" lang="en-US" altLang="ja-JP" sz="3600" b="1" dirty="0"/>
          </a:p>
          <a:p>
            <a:endParaRPr kumimoji="1" lang="en-US" altLang="ja-JP" sz="3600" b="1" dirty="0"/>
          </a:p>
          <a:p>
            <a:r>
              <a:rPr lang="ja-JP" altLang="en-US" sz="3600" b="1" dirty="0"/>
              <a:t>②　日本に「犬税」はあったが、「猫税」は無い。（〇か</a:t>
            </a:r>
            <a:r>
              <a:rPr lang="en-US" altLang="ja-JP" sz="3600" b="1" dirty="0"/>
              <a:t>×</a:t>
            </a:r>
            <a:r>
              <a:rPr lang="ja-JP" altLang="en-US" sz="3600" b="1" dirty="0"/>
              <a:t>か？）</a:t>
            </a:r>
            <a:endParaRPr kumimoji="1" lang="en-US" altLang="ja-JP" sz="3600" b="1" dirty="0"/>
          </a:p>
        </p:txBody>
      </p:sp>
      <p:sp>
        <p:nvSpPr>
          <p:cNvPr id="6" name="円: 塗りつぶしなし 5">
            <a:extLst>
              <a:ext uri="{FF2B5EF4-FFF2-40B4-BE49-F238E27FC236}">
                <a16:creationId xmlns:a16="http://schemas.microsoft.com/office/drawing/2014/main" id="{2BEE2579-E898-06F4-2A1B-D829BCBD7749}"/>
              </a:ext>
            </a:extLst>
          </p:cNvPr>
          <p:cNvSpPr/>
          <p:nvPr/>
        </p:nvSpPr>
        <p:spPr>
          <a:xfrm>
            <a:off x="7308304" y="5733256"/>
            <a:ext cx="756084" cy="717844"/>
          </a:xfrm>
          <a:prstGeom prst="donut">
            <a:avLst>
              <a:gd name="adj" fmla="val 134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乗算記号 6">
            <a:extLst>
              <a:ext uri="{FF2B5EF4-FFF2-40B4-BE49-F238E27FC236}">
                <a16:creationId xmlns:a16="http://schemas.microsoft.com/office/drawing/2014/main" id="{71AC6720-CE1C-BF86-8D11-33E05A59A3B8}"/>
              </a:ext>
            </a:extLst>
          </p:cNvPr>
          <p:cNvSpPr/>
          <p:nvPr/>
        </p:nvSpPr>
        <p:spPr>
          <a:xfrm>
            <a:off x="7058008" y="3884319"/>
            <a:ext cx="1224136" cy="1080120"/>
          </a:xfrm>
          <a:prstGeom prst="mathMultiply">
            <a:avLst>
              <a:gd name="adj1" fmla="val 144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698407"/>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4E99A5-0F65-4DFB-91D3-173D781B6FD4}"/>
              </a:ext>
            </a:extLst>
          </p:cNvPr>
          <p:cNvSpPr/>
          <p:nvPr/>
        </p:nvSpPr>
        <p:spPr>
          <a:xfrm>
            <a:off x="35496" y="188640"/>
            <a:ext cx="9036496"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税金の種類と分類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17" name="角丸四角形 16">
            <a:extLst>
              <a:ext uri="{FF2B5EF4-FFF2-40B4-BE49-F238E27FC236}">
                <a16:creationId xmlns:a16="http://schemas.microsoft.com/office/drawing/2014/main" id="{C1B73EFA-40E5-4A9D-BD6F-AC3F78F0DE2E}"/>
              </a:ext>
            </a:extLst>
          </p:cNvPr>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a:extLst>
              <a:ext uri="{FF2B5EF4-FFF2-40B4-BE49-F238E27FC236}">
                <a16:creationId xmlns:a16="http://schemas.microsoft.com/office/drawing/2014/main" id="{8A418F87-9F9E-4EFA-AAFC-54222FCF703C}"/>
              </a:ext>
            </a:extLst>
          </p:cNvPr>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a:extLst>
              <a:ext uri="{FF2B5EF4-FFF2-40B4-BE49-F238E27FC236}">
                <a16:creationId xmlns:a16="http://schemas.microsoft.com/office/drawing/2014/main" id="{97D6FBCD-793E-40C9-956B-B0CB7C1A9714}"/>
              </a:ext>
            </a:extLst>
          </p:cNvPr>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a:extLst>
              <a:ext uri="{FF2B5EF4-FFF2-40B4-BE49-F238E27FC236}">
                <a16:creationId xmlns:a16="http://schemas.microsoft.com/office/drawing/2014/main" id="{6D312E1D-9865-4FE1-B8F7-7CA56B500F60}"/>
              </a:ext>
            </a:extLst>
          </p:cNvPr>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en-US" altLang="ja-JP" sz="2400" b="1" spc="100" dirty="0">
                <a:solidFill>
                  <a:schemeClr val="bg1"/>
                </a:solidFill>
                <a:latin typeface="メイリオ" panose="020B0604030504040204" pitchFamily="50" charset="-128"/>
                <a:ea typeface="メイリオ" panose="020B0604030504040204" pitchFamily="50" charset="-128"/>
              </a:rPr>
              <a:t>24</a:t>
            </a:r>
            <a:r>
              <a:rPr lang="ja-JP" altLang="en-US" sz="2400" b="1" spc="100" dirty="0">
                <a:solidFill>
                  <a:schemeClr val="bg1"/>
                </a:solidFill>
                <a:latin typeface="メイリオ" panose="020B0604030504040204" pitchFamily="50" charset="-128"/>
                <a:ea typeface="メイリオ" panose="020B0604030504040204" pitchFamily="50" charset="-128"/>
              </a:rPr>
              <a:t>種類</a:t>
            </a:r>
            <a:r>
              <a:rPr lang="ja-JP" altLang="en-US" sz="2400" b="1" dirty="0">
                <a:solidFill>
                  <a:schemeClr val="bg1"/>
                </a:solidFill>
                <a:latin typeface="メイリオ" panose="020B0604030504040204" pitchFamily="50" charset="-128"/>
                <a:ea typeface="メイリオ" panose="020B0604030504040204" pitchFamily="50" charset="-128"/>
              </a:rPr>
              <a:t>）</a:t>
            </a:r>
          </a:p>
        </p:txBody>
      </p:sp>
      <p:sp>
        <p:nvSpPr>
          <p:cNvPr id="20" name="角丸四角形 19">
            <a:extLst>
              <a:ext uri="{FF2B5EF4-FFF2-40B4-BE49-F238E27FC236}">
                <a16:creationId xmlns:a16="http://schemas.microsoft.com/office/drawing/2014/main" id="{A6825CD1-4178-4F2A-A52C-8E8C2DBA95C6}"/>
              </a:ext>
            </a:extLst>
          </p:cNvPr>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a:extLst>
              <a:ext uri="{FF2B5EF4-FFF2-40B4-BE49-F238E27FC236}">
                <a16:creationId xmlns:a16="http://schemas.microsoft.com/office/drawing/2014/main" id="{D9D4E682-DCB2-4ABD-AEED-82ED32577194}"/>
              </a:ext>
            </a:extLst>
          </p:cNvPr>
          <p:cNvSpPr/>
          <p:nvPr/>
        </p:nvSpPr>
        <p:spPr>
          <a:xfrm>
            <a:off x="2663032" y="121507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a:extLst>
              <a:ext uri="{FF2B5EF4-FFF2-40B4-BE49-F238E27FC236}">
                <a16:creationId xmlns:a16="http://schemas.microsoft.com/office/drawing/2014/main" id="{3714C4F2-22EC-42D8-A1F7-6F3414D0E2C4}"/>
              </a:ext>
            </a:extLst>
          </p:cNvPr>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（約</a:t>
            </a:r>
            <a:r>
              <a:rPr lang="en-US" altLang="ja-JP" sz="2400" b="1" dirty="0">
                <a:solidFill>
                  <a:schemeClr val="bg1"/>
                </a:solidFill>
                <a:latin typeface="メイリオ" panose="020B0604030504040204" pitchFamily="50" charset="-128"/>
                <a:ea typeface="メイリオ" panose="020B0604030504040204" pitchFamily="50" charset="-128"/>
              </a:rPr>
              <a:t>24</a:t>
            </a:r>
            <a:r>
              <a:rPr lang="ja-JP" altLang="en-US" sz="2400" b="1" dirty="0">
                <a:solidFill>
                  <a:schemeClr val="bg1"/>
                </a:solidFill>
                <a:latin typeface="メイリオ" panose="020B0604030504040204" pitchFamily="50" charset="-128"/>
                <a:ea typeface="メイリオ" panose="020B0604030504040204" pitchFamily="50" charset="-128"/>
              </a:rPr>
              <a:t>種類）</a:t>
            </a: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a:extLst>
              <a:ext uri="{FF2B5EF4-FFF2-40B4-BE49-F238E27FC236}">
                <a16:creationId xmlns:a16="http://schemas.microsoft.com/office/drawing/2014/main" id="{9F477332-924C-40A1-8E59-AFE4B24186E0}"/>
              </a:ext>
            </a:extLst>
          </p:cNvPr>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法人税、復興特別法人税、たばこ税、揮発油税、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相続税、贈与税等　　　　 印紙税等</a:t>
            </a:r>
          </a:p>
        </p:txBody>
      </p:sp>
      <p:sp>
        <p:nvSpPr>
          <p:cNvPr id="14" name="角丸四角形 13">
            <a:extLst>
              <a:ext uri="{FF2B5EF4-FFF2-40B4-BE49-F238E27FC236}">
                <a16:creationId xmlns:a16="http://schemas.microsoft.com/office/drawing/2014/main" id="{EFF0BAE2-A739-4097-A256-FC8D8467FE47}"/>
              </a:ext>
            </a:extLst>
          </p:cNvPr>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県 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a:extLst>
              <a:ext uri="{FF2B5EF4-FFF2-40B4-BE49-F238E27FC236}">
                <a16:creationId xmlns:a16="http://schemas.microsoft.com/office/drawing/2014/main" id="{F25D4698-9723-4C7F-9886-22E638CF3968}"/>
              </a:ext>
            </a:extLst>
          </p:cNvPr>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市町村税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a:extLst>
              <a:ext uri="{FF2B5EF4-FFF2-40B4-BE49-F238E27FC236}">
                <a16:creationId xmlns:a16="http://schemas.microsoft.com/office/drawing/2014/main" id="{8F750204-43EF-42C2-A6A9-48308F29C218}"/>
              </a:ext>
            </a:extLst>
          </p:cNvPr>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22" name="正方形/長方形 21">
            <a:extLst>
              <a:ext uri="{FF2B5EF4-FFF2-40B4-BE49-F238E27FC236}">
                <a16:creationId xmlns:a16="http://schemas.microsoft.com/office/drawing/2014/main" id="{9DA79069-BC7E-4559-9ACA-ABA00E5A76EF}"/>
              </a:ext>
            </a:extLst>
          </p:cNvPr>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16</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a:extLst>
              <a:ext uri="{FF2B5EF4-FFF2-40B4-BE49-F238E27FC236}">
                <a16:creationId xmlns:a16="http://schemas.microsoft.com/office/drawing/2014/main" id="{0BBD8CC8-FCD8-437B-BD63-56C2005A7D21}"/>
              </a:ext>
            </a:extLst>
          </p:cNvPr>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13</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125F48-976A-1161-DA91-6E9900DBE590}"/>
              </a:ext>
            </a:extLst>
          </p:cNvPr>
          <p:cNvPicPr>
            <a:picLocks noChangeAspect="1"/>
          </p:cNvPicPr>
          <p:nvPr/>
        </p:nvPicPr>
        <p:blipFill>
          <a:blip r:embed="rId3"/>
          <a:stretch>
            <a:fillRect/>
          </a:stretch>
        </p:blipFill>
        <p:spPr>
          <a:xfrm>
            <a:off x="2123728" y="836712"/>
            <a:ext cx="5181216" cy="3714836"/>
          </a:xfrm>
          <a:prstGeom prst="rect">
            <a:avLst/>
          </a:prstGeom>
        </p:spPr>
      </p:pic>
      <p:sp>
        <p:nvSpPr>
          <p:cNvPr id="4" name="正方形/長方形 3">
            <a:extLst>
              <a:ext uri="{FF2B5EF4-FFF2-40B4-BE49-F238E27FC236}">
                <a16:creationId xmlns:a16="http://schemas.microsoft.com/office/drawing/2014/main" id="{C2F84C5A-6E60-7996-795D-43DAE1A8AE63}"/>
              </a:ext>
            </a:extLst>
          </p:cNvPr>
          <p:cNvSpPr/>
          <p:nvPr/>
        </p:nvSpPr>
        <p:spPr>
          <a:xfrm>
            <a:off x="0" y="482769"/>
            <a:ext cx="9108504"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救急車</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1</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台　買おうとすると・・・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5" name="図 4">
            <a:extLst>
              <a:ext uri="{FF2B5EF4-FFF2-40B4-BE49-F238E27FC236}">
                <a16:creationId xmlns:a16="http://schemas.microsoft.com/office/drawing/2014/main" id="{A8370E66-F4E9-C8E5-704D-8873A9DD4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226016"/>
            <a:ext cx="929640" cy="1795272"/>
          </a:xfrm>
          <a:prstGeom prst="rect">
            <a:avLst/>
          </a:prstGeom>
        </p:spPr>
      </p:pic>
      <p:sp>
        <p:nvSpPr>
          <p:cNvPr id="6" name="吹き出し: 角を丸めた四角形 5">
            <a:extLst>
              <a:ext uri="{FF2B5EF4-FFF2-40B4-BE49-F238E27FC236}">
                <a16:creationId xmlns:a16="http://schemas.microsoft.com/office/drawing/2014/main" id="{453B1C3C-41E6-515E-E24A-62D8320F5EF7}"/>
              </a:ext>
            </a:extLst>
          </p:cNvPr>
          <p:cNvSpPr/>
          <p:nvPr/>
        </p:nvSpPr>
        <p:spPr>
          <a:xfrm>
            <a:off x="320168" y="4365064"/>
            <a:ext cx="5908016" cy="2010167"/>
          </a:xfrm>
          <a:prstGeom prst="wedgeRoundRectCallout">
            <a:avLst>
              <a:gd name="adj1" fmla="val 64638"/>
              <a:gd name="adj2" fmla="val -388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t>救急車は、税金で購入したものです。</a:t>
            </a:r>
            <a:endParaRPr kumimoji="1" lang="en-US" altLang="ja-JP" sz="2800" dirty="0"/>
          </a:p>
          <a:p>
            <a:r>
              <a:rPr kumimoji="1" lang="ja-JP" altLang="en-US" sz="2800" dirty="0"/>
              <a:t>高規格の車両であれば、</a:t>
            </a:r>
            <a:endParaRPr kumimoji="1" lang="en-US" altLang="ja-JP" sz="2800" dirty="0"/>
          </a:p>
          <a:p>
            <a:r>
              <a:rPr kumimoji="1" lang="ja-JP" altLang="en-US" sz="2800" dirty="0"/>
              <a:t>２，０００万円から３，０００万円します。</a:t>
            </a:r>
          </a:p>
        </p:txBody>
      </p:sp>
    </p:spTree>
    <p:extLst>
      <p:ext uri="{BB962C8B-B14F-4D97-AF65-F5344CB8AC3E}">
        <p14:creationId xmlns:p14="http://schemas.microsoft.com/office/powerpoint/2010/main" val="350324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考えてみよう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527320" y="1124744"/>
            <a:ext cx="8064896" cy="5262979"/>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救急車</a:t>
            </a:r>
            <a:r>
              <a:rPr kumimoji="1" lang="en-US" altLang="ja-JP" sz="4800" dirty="0"/>
              <a:t>1</a:t>
            </a:r>
            <a:r>
              <a:rPr kumimoji="1" lang="ja-JP" altLang="en-US" sz="4800" dirty="0"/>
              <a:t>台　</a:t>
            </a:r>
            <a:r>
              <a:rPr kumimoji="1" lang="en-US" altLang="ja-JP" sz="4800" dirty="0"/>
              <a:t>3,000</a:t>
            </a:r>
            <a:r>
              <a:rPr kumimoji="1" lang="ja-JP" altLang="en-US" sz="4800" dirty="0"/>
              <a:t>万円</a:t>
            </a:r>
            <a:endParaRPr kumimoji="1" lang="en-US" altLang="ja-JP" sz="4800" dirty="0"/>
          </a:p>
          <a:p>
            <a:endParaRPr lang="en-US" altLang="ja-JP" sz="4800" dirty="0"/>
          </a:p>
          <a:p>
            <a:r>
              <a:rPr kumimoji="1" lang="ja-JP" altLang="en-US" sz="4800" dirty="0"/>
              <a:t>　例えば、</a:t>
            </a:r>
            <a:r>
              <a:rPr kumimoji="1" lang="en-US" altLang="ja-JP" sz="4800" dirty="0"/>
              <a:t>3</a:t>
            </a:r>
            <a:r>
              <a:rPr kumimoji="1" lang="ja-JP" altLang="en-US" sz="4800" dirty="0"/>
              <a:t>人で</a:t>
            </a:r>
            <a:r>
              <a:rPr kumimoji="1" lang="en-US" altLang="ja-JP" sz="4800" dirty="0"/>
              <a:t>3,000</a:t>
            </a:r>
            <a:r>
              <a:rPr lang="ja-JP" altLang="en-US" sz="4800" dirty="0"/>
              <a:t>万円を用意する場合、</a:t>
            </a:r>
            <a:r>
              <a:rPr lang="en-US" altLang="ja-JP" sz="4800" dirty="0"/>
              <a:t>3</a:t>
            </a:r>
            <a:r>
              <a:rPr lang="ja-JP" altLang="en-US" sz="4800" dirty="0"/>
              <a:t>人それぞれ税金で負担するとすると、どんな方法（負担の仕方）があるか、考えてみましょう</a:t>
            </a:r>
            <a:endParaRPr kumimoji="1" lang="ja-JP" altLang="en-US" sz="4800" dirty="0"/>
          </a:p>
        </p:txBody>
      </p:sp>
    </p:spTree>
    <p:extLst>
      <p:ext uri="{BB962C8B-B14F-4D97-AF65-F5344CB8AC3E}">
        <p14:creationId xmlns:p14="http://schemas.microsoft.com/office/powerpoint/2010/main" val="2241983681"/>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a-serv1\public\業務３課\04租税教育推進部\07テキスト・副読本等\01租税教育講義用テキスト\2019年度版\girl_question.png">
            <a:extLst>
              <a:ext uri="{FF2B5EF4-FFF2-40B4-BE49-F238E27FC236}">
                <a16:creationId xmlns:a16="http://schemas.microsoft.com/office/drawing/2014/main" id="{7B6962F6-0FCC-7EBD-2E2E-4BCEE2B3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151835"/>
            <a:ext cx="2223185" cy="237350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2570E6C9-4A92-3DF3-867F-4AD301290FD3}"/>
              </a:ext>
            </a:extLst>
          </p:cNvPr>
          <p:cNvSpPr/>
          <p:nvPr/>
        </p:nvSpPr>
        <p:spPr>
          <a:xfrm>
            <a:off x="611560" y="315723"/>
            <a:ext cx="7920880" cy="1323439"/>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税金って「平等」か「公平」か</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どっちが良いの？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四角形: 角を丸くする 4">
            <a:extLst>
              <a:ext uri="{FF2B5EF4-FFF2-40B4-BE49-F238E27FC236}">
                <a16:creationId xmlns:a16="http://schemas.microsoft.com/office/drawing/2014/main" id="{4161748A-D96A-F756-DD30-BE01A5A80F85}"/>
              </a:ext>
            </a:extLst>
          </p:cNvPr>
          <p:cNvSpPr/>
          <p:nvPr/>
        </p:nvSpPr>
        <p:spPr>
          <a:xfrm>
            <a:off x="395535" y="1699111"/>
            <a:ext cx="3785212" cy="1851502"/>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800" dirty="0"/>
              <a:t>「平等」とは、</a:t>
            </a:r>
            <a:endParaRPr kumimoji="1" lang="en-US" altLang="ja-JP" sz="2800" dirty="0"/>
          </a:p>
          <a:p>
            <a:r>
              <a:rPr lang="ja-JP" altLang="en-US" sz="2800" dirty="0"/>
              <a:t>かたよりや差別が無く、全てのものが一様で等しいこと</a:t>
            </a:r>
            <a:endParaRPr kumimoji="1" lang="ja-JP" altLang="en-US" sz="2800" dirty="0"/>
          </a:p>
        </p:txBody>
      </p:sp>
      <p:pic>
        <p:nvPicPr>
          <p:cNvPr id="6" name="図 5">
            <a:extLst>
              <a:ext uri="{FF2B5EF4-FFF2-40B4-BE49-F238E27FC236}">
                <a16:creationId xmlns:a16="http://schemas.microsoft.com/office/drawing/2014/main" id="{BB0067D1-43D4-02BE-4949-01124CB5D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51" y="4407726"/>
            <a:ext cx="763305" cy="1729805"/>
          </a:xfrm>
          <a:prstGeom prst="rect">
            <a:avLst/>
          </a:prstGeom>
        </p:spPr>
      </p:pic>
      <p:pic>
        <p:nvPicPr>
          <p:cNvPr id="7" name="図 6">
            <a:extLst>
              <a:ext uri="{FF2B5EF4-FFF2-40B4-BE49-F238E27FC236}">
                <a16:creationId xmlns:a16="http://schemas.microsoft.com/office/drawing/2014/main" id="{E7CB72A4-2B32-D4EE-367F-7C40AE199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566" y="4581327"/>
            <a:ext cx="886781" cy="1514523"/>
          </a:xfrm>
          <a:prstGeom prst="rect">
            <a:avLst/>
          </a:prstGeom>
        </p:spPr>
      </p:pic>
      <p:pic>
        <p:nvPicPr>
          <p:cNvPr id="8" name="図 7">
            <a:extLst>
              <a:ext uri="{FF2B5EF4-FFF2-40B4-BE49-F238E27FC236}">
                <a16:creationId xmlns:a16="http://schemas.microsoft.com/office/drawing/2014/main" id="{2BAC8006-B367-3D20-5EA0-C7195A1A1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448" y="3902929"/>
            <a:ext cx="886781" cy="2234602"/>
          </a:xfrm>
          <a:prstGeom prst="rect">
            <a:avLst/>
          </a:prstGeom>
          <a:ln w="6350">
            <a:noFill/>
          </a:ln>
        </p:spPr>
      </p:pic>
      <p:cxnSp>
        <p:nvCxnSpPr>
          <p:cNvPr id="9" name="直線コネクタ 8">
            <a:extLst>
              <a:ext uri="{FF2B5EF4-FFF2-40B4-BE49-F238E27FC236}">
                <a16:creationId xmlns:a16="http://schemas.microsoft.com/office/drawing/2014/main" id="{29429975-3BD2-7291-FB13-4F9AB6096B57}"/>
              </a:ext>
            </a:extLst>
          </p:cNvPr>
          <p:cNvCxnSpPr>
            <a:cxnSpLocks/>
          </p:cNvCxnSpPr>
          <p:nvPr/>
        </p:nvCxnSpPr>
        <p:spPr>
          <a:xfrm flipV="1">
            <a:off x="610071" y="6061087"/>
            <a:ext cx="3024336" cy="286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F87C624-1CB0-8EE3-7EF2-B2187426CF47}"/>
              </a:ext>
            </a:extLst>
          </p:cNvPr>
          <p:cNvSpPr/>
          <p:nvPr/>
        </p:nvSpPr>
        <p:spPr>
          <a:xfrm>
            <a:off x="712351" y="6137531"/>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1A71243-AC71-C730-CA8F-6751780D507D}"/>
              </a:ext>
            </a:extLst>
          </p:cNvPr>
          <p:cNvSpPr/>
          <p:nvPr/>
        </p:nvSpPr>
        <p:spPr>
          <a:xfrm>
            <a:off x="1574899" y="6089770"/>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36DC14E-8BB8-F4D7-79FA-119C57ACFDEF}"/>
              </a:ext>
            </a:extLst>
          </p:cNvPr>
          <p:cNvSpPr/>
          <p:nvPr/>
        </p:nvSpPr>
        <p:spPr>
          <a:xfrm>
            <a:off x="2560924" y="6132239"/>
            <a:ext cx="763305" cy="387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27611630-8DCE-7F12-2D88-C8AAEDE7CAA2}"/>
              </a:ext>
            </a:extLst>
          </p:cNvPr>
          <p:cNvGrpSpPr/>
          <p:nvPr/>
        </p:nvGrpSpPr>
        <p:grpSpPr>
          <a:xfrm>
            <a:off x="4223701" y="2708920"/>
            <a:ext cx="1285894" cy="3768663"/>
            <a:chOff x="0" y="0"/>
            <a:chExt cx="1653540" cy="4114801"/>
          </a:xfrm>
        </p:grpSpPr>
        <p:sp>
          <p:nvSpPr>
            <p:cNvPr id="14" name="正方形/長方形 13">
              <a:extLst>
                <a:ext uri="{FF2B5EF4-FFF2-40B4-BE49-F238E27FC236}">
                  <a16:creationId xmlns:a16="http://schemas.microsoft.com/office/drawing/2014/main" id="{489A9BC8-C434-4344-A706-0BA46E2EE72F}"/>
                </a:ext>
              </a:extLst>
            </p:cNvPr>
            <p:cNvSpPr/>
            <p:nvPr/>
          </p:nvSpPr>
          <p:spPr>
            <a:xfrm>
              <a:off x="1135380" y="1112520"/>
              <a:ext cx="518160" cy="1752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5D4E5543-1551-697D-7195-6EE0C3897C65}"/>
                </a:ext>
              </a:extLst>
            </p:cNvPr>
            <p:cNvSpPr/>
            <p:nvPr/>
          </p:nvSpPr>
          <p:spPr>
            <a:xfrm>
              <a:off x="0" y="701041"/>
              <a:ext cx="220980" cy="34137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0983BCD9-DF52-DB3F-9C5F-5D8D8966899D}"/>
                </a:ext>
              </a:extLst>
            </p:cNvPr>
            <p:cNvSpPr/>
            <p:nvPr/>
          </p:nvSpPr>
          <p:spPr>
            <a:xfrm>
              <a:off x="22860" y="2545081"/>
              <a:ext cx="640080" cy="2057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7" name="正方形/長方形 16">
              <a:extLst>
                <a:ext uri="{FF2B5EF4-FFF2-40B4-BE49-F238E27FC236}">
                  <a16:creationId xmlns:a16="http://schemas.microsoft.com/office/drawing/2014/main" id="{F89D39E2-85FD-4428-9C7C-90583BB8148C}"/>
                </a:ext>
              </a:extLst>
            </p:cNvPr>
            <p:cNvSpPr/>
            <p:nvPr/>
          </p:nvSpPr>
          <p:spPr>
            <a:xfrm>
              <a:off x="1104900" y="0"/>
              <a:ext cx="167640" cy="252222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8" name="円柱 17">
              <a:extLst>
                <a:ext uri="{FF2B5EF4-FFF2-40B4-BE49-F238E27FC236}">
                  <a16:creationId xmlns:a16="http://schemas.microsoft.com/office/drawing/2014/main" id="{621A61BB-CDE2-AFBB-EF8A-E0D56EBB2CE4}"/>
                </a:ext>
              </a:extLst>
            </p:cNvPr>
            <p:cNvSpPr/>
            <p:nvPr/>
          </p:nvSpPr>
          <p:spPr>
            <a:xfrm rot="13194745">
              <a:off x="876098" y="654331"/>
              <a:ext cx="95010" cy="2494261"/>
            </a:xfrm>
            <a:prstGeom prst="can">
              <a:avLst>
                <a:gd name="adj" fmla="val 4849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6768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8C787C-3596-EF11-DEF3-78383D21F707}"/>
              </a:ext>
            </a:extLst>
          </p:cNvPr>
          <p:cNvPicPr>
            <a:picLocks noChangeAspect="1"/>
          </p:cNvPicPr>
          <p:nvPr/>
        </p:nvPicPr>
        <p:blipFill>
          <a:blip r:embed="rId3"/>
          <a:stretch>
            <a:fillRect/>
          </a:stretch>
        </p:blipFill>
        <p:spPr>
          <a:xfrm>
            <a:off x="447608" y="1310245"/>
            <a:ext cx="8210996" cy="5040560"/>
          </a:xfrm>
          <a:prstGeom prst="rect">
            <a:avLst/>
          </a:prstGeom>
        </p:spPr>
      </p:pic>
      <p:grpSp>
        <p:nvGrpSpPr>
          <p:cNvPr id="4" name="グループ化 3">
            <a:extLst>
              <a:ext uri="{FF2B5EF4-FFF2-40B4-BE49-F238E27FC236}">
                <a16:creationId xmlns:a16="http://schemas.microsoft.com/office/drawing/2014/main" id="{5048B66A-7F4C-BAF4-B7B6-7F92D73D98B1}"/>
              </a:ext>
            </a:extLst>
          </p:cNvPr>
          <p:cNvGrpSpPr/>
          <p:nvPr/>
        </p:nvGrpSpPr>
        <p:grpSpPr>
          <a:xfrm>
            <a:off x="5412739" y="2504574"/>
            <a:ext cx="3120074" cy="936000"/>
            <a:chOff x="5492749" y="3505819"/>
            <a:chExt cx="3120074" cy="936000"/>
          </a:xfrm>
        </p:grpSpPr>
        <p:pic>
          <p:nvPicPr>
            <p:cNvPr id="5" name="Picture 8" descr="困っている女性会社員のイラスト">
              <a:extLst>
                <a:ext uri="{FF2B5EF4-FFF2-40B4-BE49-F238E27FC236}">
                  <a16:creationId xmlns:a16="http://schemas.microsoft.com/office/drawing/2014/main" id="{A69BFF26-B7A2-639D-7332-DBC5B764556D}"/>
                </a:ext>
              </a:extLst>
            </p:cNvPr>
            <p:cNvPicPr>
              <a:picLocks noChangeAspect="1" noChangeArrowheads="1"/>
            </p:cNvPicPr>
            <p:nvPr/>
          </p:nvPicPr>
          <p:blipFill>
            <a:blip r:embed="rId4"/>
            <a:srcRect/>
            <a:stretch>
              <a:fillRect/>
            </a:stretch>
          </p:blipFill>
          <p:spPr bwMode="auto">
            <a:xfrm>
              <a:off x="5492749" y="3505819"/>
              <a:ext cx="893080" cy="936000"/>
            </a:xfrm>
            <a:prstGeom prst="rect">
              <a:avLst/>
            </a:prstGeom>
            <a:noFill/>
            <a:ln w="9525">
              <a:noFill/>
              <a:miter lim="800000"/>
              <a:headEnd/>
              <a:tailEnd/>
            </a:ln>
          </p:spPr>
        </p:pic>
        <p:sp>
          <p:nvSpPr>
            <p:cNvPr id="6" name="円形吹き出し 9">
              <a:extLst>
                <a:ext uri="{FF2B5EF4-FFF2-40B4-BE49-F238E27FC236}">
                  <a16:creationId xmlns:a16="http://schemas.microsoft.com/office/drawing/2014/main" id="{98F8E708-D3D3-4329-7674-FAD94BBDBCC2}"/>
                </a:ext>
              </a:extLst>
            </p:cNvPr>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12">
              <a:extLst>
                <a:ext uri="{FF2B5EF4-FFF2-40B4-BE49-F238E27FC236}">
                  <a16:creationId xmlns:a16="http://schemas.microsoft.com/office/drawing/2014/main" id="{54B379FC-6352-AB46-95E2-9DB5533455A2}"/>
                </a:ext>
              </a:extLst>
            </p:cNvPr>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a:t>
              </a:r>
              <a:r>
                <a:rPr lang="en-US" altLang="ja-JP" sz="1600" dirty="0">
                  <a:latin typeface="HG丸ｺﾞｼｯｸM-PRO" panose="020F0600000000000000" pitchFamily="50" charset="-128"/>
                  <a:ea typeface="HG丸ｺﾞｼｯｸM-PRO" panose="020F0600000000000000" pitchFamily="50" charset="-128"/>
                </a:rPr>
                <a:t>C</a:t>
              </a:r>
              <a:r>
                <a:rPr lang="ja-JP" altLang="en-US" sz="1600" dirty="0">
                  <a:latin typeface="HG丸ｺﾞｼｯｸM-PRO" panose="020F0600000000000000" pitchFamily="50" charset="-128"/>
                  <a:ea typeface="HG丸ｺﾞｼｯｸM-PRO" panose="020F0600000000000000" pitchFamily="50" charset="-128"/>
                </a:rPr>
                <a:t>さんと同じ金額なの！</a:t>
              </a:r>
            </a:p>
          </p:txBody>
        </p:sp>
      </p:grpSp>
      <p:grpSp>
        <p:nvGrpSpPr>
          <p:cNvPr id="8" name="グループ化 7">
            <a:extLst>
              <a:ext uri="{FF2B5EF4-FFF2-40B4-BE49-F238E27FC236}">
                <a16:creationId xmlns:a16="http://schemas.microsoft.com/office/drawing/2014/main" id="{726C7D9E-751C-4317-4DD7-E3F2DFC53FC1}"/>
              </a:ext>
            </a:extLst>
          </p:cNvPr>
          <p:cNvGrpSpPr/>
          <p:nvPr/>
        </p:nvGrpSpPr>
        <p:grpSpPr>
          <a:xfrm>
            <a:off x="5412739" y="3518361"/>
            <a:ext cx="3245865" cy="936000"/>
            <a:chOff x="5426648" y="4496374"/>
            <a:chExt cx="3245865" cy="936000"/>
          </a:xfrm>
        </p:grpSpPr>
        <p:pic>
          <p:nvPicPr>
            <p:cNvPr id="9" name="Picture 2" descr="泣いている男性会社員のイラスト">
              <a:extLst>
                <a:ext uri="{FF2B5EF4-FFF2-40B4-BE49-F238E27FC236}">
                  <a16:creationId xmlns:a16="http://schemas.microsoft.com/office/drawing/2014/main" id="{E3BF288F-CC4A-AAF0-495E-D500C454CDED}"/>
                </a:ext>
              </a:extLst>
            </p:cNvPr>
            <p:cNvPicPr>
              <a:picLocks noChangeAspect="1" noChangeArrowheads="1"/>
            </p:cNvPicPr>
            <p:nvPr/>
          </p:nvPicPr>
          <p:blipFill>
            <a:blip r:embed="rId5"/>
            <a:srcRect/>
            <a:stretch>
              <a:fillRect/>
            </a:stretch>
          </p:blipFill>
          <p:spPr bwMode="auto">
            <a:xfrm>
              <a:off x="5426648" y="4496374"/>
              <a:ext cx="936000" cy="936000"/>
            </a:xfrm>
            <a:prstGeom prst="rect">
              <a:avLst/>
            </a:prstGeom>
            <a:noFill/>
            <a:ln w="9525">
              <a:noFill/>
              <a:miter lim="800000"/>
              <a:headEnd/>
              <a:tailEnd/>
            </a:ln>
          </p:spPr>
        </p:pic>
        <p:sp>
          <p:nvSpPr>
            <p:cNvPr id="10" name="円形吹き出し 7">
              <a:extLst>
                <a:ext uri="{FF2B5EF4-FFF2-40B4-BE49-F238E27FC236}">
                  <a16:creationId xmlns:a16="http://schemas.microsoft.com/office/drawing/2014/main" id="{A4BECD21-E84D-3B5E-D552-EF4CDE84B109}"/>
                </a:ext>
              </a:extLst>
            </p:cNvPr>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8">
              <a:extLst>
                <a:ext uri="{FF2B5EF4-FFF2-40B4-BE49-F238E27FC236}">
                  <a16:creationId xmlns:a16="http://schemas.microsoft.com/office/drawing/2014/main" id="{DBEDA465-476C-4F78-AAEA-0D44B47FCC67}"/>
                </a:ext>
              </a:extLst>
            </p:cNvPr>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grpSp>
      <p:grpSp>
        <p:nvGrpSpPr>
          <p:cNvPr id="12" name="グループ化 11">
            <a:extLst>
              <a:ext uri="{FF2B5EF4-FFF2-40B4-BE49-F238E27FC236}">
                <a16:creationId xmlns:a16="http://schemas.microsoft.com/office/drawing/2014/main" id="{B01A87AA-3DCE-506C-D138-ABDAF7882719}"/>
              </a:ext>
            </a:extLst>
          </p:cNvPr>
          <p:cNvGrpSpPr/>
          <p:nvPr/>
        </p:nvGrpSpPr>
        <p:grpSpPr>
          <a:xfrm>
            <a:off x="5434608" y="4417257"/>
            <a:ext cx="3225445" cy="973137"/>
            <a:chOff x="5487988" y="2479771"/>
            <a:chExt cx="3225445" cy="973137"/>
          </a:xfrm>
        </p:grpSpPr>
        <p:pic>
          <p:nvPicPr>
            <p:cNvPr id="13" name="Picture 2" descr="ガッツポーズをしている女の子のイラスト">
              <a:extLst>
                <a:ext uri="{FF2B5EF4-FFF2-40B4-BE49-F238E27FC236}">
                  <a16:creationId xmlns:a16="http://schemas.microsoft.com/office/drawing/2014/main" id="{06048152-0D5D-7292-08A9-43CECF03BCE9}"/>
                </a:ext>
              </a:extLst>
            </p:cNvPr>
            <p:cNvPicPr>
              <a:picLocks noChangeAspect="1" noChangeArrowheads="1"/>
            </p:cNvPicPr>
            <p:nvPr/>
          </p:nvPicPr>
          <p:blipFill>
            <a:blip r:embed="rId6"/>
            <a:srcRect/>
            <a:stretch>
              <a:fillRect/>
            </a:stretch>
          </p:blipFill>
          <p:spPr bwMode="auto">
            <a:xfrm>
              <a:off x="5487988" y="2479771"/>
              <a:ext cx="860425" cy="973137"/>
            </a:xfrm>
            <a:prstGeom prst="rect">
              <a:avLst/>
            </a:prstGeom>
            <a:noFill/>
            <a:ln w="9525">
              <a:noFill/>
              <a:miter lim="800000"/>
              <a:headEnd/>
              <a:tailEnd/>
            </a:ln>
          </p:spPr>
        </p:pic>
        <p:sp>
          <p:nvSpPr>
            <p:cNvPr id="14" name="円形吹き出し 12">
              <a:extLst>
                <a:ext uri="{FF2B5EF4-FFF2-40B4-BE49-F238E27FC236}">
                  <a16:creationId xmlns:a16="http://schemas.microsoft.com/office/drawing/2014/main" id="{6612C798-27D9-9716-2088-02217E36564C}"/>
                </a:ext>
              </a:extLst>
            </p:cNvPr>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7C1F46B5-5C86-E169-18D6-CC089EF46E32}"/>
                </a:ext>
              </a:extLst>
            </p:cNvPr>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grpSp>
      <p:sp>
        <p:nvSpPr>
          <p:cNvPr id="16" name="タイトル 1">
            <a:extLst>
              <a:ext uri="{FF2B5EF4-FFF2-40B4-BE49-F238E27FC236}">
                <a16:creationId xmlns:a16="http://schemas.microsoft.com/office/drawing/2014/main" id="{69539ECE-E11D-BDF8-66B7-F411C9287830}"/>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 みんなから</a:t>
            </a:r>
            <a:r>
              <a:rPr lang="ja-JP" altLang="en-US" dirty="0">
                <a:solidFill>
                  <a:srgbClr val="FF0000"/>
                </a:solidFill>
                <a:latin typeface="ＭＳ ゴシック" panose="020B0609070205080204" pitchFamily="49" charset="-128"/>
                <a:ea typeface="ＭＳ ゴシック" panose="020B0609070205080204" pitchFamily="49" charset="-128"/>
              </a:rPr>
              <a:t>同じ</a:t>
            </a:r>
            <a:r>
              <a:rPr lang="ja-JP" altLang="en-US" b="1" dirty="0">
                <a:solidFill>
                  <a:srgbClr val="FF0000"/>
                </a:solidFill>
                <a:latin typeface="ＭＳ ゴシック" panose="020B0609070205080204" pitchFamily="49" charset="-128"/>
                <a:ea typeface="ＭＳ ゴシック" panose="020B0609070205080204" pitchFamily="49" charset="-128"/>
              </a:rPr>
              <a:t>金額</a:t>
            </a:r>
            <a:r>
              <a:rPr lang="ja-JP" altLang="en-US" dirty="0">
                <a:latin typeface="ＭＳ ゴシック" panose="020B0609070205080204" pitchFamily="49" charset="-128"/>
                <a:ea typeface="ＭＳ ゴシック" panose="020B0609070205080204" pitchFamily="49" charset="-128"/>
              </a:rPr>
              <a:t>を集める</a:t>
            </a:r>
          </a:p>
        </p:txBody>
      </p:sp>
      <p:sp>
        <p:nvSpPr>
          <p:cNvPr id="17" name="テキスト ボックス 16">
            <a:extLst>
              <a:ext uri="{FF2B5EF4-FFF2-40B4-BE49-F238E27FC236}">
                <a16:creationId xmlns:a16="http://schemas.microsoft.com/office/drawing/2014/main" id="{C5015403-B1E3-BCD0-4A8D-12AD4C7B3202}"/>
              </a:ext>
            </a:extLst>
          </p:cNvPr>
          <p:cNvSpPr txBox="1"/>
          <p:nvPr/>
        </p:nvSpPr>
        <p:spPr>
          <a:xfrm>
            <a:off x="3032016" y="2812694"/>
            <a:ext cx="893080" cy="400110"/>
          </a:xfrm>
          <a:prstGeom prst="rect">
            <a:avLst/>
          </a:prstGeom>
          <a:noFill/>
        </p:spPr>
        <p:txBody>
          <a:bodyPr wrap="square" rtlCol="0">
            <a:spAutoFit/>
          </a:bodyPr>
          <a:lstStyle/>
          <a:p>
            <a:r>
              <a:rPr kumimoji="1" lang="ja-JP" altLang="en-US" sz="2000" dirty="0"/>
              <a:t>１０００</a:t>
            </a:r>
          </a:p>
        </p:txBody>
      </p:sp>
      <p:sp>
        <p:nvSpPr>
          <p:cNvPr id="18" name="テキスト ボックス 17">
            <a:extLst>
              <a:ext uri="{FF2B5EF4-FFF2-40B4-BE49-F238E27FC236}">
                <a16:creationId xmlns:a16="http://schemas.microsoft.com/office/drawing/2014/main" id="{3D6A592D-85D3-1973-2401-38FD0A465BBF}"/>
              </a:ext>
            </a:extLst>
          </p:cNvPr>
          <p:cNvSpPr txBox="1"/>
          <p:nvPr/>
        </p:nvSpPr>
        <p:spPr>
          <a:xfrm>
            <a:off x="3032016" y="3786306"/>
            <a:ext cx="893080" cy="400110"/>
          </a:xfrm>
          <a:prstGeom prst="rect">
            <a:avLst/>
          </a:prstGeom>
          <a:noFill/>
        </p:spPr>
        <p:txBody>
          <a:bodyPr wrap="square" rtlCol="0">
            <a:spAutoFit/>
          </a:bodyPr>
          <a:lstStyle/>
          <a:p>
            <a:r>
              <a:rPr kumimoji="1" lang="ja-JP" altLang="en-US" sz="2000" dirty="0"/>
              <a:t>１０００</a:t>
            </a:r>
          </a:p>
        </p:txBody>
      </p:sp>
      <p:sp>
        <p:nvSpPr>
          <p:cNvPr id="19" name="テキスト ボックス 18">
            <a:extLst>
              <a:ext uri="{FF2B5EF4-FFF2-40B4-BE49-F238E27FC236}">
                <a16:creationId xmlns:a16="http://schemas.microsoft.com/office/drawing/2014/main" id="{7D0EB911-8AB9-D7CC-F227-40F64FB8B2E0}"/>
              </a:ext>
            </a:extLst>
          </p:cNvPr>
          <p:cNvSpPr txBox="1"/>
          <p:nvPr/>
        </p:nvSpPr>
        <p:spPr>
          <a:xfrm>
            <a:off x="3032016" y="4775467"/>
            <a:ext cx="893080" cy="400110"/>
          </a:xfrm>
          <a:prstGeom prst="rect">
            <a:avLst/>
          </a:prstGeom>
          <a:noFill/>
        </p:spPr>
        <p:txBody>
          <a:bodyPr wrap="square" rtlCol="0">
            <a:spAutoFit/>
          </a:bodyPr>
          <a:lstStyle/>
          <a:p>
            <a:r>
              <a:rPr kumimoji="1" lang="ja-JP" altLang="en-US" sz="2000" dirty="0"/>
              <a:t>１０００</a:t>
            </a:r>
          </a:p>
        </p:txBody>
      </p:sp>
      <p:sp>
        <p:nvSpPr>
          <p:cNvPr id="20" name="テキスト ボックス 19">
            <a:extLst>
              <a:ext uri="{FF2B5EF4-FFF2-40B4-BE49-F238E27FC236}">
                <a16:creationId xmlns:a16="http://schemas.microsoft.com/office/drawing/2014/main" id="{6ED14DFE-A0EB-1E14-393E-F4124D125066}"/>
              </a:ext>
            </a:extLst>
          </p:cNvPr>
          <p:cNvSpPr txBox="1"/>
          <p:nvPr/>
        </p:nvSpPr>
        <p:spPr>
          <a:xfrm>
            <a:off x="5663826" y="5627235"/>
            <a:ext cx="2436565" cy="400110"/>
          </a:xfrm>
          <a:prstGeom prst="rect">
            <a:avLst/>
          </a:prstGeom>
          <a:noFill/>
        </p:spPr>
        <p:txBody>
          <a:bodyPr wrap="square" rtlCol="0">
            <a:spAutoFit/>
          </a:bodyPr>
          <a:lstStyle/>
          <a:p>
            <a:r>
              <a:rPr kumimoji="1" lang="ja-JP" altLang="en-US" sz="2000" dirty="0"/>
              <a:t>３０００</a:t>
            </a:r>
            <a:r>
              <a:rPr kumimoji="1" lang="en-US" altLang="ja-JP" sz="2000" dirty="0"/>
              <a:t>÷</a:t>
            </a:r>
            <a:r>
              <a:rPr kumimoji="1" lang="ja-JP" altLang="en-US" sz="2000" dirty="0"/>
              <a:t>３人だから</a:t>
            </a:r>
          </a:p>
        </p:txBody>
      </p:sp>
      <p:sp>
        <p:nvSpPr>
          <p:cNvPr id="22" name="テキスト ボックス 21">
            <a:extLst>
              <a:ext uri="{FF2B5EF4-FFF2-40B4-BE49-F238E27FC236}">
                <a16:creationId xmlns:a16="http://schemas.microsoft.com/office/drawing/2014/main" id="{C19374B1-7E66-262F-077F-C18F449E609C}"/>
              </a:ext>
            </a:extLst>
          </p:cNvPr>
          <p:cNvSpPr txBox="1"/>
          <p:nvPr/>
        </p:nvSpPr>
        <p:spPr>
          <a:xfrm>
            <a:off x="4305455" y="2812694"/>
            <a:ext cx="893080" cy="400110"/>
          </a:xfrm>
          <a:prstGeom prst="rect">
            <a:avLst/>
          </a:prstGeom>
          <a:noFill/>
        </p:spPr>
        <p:txBody>
          <a:bodyPr wrap="square" rtlCol="0">
            <a:spAutoFit/>
          </a:bodyPr>
          <a:lstStyle/>
          <a:p>
            <a:r>
              <a:rPr kumimoji="1" lang="ja-JP" altLang="en-US" sz="2000" dirty="0"/>
              <a:t>１５００</a:t>
            </a:r>
          </a:p>
        </p:txBody>
      </p:sp>
      <p:sp>
        <p:nvSpPr>
          <p:cNvPr id="23" name="テキスト ボックス 22">
            <a:extLst>
              <a:ext uri="{FF2B5EF4-FFF2-40B4-BE49-F238E27FC236}">
                <a16:creationId xmlns:a16="http://schemas.microsoft.com/office/drawing/2014/main" id="{6DB36878-3EEE-0FA9-4F3E-1536A96C3B6A}"/>
              </a:ext>
            </a:extLst>
          </p:cNvPr>
          <p:cNvSpPr txBox="1"/>
          <p:nvPr/>
        </p:nvSpPr>
        <p:spPr>
          <a:xfrm>
            <a:off x="4233311" y="3796479"/>
            <a:ext cx="1039727" cy="400110"/>
          </a:xfrm>
          <a:prstGeom prst="rect">
            <a:avLst/>
          </a:prstGeom>
          <a:noFill/>
        </p:spPr>
        <p:txBody>
          <a:bodyPr wrap="square" rtlCol="0">
            <a:spAutoFit/>
          </a:bodyPr>
          <a:lstStyle/>
          <a:p>
            <a:r>
              <a:rPr kumimoji="1" lang="ja-JP" altLang="en-US" sz="2000" dirty="0"/>
              <a:t>▲５００</a:t>
            </a:r>
          </a:p>
        </p:txBody>
      </p:sp>
      <p:sp>
        <p:nvSpPr>
          <p:cNvPr id="24" name="テキスト ボックス 23">
            <a:extLst>
              <a:ext uri="{FF2B5EF4-FFF2-40B4-BE49-F238E27FC236}">
                <a16:creationId xmlns:a16="http://schemas.microsoft.com/office/drawing/2014/main" id="{FFD19DEB-2088-70D6-BEF4-09618BECB1F9}"/>
              </a:ext>
            </a:extLst>
          </p:cNvPr>
          <p:cNvSpPr txBox="1"/>
          <p:nvPr/>
        </p:nvSpPr>
        <p:spPr>
          <a:xfrm>
            <a:off x="4276220" y="4775467"/>
            <a:ext cx="893080" cy="400110"/>
          </a:xfrm>
          <a:prstGeom prst="rect">
            <a:avLst/>
          </a:prstGeom>
          <a:noFill/>
        </p:spPr>
        <p:txBody>
          <a:bodyPr wrap="square" rtlCol="0">
            <a:spAutoFit/>
          </a:bodyPr>
          <a:lstStyle/>
          <a:p>
            <a:r>
              <a:rPr kumimoji="1" lang="ja-JP" altLang="en-US" sz="2000" dirty="0"/>
              <a:t>６０００</a:t>
            </a:r>
          </a:p>
        </p:txBody>
      </p:sp>
    </p:spTree>
    <p:extLst>
      <p:ext uri="{BB962C8B-B14F-4D97-AF65-F5344CB8AC3E}">
        <p14:creationId xmlns:p14="http://schemas.microsoft.com/office/powerpoint/2010/main" val="20578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A3DAAB-C4DB-F83B-5F39-192352FA13FF}"/>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0EDC992E-C499-11FA-DF03-4F290E691A29}"/>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 みんなから</a:t>
            </a:r>
            <a:r>
              <a:rPr lang="ja-JP" altLang="en-US" dirty="0">
                <a:solidFill>
                  <a:srgbClr val="FF0000"/>
                </a:solidFill>
                <a:latin typeface="ＭＳ ゴシック" panose="020B0609070205080204" pitchFamily="49" charset="-128"/>
                <a:ea typeface="ＭＳ ゴシック" panose="020B0609070205080204" pitchFamily="49" charset="-128"/>
              </a:rPr>
              <a:t>同じ</a:t>
            </a:r>
            <a:r>
              <a:rPr lang="ja-JP" altLang="en-US" b="1" dirty="0">
                <a:solidFill>
                  <a:srgbClr val="FF0000"/>
                </a:solidFill>
                <a:latin typeface="ＭＳ ゴシック" panose="020B0609070205080204" pitchFamily="49" charset="-128"/>
                <a:ea typeface="ＭＳ ゴシック" panose="020B0609070205080204" pitchFamily="49" charset="-128"/>
              </a:rPr>
              <a:t>率</a:t>
            </a:r>
            <a:r>
              <a:rPr lang="ja-JP" altLang="en-US" dirty="0">
                <a:latin typeface="ＭＳ ゴシック" panose="020B0609070205080204" pitchFamily="49" charset="-128"/>
                <a:ea typeface="ＭＳ ゴシック" panose="020B0609070205080204" pitchFamily="49" charset="-128"/>
              </a:rPr>
              <a:t>で集める</a:t>
            </a:r>
          </a:p>
        </p:txBody>
      </p:sp>
      <p:sp>
        <p:nvSpPr>
          <p:cNvPr id="4" name="テキスト ボックス 3">
            <a:extLst>
              <a:ext uri="{FF2B5EF4-FFF2-40B4-BE49-F238E27FC236}">
                <a16:creationId xmlns:a16="http://schemas.microsoft.com/office/drawing/2014/main" id="{47C93DAF-ADDA-0559-C147-EF142C0B2569}"/>
              </a:ext>
            </a:extLst>
          </p:cNvPr>
          <p:cNvSpPr txBox="1"/>
          <p:nvPr/>
        </p:nvSpPr>
        <p:spPr>
          <a:xfrm>
            <a:off x="3032016" y="2812694"/>
            <a:ext cx="893080" cy="400110"/>
          </a:xfrm>
          <a:prstGeom prst="rect">
            <a:avLst/>
          </a:prstGeom>
          <a:noFill/>
        </p:spPr>
        <p:txBody>
          <a:bodyPr wrap="square" rtlCol="0">
            <a:spAutoFit/>
          </a:bodyPr>
          <a:lstStyle/>
          <a:p>
            <a:r>
              <a:rPr kumimoji="1" lang="ja-JP" altLang="en-US" sz="2000" dirty="0"/>
              <a:t>７５０</a:t>
            </a:r>
          </a:p>
        </p:txBody>
      </p:sp>
      <p:sp>
        <p:nvSpPr>
          <p:cNvPr id="5" name="テキスト ボックス 4">
            <a:extLst>
              <a:ext uri="{FF2B5EF4-FFF2-40B4-BE49-F238E27FC236}">
                <a16:creationId xmlns:a16="http://schemas.microsoft.com/office/drawing/2014/main" id="{529C4199-C590-5C61-ED15-1512EB8546FF}"/>
              </a:ext>
            </a:extLst>
          </p:cNvPr>
          <p:cNvSpPr txBox="1"/>
          <p:nvPr/>
        </p:nvSpPr>
        <p:spPr>
          <a:xfrm>
            <a:off x="5652120" y="5661248"/>
            <a:ext cx="1944216" cy="400110"/>
          </a:xfrm>
          <a:prstGeom prst="rect">
            <a:avLst/>
          </a:prstGeom>
          <a:noFill/>
        </p:spPr>
        <p:txBody>
          <a:bodyPr wrap="square" rtlCol="0">
            <a:spAutoFit/>
          </a:bodyPr>
          <a:lstStyle/>
          <a:p>
            <a:r>
              <a:rPr kumimoji="1" lang="ja-JP" altLang="en-US" sz="2000" dirty="0"/>
              <a:t>３０％　だから</a:t>
            </a:r>
          </a:p>
        </p:txBody>
      </p:sp>
      <p:sp>
        <p:nvSpPr>
          <p:cNvPr id="6" name="テキスト ボックス 5">
            <a:extLst>
              <a:ext uri="{FF2B5EF4-FFF2-40B4-BE49-F238E27FC236}">
                <a16:creationId xmlns:a16="http://schemas.microsoft.com/office/drawing/2014/main" id="{D0165CA8-C1CE-F238-351A-4AC82216B62D}"/>
              </a:ext>
            </a:extLst>
          </p:cNvPr>
          <p:cNvSpPr txBox="1"/>
          <p:nvPr/>
        </p:nvSpPr>
        <p:spPr>
          <a:xfrm>
            <a:off x="3011645" y="3830525"/>
            <a:ext cx="893080" cy="400110"/>
          </a:xfrm>
          <a:prstGeom prst="rect">
            <a:avLst/>
          </a:prstGeom>
          <a:noFill/>
        </p:spPr>
        <p:txBody>
          <a:bodyPr wrap="square" rtlCol="0">
            <a:spAutoFit/>
          </a:bodyPr>
          <a:lstStyle/>
          <a:p>
            <a:r>
              <a:rPr kumimoji="1" lang="ja-JP" altLang="en-US" sz="2000" dirty="0"/>
              <a:t>１５０</a:t>
            </a:r>
          </a:p>
        </p:txBody>
      </p:sp>
      <p:sp>
        <p:nvSpPr>
          <p:cNvPr id="7" name="テキスト ボックス 6">
            <a:extLst>
              <a:ext uri="{FF2B5EF4-FFF2-40B4-BE49-F238E27FC236}">
                <a16:creationId xmlns:a16="http://schemas.microsoft.com/office/drawing/2014/main" id="{3C2BD87D-0DA8-26A0-E395-ED4A6A9A8FCA}"/>
              </a:ext>
            </a:extLst>
          </p:cNvPr>
          <p:cNvSpPr txBox="1"/>
          <p:nvPr/>
        </p:nvSpPr>
        <p:spPr>
          <a:xfrm>
            <a:off x="3011645" y="4648098"/>
            <a:ext cx="893080" cy="400110"/>
          </a:xfrm>
          <a:prstGeom prst="rect">
            <a:avLst/>
          </a:prstGeom>
          <a:noFill/>
        </p:spPr>
        <p:txBody>
          <a:bodyPr wrap="square" rtlCol="0">
            <a:spAutoFit/>
          </a:bodyPr>
          <a:lstStyle/>
          <a:p>
            <a:r>
              <a:rPr kumimoji="1" lang="ja-JP" altLang="en-US" sz="2000" dirty="0"/>
              <a:t>２１００</a:t>
            </a:r>
          </a:p>
        </p:txBody>
      </p:sp>
      <p:pic>
        <p:nvPicPr>
          <p:cNvPr id="8" name="Picture 2" descr="困っている女性会社員のイラスト">
            <a:extLst>
              <a:ext uri="{FF2B5EF4-FFF2-40B4-BE49-F238E27FC236}">
                <a16:creationId xmlns:a16="http://schemas.microsoft.com/office/drawing/2014/main" id="{37E177D1-E3C0-C81C-92A7-54CB2BDD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82545" y="2525571"/>
            <a:ext cx="888460" cy="936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6784B6EB-A7FB-5D2C-3FEA-CB8C743D7C36}"/>
              </a:ext>
            </a:extLst>
          </p:cNvPr>
          <p:cNvGrpSpPr/>
          <p:nvPr/>
        </p:nvGrpSpPr>
        <p:grpSpPr>
          <a:xfrm>
            <a:off x="5482545" y="3502011"/>
            <a:ext cx="3066099" cy="936000"/>
            <a:chOff x="5469889" y="4497482"/>
            <a:chExt cx="3066099" cy="936000"/>
          </a:xfrm>
        </p:grpSpPr>
        <p:sp>
          <p:nvSpPr>
            <p:cNvPr id="10" name="円形吹き出し 9">
              <a:extLst>
                <a:ext uri="{FF2B5EF4-FFF2-40B4-BE49-F238E27FC236}">
                  <a16:creationId xmlns:a16="http://schemas.microsoft.com/office/drawing/2014/main" id="{733F5254-9CD9-FD75-846E-9A42A0C2E329}"/>
                </a:ext>
              </a:extLst>
            </p:cNvPr>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1" name="Picture 2" descr="困っている男性会社員のイラスト">
              <a:extLst>
                <a:ext uri="{FF2B5EF4-FFF2-40B4-BE49-F238E27FC236}">
                  <a16:creationId xmlns:a16="http://schemas.microsoft.com/office/drawing/2014/main" id="{A775766B-A71B-75DF-0E59-6A727CA67041}"/>
                </a:ext>
              </a:extLst>
            </p:cNvPr>
            <p:cNvPicPr>
              <a:picLocks noChangeAspect="1" noChangeArrowheads="1"/>
            </p:cNvPicPr>
            <p:nvPr/>
          </p:nvPicPr>
          <p:blipFill>
            <a:blip r:embed="rId5"/>
            <a:srcRect/>
            <a:stretch>
              <a:fillRect/>
            </a:stretch>
          </p:blipFill>
          <p:spPr bwMode="auto">
            <a:xfrm>
              <a:off x="5469889" y="4497482"/>
              <a:ext cx="936000" cy="936000"/>
            </a:xfrm>
            <a:prstGeom prst="rect">
              <a:avLst/>
            </a:prstGeom>
            <a:noFill/>
            <a:ln w="9525">
              <a:noFill/>
              <a:miter lim="800000"/>
              <a:headEnd/>
              <a:tailEnd/>
            </a:ln>
          </p:spPr>
        </p:pic>
        <p:sp>
          <p:nvSpPr>
            <p:cNvPr id="12" name="テキスト ボックス 8">
              <a:extLst>
                <a:ext uri="{FF2B5EF4-FFF2-40B4-BE49-F238E27FC236}">
                  <a16:creationId xmlns:a16="http://schemas.microsoft.com/office/drawing/2014/main" id="{DBFD31A3-AAC4-5D7E-5184-6638E5871029}"/>
                </a:ext>
              </a:extLst>
            </p:cNvPr>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grpSp>
      <p:pic>
        <p:nvPicPr>
          <p:cNvPr id="13" name="Picture 2" descr="困っている女性会社員のイラスト">
            <a:extLst>
              <a:ext uri="{FF2B5EF4-FFF2-40B4-BE49-F238E27FC236}">
                <a16:creationId xmlns:a16="http://schemas.microsoft.com/office/drawing/2014/main" id="{97583CC0-2733-5BAB-D942-18B68A41F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684" y="4478452"/>
            <a:ext cx="887321" cy="9720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F96FEE2A-4B0C-8E8E-A30F-9C31C46DFA73}"/>
              </a:ext>
            </a:extLst>
          </p:cNvPr>
          <p:cNvSpPr txBox="1"/>
          <p:nvPr/>
        </p:nvSpPr>
        <p:spPr>
          <a:xfrm>
            <a:off x="4305455" y="2821987"/>
            <a:ext cx="893080" cy="400110"/>
          </a:xfrm>
          <a:prstGeom prst="rect">
            <a:avLst/>
          </a:prstGeom>
          <a:noFill/>
        </p:spPr>
        <p:txBody>
          <a:bodyPr wrap="square" rtlCol="0">
            <a:spAutoFit/>
          </a:bodyPr>
          <a:lstStyle/>
          <a:p>
            <a:r>
              <a:rPr kumimoji="1" lang="ja-JP" altLang="en-US" sz="2000" dirty="0"/>
              <a:t>１７５０</a:t>
            </a:r>
          </a:p>
        </p:txBody>
      </p:sp>
      <p:sp>
        <p:nvSpPr>
          <p:cNvPr id="15" name="テキスト ボックス 14">
            <a:extLst>
              <a:ext uri="{FF2B5EF4-FFF2-40B4-BE49-F238E27FC236}">
                <a16:creationId xmlns:a16="http://schemas.microsoft.com/office/drawing/2014/main" id="{2B916FB4-3504-42FD-A84D-91E3424A13AC}"/>
              </a:ext>
            </a:extLst>
          </p:cNvPr>
          <p:cNvSpPr txBox="1"/>
          <p:nvPr/>
        </p:nvSpPr>
        <p:spPr>
          <a:xfrm>
            <a:off x="4247095" y="3823665"/>
            <a:ext cx="893080" cy="400110"/>
          </a:xfrm>
          <a:prstGeom prst="rect">
            <a:avLst/>
          </a:prstGeom>
          <a:noFill/>
        </p:spPr>
        <p:txBody>
          <a:bodyPr wrap="square" rtlCol="0">
            <a:spAutoFit/>
          </a:bodyPr>
          <a:lstStyle/>
          <a:p>
            <a:r>
              <a:rPr kumimoji="1" lang="ja-JP" altLang="en-US" sz="2000" dirty="0"/>
              <a:t>　３５０</a:t>
            </a:r>
          </a:p>
        </p:txBody>
      </p:sp>
      <p:sp>
        <p:nvSpPr>
          <p:cNvPr id="16" name="テキスト ボックス 15">
            <a:extLst>
              <a:ext uri="{FF2B5EF4-FFF2-40B4-BE49-F238E27FC236}">
                <a16:creationId xmlns:a16="http://schemas.microsoft.com/office/drawing/2014/main" id="{7EEC9C73-103B-DCFB-F492-BFBCAF83F58B}"/>
              </a:ext>
            </a:extLst>
          </p:cNvPr>
          <p:cNvSpPr txBox="1"/>
          <p:nvPr/>
        </p:nvSpPr>
        <p:spPr>
          <a:xfrm>
            <a:off x="4256470" y="4661402"/>
            <a:ext cx="893080" cy="400110"/>
          </a:xfrm>
          <a:prstGeom prst="rect">
            <a:avLst/>
          </a:prstGeom>
          <a:noFill/>
        </p:spPr>
        <p:txBody>
          <a:bodyPr wrap="square" rtlCol="0">
            <a:spAutoFit/>
          </a:bodyPr>
          <a:lstStyle/>
          <a:p>
            <a:r>
              <a:rPr kumimoji="1" lang="ja-JP" altLang="en-US" sz="2000" dirty="0"/>
              <a:t>４９００</a:t>
            </a:r>
          </a:p>
        </p:txBody>
      </p:sp>
    </p:spTree>
    <p:extLst>
      <p:ext uri="{BB962C8B-B14F-4D97-AF65-F5344CB8AC3E}">
        <p14:creationId xmlns:p14="http://schemas.microsoft.com/office/powerpoint/2010/main" val="4929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7D5AEF-CEFF-41C3-24DF-A67EEC4D2450}"/>
              </a:ext>
            </a:extLst>
          </p:cNvPr>
          <p:cNvSpPr/>
          <p:nvPr/>
        </p:nvSpPr>
        <p:spPr>
          <a:xfrm>
            <a:off x="611560" y="623499"/>
            <a:ext cx="792088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「消費税」の負担感って？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3" name="グループ化 2">
            <a:extLst>
              <a:ext uri="{FF2B5EF4-FFF2-40B4-BE49-F238E27FC236}">
                <a16:creationId xmlns:a16="http://schemas.microsoft.com/office/drawing/2014/main" id="{99BB6FC6-FFE0-ADD3-4715-6F21E2FB7E05}"/>
              </a:ext>
            </a:extLst>
          </p:cNvPr>
          <p:cNvGrpSpPr/>
          <p:nvPr/>
        </p:nvGrpSpPr>
        <p:grpSpPr>
          <a:xfrm>
            <a:off x="2482816" y="2588502"/>
            <a:ext cx="4450864" cy="1248920"/>
            <a:chOff x="5487988" y="2479771"/>
            <a:chExt cx="3433758" cy="973137"/>
          </a:xfrm>
        </p:grpSpPr>
        <p:pic>
          <p:nvPicPr>
            <p:cNvPr id="4" name="Picture 2" descr="ガッツポーズをしている女の子のイラスト">
              <a:extLst>
                <a:ext uri="{FF2B5EF4-FFF2-40B4-BE49-F238E27FC236}">
                  <a16:creationId xmlns:a16="http://schemas.microsoft.com/office/drawing/2014/main" id="{06DFE125-199F-FFD5-9B25-82D51FB39042}"/>
                </a:ext>
              </a:extLst>
            </p:cNvPr>
            <p:cNvPicPr>
              <a:picLocks noChangeAspect="1" noChangeArrowheads="1"/>
            </p:cNvPicPr>
            <p:nvPr/>
          </p:nvPicPr>
          <p:blipFill>
            <a:blip r:embed="rId3"/>
            <a:srcRect/>
            <a:stretch>
              <a:fillRect/>
            </a:stretch>
          </p:blipFill>
          <p:spPr bwMode="auto">
            <a:xfrm>
              <a:off x="5487988" y="2479771"/>
              <a:ext cx="860425" cy="973137"/>
            </a:xfrm>
            <a:prstGeom prst="rect">
              <a:avLst/>
            </a:prstGeom>
            <a:noFill/>
            <a:ln w="9525">
              <a:noFill/>
              <a:miter lim="800000"/>
              <a:headEnd/>
              <a:tailEnd/>
            </a:ln>
          </p:spPr>
        </p:pic>
        <p:sp>
          <p:nvSpPr>
            <p:cNvPr id="5" name="円形吹き出し 12">
              <a:extLst>
                <a:ext uri="{FF2B5EF4-FFF2-40B4-BE49-F238E27FC236}">
                  <a16:creationId xmlns:a16="http://schemas.microsoft.com/office/drawing/2014/main" id="{8B05739B-95BA-6765-7DE0-CB83E5FE07A7}"/>
                </a:ext>
              </a:extLst>
            </p:cNvPr>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F086EC60-73B4-432D-8298-65471397E7AC}"/>
                </a:ext>
              </a:extLst>
            </p:cNvPr>
            <p:cNvSpPr txBox="1">
              <a:spLocks noChangeArrowheads="1"/>
            </p:cNvSpPr>
            <p:nvPr/>
          </p:nvSpPr>
          <p:spPr bwMode="auto">
            <a:xfrm>
              <a:off x="6981821" y="2704643"/>
              <a:ext cx="1939925" cy="455647"/>
            </a:xfrm>
            <a:prstGeom prst="rect">
              <a:avLst/>
            </a:prstGeom>
            <a:noFill/>
            <a:ln w="9525">
              <a:noFill/>
              <a:miter lim="800000"/>
              <a:headEnd/>
              <a:tailEnd/>
            </a:ln>
          </p:spPr>
          <p:txBody>
            <a:bodyPr wrap="square">
              <a:spAutoFit/>
            </a:bodyPr>
            <a:lstStyle/>
            <a:p>
              <a:r>
                <a:rPr lang="en-US" altLang="ja-JP" sz="1600" b="1" dirty="0">
                  <a:latin typeface="HG丸ｺﾞｼｯｸM-PRO" panose="020F0600000000000000" pitchFamily="50" charset="-128"/>
                  <a:ea typeface="HG丸ｺﾞｼｯｸM-PRO" panose="020F0600000000000000" pitchFamily="50" charset="-128"/>
                </a:rPr>
                <a:t>1,100</a:t>
              </a:r>
              <a:r>
                <a:rPr lang="ja-JP" altLang="en-US" sz="1600" b="1" dirty="0">
                  <a:latin typeface="HG丸ｺﾞｼｯｸM-PRO" panose="020F0600000000000000" pitchFamily="50" charset="-128"/>
                  <a:ea typeface="HG丸ｺﾞｼｯｸM-PRO" panose="020F0600000000000000" pitchFamily="50" charset="-128"/>
                </a:rPr>
                <a:t>円なら</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買ってもいいね</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grpSp>
      <p:grpSp>
        <p:nvGrpSpPr>
          <p:cNvPr id="7" name="グループ化 6">
            <a:extLst>
              <a:ext uri="{FF2B5EF4-FFF2-40B4-BE49-F238E27FC236}">
                <a16:creationId xmlns:a16="http://schemas.microsoft.com/office/drawing/2014/main" id="{FBCC9E31-6C09-BCC8-E30E-DB9602E4ED2E}"/>
              </a:ext>
            </a:extLst>
          </p:cNvPr>
          <p:cNvGrpSpPr/>
          <p:nvPr/>
        </p:nvGrpSpPr>
        <p:grpSpPr>
          <a:xfrm>
            <a:off x="3815903" y="4612634"/>
            <a:ext cx="4606016" cy="1248920"/>
            <a:chOff x="5469889" y="4380767"/>
            <a:chExt cx="3223701" cy="1052715"/>
          </a:xfrm>
        </p:grpSpPr>
        <p:sp>
          <p:nvSpPr>
            <p:cNvPr id="8" name="円形吹き出し 9">
              <a:extLst>
                <a:ext uri="{FF2B5EF4-FFF2-40B4-BE49-F238E27FC236}">
                  <a16:creationId xmlns:a16="http://schemas.microsoft.com/office/drawing/2014/main" id="{F24A4719-6F6B-05F5-4158-7DAD39D1E86B}"/>
                </a:ext>
              </a:extLst>
            </p:cNvPr>
            <p:cNvSpPr/>
            <p:nvPr/>
          </p:nvSpPr>
          <p:spPr>
            <a:xfrm>
              <a:off x="6509067" y="4380767"/>
              <a:ext cx="2066303" cy="1052715"/>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2" descr="困っている男性会社員のイラスト">
              <a:extLst>
                <a:ext uri="{FF2B5EF4-FFF2-40B4-BE49-F238E27FC236}">
                  <a16:creationId xmlns:a16="http://schemas.microsoft.com/office/drawing/2014/main" id="{212850E8-90C0-8D91-C0AA-864554C4F56C}"/>
                </a:ext>
              </a:extLst>
            </p:cNvPr>
            <p:cNvPicPr>
              <a:picLocks noChangeAspect="1" noChangeArrowheads="1"/>
            </p:cNvPicPr>
            <p:nvPr/>
          </p:nvPicPr>
          <p:blipFill>
            <a:blip r:embed="rId4"/>
            <a:srcRect/>
            <a:stretch>
              <a:fillRect/>
            </a:stretch>
          </p:blipFill>
          <p:spPr bwMode="auto">
            <a:xfrm>
              <a:off x="5469889" y="4497482"/>
              <a:ext cx="936000" cy="936000"/>
            </a:xfrm>
            <a:prstGeom prst="rect">
              <a:avLst/>
            </a:prstGeom>
            <a:noFill/>
            <a:ln w="9525">
              <a:noFill/>
              <a:miter lim="800000"/>
              <a:headEnd/>
              <a:tailEnd/>
            </a:ln>
          </p:spPr>
        </p:pic>
        <p:sp>
          <p:nvSpPr>
            <p:cNvPr id="10" name="テキスト ボックス 8">
              <a:extLst>
                <a:ext uri="{FF2B5EF4-FFF2-40B4-BE49-F238E27FC236}">
                  <a16:creationId xmlns:a16="http://schemas.microsoft.com/office/drawing/2014/main" id="{EBEF8F7C-9473-A26A-EB6D-703BD897EB00}"/>
                </a:ext>
              </a:extLst>
            </p:cNvPr>
            <p:cNvSpPr txBox="1">
              <a:spLocks noChangeArrowheads="1"/>
            </p:cNvSpPr>
            <p:nvPr/>
          </p:nvSpPr>
          <p:spPr bwMode="auto">
            <a:xfrm>
              <a:off x="6627287" y="4626522"/>
              <a:ext cx="2066303" cy="492907"/>
            </a:xfrm>
            <a:prstGeom prst="rect">
              <a:avLst/>
            </a:prstGeom>
            <a:noFill/>
            <a:ln w="9525">
              <a:noFill/>
              <a:miter lim="800000"/>
              <a:headEnd/>
              <a:tailEnd/>
            </a:ln>
          </p:spPr>
          <p:txBody>
            <a:bodyPr wrap="square">
              <a:spAutoFit/>
            </a:bodyPr>
            <a:lstStyle/>
            <a:p>
              <a:r>
                <a:rPr lang="en-US" altLang="ja-JP" sz="1600" b="1" dirty="0">
                  <a:latin typeface="HG丸ｺﾞｼｯｸM-PRO" panose="020F0600000000000000" pitchFamily="50" charset="-128"/>
                  <a:ea typeface="HG丸ｺﾞｼｯｸM-PRO" panose="020F0600000000000000" pitchFamily="50" charset="-128"/>
                </a:rPr>
                <a:t>1,100</a:t>
              </a:r>
              <a:r>
                <a:rPr lang="ja-JP" altLang="en-US" sz="1600" b="1" dirty="0">
                  <a:latin typeface="HG丸ｺﾞｼｯｸM-PRO" panose="020F0600000000000000" pitchFamily="50" charset="-128"/>
                  <a:ea typeface="HG丸ｺﾞｼｯｸM-PRO" panose="020F0600000000000000" pitchFamily="50" charset="-128"/>
                </a:rPr>
                <a:t>円はきついよ。</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もっと安いものにしないと。</a:t>
              </a:r>
            </a:p>
          </p:txBody>
        </p:sp>
      </p:grpSp>
      <p:grpSp>
        <p:nvGrpSpPr>
          <p:cNvPr id="13" name="グループ化 12">
            <a:extLst>
              <a:ext uri="{FF2B5EF4-FFF2-40B4-BE49-F238E27FC236}">
                <a16:creationId xmlns:a16="http://schemas.microsoft.com/office/drawing/2014/main" id="{0A1709C9-C39F-94C0-B7EB-6930EA3C4AAE}"/>
              </a:ext>
            </a:extLst>
          </p:cNvPr>
          <p:cNvGrpSpPr/>
          <p:nvPr/>
        </p:nvGrpSpPr>
        <p:grpSpPr>
          <a:xfrm>
            <a:off x="5908727" y="2046243"/>
            <a:ext cx="1780032" cy="1159153"/>
            <a:chOff x="5824779" y="2776885"/>
            <a:chExt cx="1780032" cy="1159153"/>
          </a:xfrm>
        </p:grpSpPr>
        <p:pic>
          <p:nvPicPr>
            <p:cNvPr id="11" name="図 10">
              <a:extLst>
                <a:ext uri="{FF2B5EF4-FFF2-40B4-BE49-F238E27FC236}">
                  <a16:creationId xmlns:a16="http://schemas.microsoft.com/office/drawing/2014/main" id="{3D315D1D-472A-A45B-57BE-876C0C805B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49975" y="2581202"/>
              <a:ext cx="929640" cy="1780032"/>
            </a:xfrm>
            <a:prstGeom prst="rect">
              <a:avLst/>
            </a:prstGeom>
            <a:ln w="6350">
              <a:noFill/>
            </a:ln>
          </p:spPr>
        </p:pic>
        <p:sp>
          <p:nvSpPr>
            <p:cNvPr id="12" name="アーチ 11">
              <a:extLst>
                <a:ext uri="{FF2B5EF4-FFF2-40B4-BE49-F238E27FC236}">
                  <a16:creationId xmlns:a16="http://schemas.microsoft.com/office/drawing/2014/main" id="{E202E661-A8D7-13DA-5954-F07297AAF561}"/>
                </a:ext>
              </a:extLst>
            </p:cNvPr>
            <p:cNvSpPr/>
            <p:nvPr/>
          </p:nvSpPr>
          <p:spPr>
            <a:xfrm>
              <a:off x="6300192" y="2776885"/>
              <a:ext cx="738330" cy="584775"/>
            </a:xfrm>
            <a:prstGeom prst="blockArc">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テキスト ボックス 13">
            <a:extLst>
              <a:ext uri="{FF2B5EF4-FFF2-40B4-BE49-F238E27FC236}">
                <a16:creationId xmlns:a16="http://schemas.microsoft.com/office/drawing/2014/main" id="{E6383963-BF47-EC1F-EC0A-972511901D5C}"/>
              </a:ext>
            </a:extLst>
          </p:cNvPr>
          <p:cNvSpPr txBox="1"/>
          <p:nvPr/>
        </p:nvSpPr>
        <p:spPr>
          <a:xfrm>
            <a:off x="5747176" y="1911157"/>
            <a:ext cx="838347" cy="369332"/>
          </a:xfrm>
          <a:prstGeom prst="rect">
            <a:avLst/>
          </a:prstGeom>
          <a:noFill/>
        </p:spPr>
        <p:txBody>
          <a:bodyPr wrap="square" rtlCol="0">
            <a:spAutoFit/>
          </a:bodyPr>
          <a:lstStyle/>
          <a:p>
            <a:r>
              <a:rPr kumimoji="1" lang="ja-JP" altLang="en-US" dirty="0"/>
              <a:t>財布</a:t>
            </a:r>
          </a:p>
        </p:txBody>
      </p:sp>
      <p:sp>
        <p:nvSpPr>
          <p:cNvPr id="15" name="正方形/長方形 14">
            <a:extLst>
              <a:ext uri="{FF2B5EF4-FFF2-40B4-BE49-F238E27FC236}">
                <a16:creationId xmlns:a16="http://schemas.microsoft.com/office/drawing/2014/main" id="{7EEBAC9A-7E96-4373-F297-806360E44500}"/>
              </a:ext>
            </a:extLst>
          </p:cNvPr>
          <p:cNvSpPr/>
          <p:nvPr/>
        </p:nvSpPr>
        <p:spPr>
          <a:xfrm>
            <a:off x="7007807" y="2826313"/>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grpSp>
        <p:nvGrpSpPr>
          <p:cNvPr id="16" name="グループ化 15">
            <a:extLst>
              <a:ext uri="{FF2B5EF4-FFF2-40B4-BE49-F238E27FC236}">
                <a16:creationId xmlns:a16="http://schemas.microsoft.com/office/drawing/2014/main" id="{B5ED8E4E-F546-856E-01F6-563E509B2026}"/>
              </a:ext>
            </a:extLst>
          </p:cNvPr>
          <p:cNvGrpSpPr/>
          <p:nvPr/>
        </p:nvGrpSpPr>
        <p:grpSpPr>
          <a:xfrm>
            <a:off x="6574201" y="2364616"/>
            <a:ext cx="1644243" cy="964876"/>
            <a:chOff x="6519929" y="2449197"/>
            <a:chExt cx="1644243" cy="964876"/>
          </a:xfrm>
        </p:grpSpPr>
        <p:sp>
          <p:nvSpPr>
            <p:cNvPr id="20" name="正方形/長方形 19">
              <a:extLst>
                <a:ext uri="{FF2B5EF4-FFF2-40B4-BE49-F238E27FC236}">
                  <a16:creationId xmlns:a16="http://schemas.microsoft.com/office/drawing/2014/main" id="{ACCFF609-F109-03B5-9B30-E385DD825013}"/>
                </a:ext>
              </a:extLst>
            </p:cNvPr>
            <p:cNvSpPr/>
            <p:nvPr/>
          </p:nvSpPr>
          <p:spPr>
            <a:xfrm>
              <a:off x="6859553" y="2840820"/>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1" name="正方形/長方形 20">
              <a:extLst>
                <a:ext uri="{FF2B5EF4-FFF2-40B4-BE49-F238E27FC236}">
                  <a16:creationId xmlns:a16="http://schemas.microsoft.com/office/drawing/2014/main" id="{9B3E3DCA-DB22-12C7-74F5-BE1EC3F8C32B}"/>
                </a:ext>
              </a:extLst>
            </p:cNvPr>
            <p:cNvSpPr/>
            <p:nvPr/>
          </p:nvSpPr>
          <p:spPr>
            <a:xfrm>
              <a:off x="6759536" y="2668310"/>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2" name="正方形/長方形 21">
              <a:extLst>
                <a:ext uri="{FF2B5EF4-FFF2-40B4-BE49-F238E27FC236}">
                  <a16:creationId xmlns:a16="http://schemas.microsoft.com/office/drawing/2014/main" id="{253A4C98-ABAB-151A-B550-59ADC5134903}"/>
                </a:ext>
              </a:extLst>
            </p:cNvPr>
            <p:cNvSpPr/>
            <p:nvPr/>
          </p:nvSpPr>
          <p:spPr>
            <a:xfrm>
              <a:off x="6619946" y="2544453"/>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23" name="正方形/長方形 22">
              <a:extLst>
                <a:ext uri="{FF2B5EF4-FFF2-40B4-BE49-F238E27FC236}">
                  <a16:creationId xmlns:a16="http://schemas.microsoft.com/office/drawing/2014/main" id="{A48A190D-ABF3-DBCF-CF3E-D4FD3EC28BA7}"/>
                </a:ext>
              </a:extLst>
            </p:cNvPr>
            <p:cNvSpPr/>
            <p:nvPr/>
          </p:nvSpPr>
          <p:spPr>
            <a:xfrm>
              <a:off x="6519929" y="2449197"/>
              <a:ext cx="1304619" cy="573253"/>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grpSp>
      <p:grpSp>
        <p:nvGrpSpPr>
          <p:cNvPr id="25" name="グループ化 24">
            <a:extLst>
              <a:ext uri="{FF2B5EF4-FFF2-40B4-BE49-F238E27FC236}">
                <a16:creationId xmlns:a16="http://schemas.microsoft.com/office/drawing/2014/main" id="{89129267-988C-AAE2-6F62-4F9217CEE792}"/>
              </a:ext>
            </a:extLst>
          </p:cNvPr>
          <p:cNvGrpSpPr/>
          <p:nvPr/>
        </p:nvGrpSpPr>
        <p:grpSpPr>
          <a:xfrm>
            <a:off x="1771194" y="4824996"/>
            <a:ext cx="1780032" cy="1159153"/>
            <a:chOff x="5824779" y="2776885"/>
            <a:chExt cx="1780032" cy="1159153"/>
          </a:xfrm>
        </p:grpSpPr>
        <p:pic>
          <p:nvPicPr>
            <p:cNvPr id="26" name="図 25">
              <a:extLst>
                <a:ext uri="{FF2B5EF4-FFF2-40B4-BE49-F238E27FC236}">
                  <a16:creationId xmlns:a16="http://schemas.microsoft.com/office/drawing/2014/main" id="{8C5B0A9C-BDBD-A6F3-AA62-F528884E1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49975" y="2581202"/>
              <a:ext cx="929640" cy="1780032"/>
            </a:xfrm>
            <a:prstGeom prst="rect">
              <a:avLst/>
            </a:prstGeom>
            <a:ln w="6350">
              <a:noFill/>
            </a:ln>
          </p:spPr>
        </p:pic>
        <p:sp>
          <p:nvSpPr>
            <p:cNvPr id="27" name="アーチ 26">
              <a:extLst>
                <a:ext uri="{FF2B5EF4-FFF2-40B4-BE49-F238E27FC236}">
                  <a16:creationId xmlns:a16="http://schemas.microsoft.com/office/drawing/2014/main" id="{B026F211-1163-5693-07A1-6F91D62EB805}"/>
                </a:ext>
              </a:extLst>
            </p:cNvPr>
            <p:cNvSpPr/>
            <p:nvPr/>
          </p:nvSpPr>
          <p:spPr>
            <a:xfrm>
              <a:off x="6300192" y="2776885"/>
              <a:ext cx="738330" cy="584775"/>
            </a:xfrm>
            <a:prstGeom prst="blockArc">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8" name="グループ化 27">
            <a:extLst>
              <a:ext uri="{FF2B5EF4-FFF2-40B4-BE49-F238E27FC236}">
                <a16:creationId xmlns:a16="http://schemas.microsoft.com/office/drawing/2014/main" id="{1DFB66F6-9648-8007-DC7D-AC783668EC67}"/>
              </a:ext>
            </a:extLst>
          </p:cNvPr>
          <p:cNvGrpSpPr/>
          <p:nvPr/>
        </p:nvGrpSpPr>
        <p:grpSpPr>
          <a:xfrm>
            <a:off x="657404" y="5022691"/>
            <a:ext cx="1569296" cy="781578"/>
            <a:chOff x="5860551" y="5135398"/>
            <a:chExt cx="1569296" cy="781578"/>
          </a:xfrm>
          <a:solidFill>
            <a:schemeClr val="accent6">
              <a:lumMod val="20000"/>
              <a:lumOff val="80000"/>
            </a:schemeClr>
          </a:solidFill>
        </p:grpSpPr>
        <p:sp>
          <p:nvSpPr>
            <p:cNvPr id="29" name="正方形/長方形 28">
              <a:extLst>
                <a:ext uri="{FF2B5EF4-FFF2-40B4-BE49-F238E27FC236}">
                  <a16:creationId xmlns:a16="http://schemas.microsoft.com/office/drawing/2014/main" id="{B50C5B41-A097-CED2-4C4F-4C3FAB6733CF}"/>
                </a:ext>
              </a:extLst>
            </p:cNvPr>
            <p:cNvSpPr/>
            <p:nvPr/>
          </p:nvSpPr>
          <p:spPr>
            <a:xfrm>
              <a:off x="6125228" y="5343723"/>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31" name="正方形/長方形 30">
              <a:extLst>
                <a:ext uri="{FF2B5EF4-FFF2-40B4-BE49-F238E27FC236}">
                  <a16:creationId xmlns:a16="http://schemas.microsoft.com/office/drawing/2014/main" id="{B1B5228E-7F7F-0C52-5000-8FE25EF3216A}"/>
                </a:ext>
              </a:extLst>
            </p:cNvPr>
            <p:cNvSpPr/>
            <p:nvPr/>
          </p:nvSpPr>
          <p:spPr>
            <a:xfrm>
              <a:off x="5960568" y="5230654"/>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１０，０００円</a:t>
              </a:r>
            </a:p>
          </p:txBody>
        </p:sp>
        <p:sp>
          <p:nvSpPr>
            <p:cNvPr id="32" name="正方形/長方形 31">
              <a:extLst>
                <a:ext uri="{FF2B5EF4-FFF2-40B4-BE49-F238E27FC236}">
                  <a16:creationId xmlns:a16="http://schemas.microsoft.com/office/drawing/2014/main" id="{DB845014-E17B-EF30-FBCF-D78F7C195B0E}"/>
                </a:ext>
              </a:extLst>
            </p:cNvPr>
            <p:cNvSpPr/>
            <p:nvPr/>
          </p:nvSpPr>
          <p:spPr>
            <a:xfrm>
              <a:off x="5860551" y="5135398"/>
              <a:ext cx="1304619" cy="573253"/>
            </a:xfrm>
            <a:prstGeom prst="rect">
              <a:avLst/>
            </a:prstGeom>
            <a:grp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１，０００円</a:t>
              </a:r>
            </a:p>
          </p:txBody>
        </p:sp>
      </p:grpSp>
      <p:pic>
        <p:nvPicPr>
          <p:cNvPr id="33" name="図 32">
            <a:extLst>
              <a:ext uri="{FF2B5EF4-FFF2-40B4-BE49-F238E27FC236}">
                <a16:creationId xmlns:a16="http://schemas.microsoft.com/office/drawing/2014/main" id="{C1EEF8FA-C4D3-3F7D-C940-6E1F1ABCD7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9541" y="1016560"/>
            <a:ext cx="1651575" cy="3525362"/>
          </a:xfrm>
          <a:prstGeom prst="rect">
            <a:avLst/>
          </a:prstGeom>
        </p:spPr>
      </p:pic>
      <p:sp>
        <p:nvSpPr>
          <p:cNvPr id="34" name="吹き出し: 角を丸めた四角形 33">
            <a:extLst>
              <a:ext uri="{FF2B5EF4-FFF2-40B4-BE49-F238E27FC236}">
                <a16:creationId xmlns:a16="http://schemas.microsoft.com/office/drawing/2014/main" id="{53EF27FC-C6AF-AE0B-7821-FCF09B79E83B}"/>
              </a:ext>
            </a:extLst>
          </p:cNvPr>
          <p:cNvSpPr/>
          <p:nvPr/>
        </p:nvSpPr>
        <p:spPr>
          <a:xfrm>
            <a:off x="1915244" y="1502868"/>
            <a:ext cx="2954187" cy="870101"/>
          </a:xfrm>
          <a:prstGeom prst="wedgeRoundRectCallout">
            <a:avLst>
              <a:gd name="adj1" fmla="val -62309"/>
              <a:gd name="adj2" fmla="val 540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活きの良い魚</a:t>
            </a:r>
            <a:endParaRPr kumimoji="1" lang="en-US" altLang="ja-JP" dirty="0"/>
          </a:p>
          <a:p>
            <a:pPr algn="ctr"/>
            <a:r>
              <a:rPr lang="ja-JP" altLang="en-US" dirty="0"/>
              <a:t>１，１００円と安いよ～！</a:t>
            </a:r>
            <a:endParaRPr kumimoji="1" lang="ja-JP" altLang="en-US" dirty="0"/>
          </a:p>
        </p:txBody>
      </p:sp>
    </p:spTree>
    <p:extLst>
      <p:ext uri="{BB962C8B-B14F-4D97-AF65-F5344CB8AC3E}">
        <p14:creationId xmlns:p14="http://schemas.microsoft.com/office/powerpoint/2010/main" val="182705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a-serv1\public\業務３課\04租税教育推進部\07テキスト・副読本等\01租税教育講義用テキスト\2019年度版\girl_question.png">
            <a:extLst>
              <a:ext uri="{FF2B5EF4-FFF2-40B4-BE49-F238E27FC236}">
                <a16:creationId xmlns:a16="http://schemas.microsoft.com/office/drawing/2014/main" id="{7B6962F6-0FCC-7EBD-2E2E-4BCEE2B3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151835"/>
            <a:ext cx="2223185" cy="237350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2570E6C9-4A92-3DF3-867F-4AD301290FD3}"/>
              </a:ext>
            </a:extLst>
          </p:cNvPr>
          <p:cNvSpPr/>
          <p:nvPr/>
        </p:nvSpPr>
        <p:spPr>
          <a:xfrm>
            <a:off x="611560" y="315723"/>
            <a:ext cx="7920880" cy="1323439"/>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「公平」だったら税金は</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どうなるの？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4" name="四角形: 角を丸くする 3">
            <a:extLst>
              <a:ext uri="{FF2B5EF4-FFF2-40B4-BE49-F238E27FC236}">
                <a16:creationId xmlns:a16="http://schemas.microsoft.com/office/drawing/2014/main" id="{FEB2049F-536B-9B4C-D741-CDE9AFF00AA0}"/>
              </a:ext>
            </a:extLst>
          </p:cNvPr>
          <p:cNvSpPr/>
          <p:nvPr/>
        </p:nvSpPr>
        <p:spPr>
          <a:xfrm>
            <a:off x="245972" y="1689772"/>
            <a:ext cx="5091595" cy="1892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「公平」とは、</a:t>
            </a:r>
            <a:endParaRPr kumimoji="1" lang="en-US" altLang="ja-JP" sz="2400" dirty="0"/>
          </a:p>
          <a:p>
            <a:r>
              <a:rPr lang="ja-JP" altLang="en-US" sz="2400" dirty="0"/>
              <a:t>かたよらず、えこひいきの無いこと。</a:t>
            </a:r>
            <a:endParaRPr lang="en-US" altLang="ja-JP" sz="2400" dirty="0"/>
          </a:p>
          <a:p>
            <a:r>
              <a:rPr kumimoji="1" lang="ja-JP" altLang="en-US" sz="2400" dirty="0"/>
              <a:t>「えこひいき」とは、気に入った者だけ優遇すること。</a:t>
            </a:r>
          </a:p>
        </p:txBody>
      </p:sp>
      <p:pic>
        <p:nvPicPr>
          <p:cNvPr id="6" name="図 5">
            <a:extLst>
              <a:ext uri="{FF2B5EF4-FFF2-40B4-BE49-F238E27FC236}">
                <a16:creationId xmlns:a16="http://schemas.microsoft.com/office/drawing/2014/main" id="{BB0067D1-43D4-02BE-4949-01124CB5D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31" y="3874246"/>
            <a:ext cx="763305" cy="1729805"/>
          </a:xfrm>
          <a:prstGeom prst="rect">
            <a:avLst/>
          </a:prstGeom>
        </p:spPr>
      </p:pic>
      <p:pic>
        <p:nvPicPr>
          <p:cNvPr id="7" name="図 6">
            <a:extLst>
              <a:ext uri="{FF2B5EF4-FFF2-40B4-BE49-F238E27FC236}">
                <a16:creationId xmlns:a16="http://schemas.microsoft.com/office/drawing/2014/main" id="{E7CB72A4-2B32-D4EE-367F-7C40AE199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057" y="3913321"/>
            <a:ext cx="886781" cy="1514523"/>
          </a:xfrm>
          <a:prstGeom prst="rect">
            <a:avLst/>
          </a:prstGeom>
        </p:spPr>
      </p:pic>
      <p:pic>
        <p:nvPicPr>
          <p:cNvPr id="8" name="図 7">
            <a:extLst>
              <a:ext uri="{FF2B5EF4-FFF2-40B4-BE49-F238E27FC236}">
                <a16:creationId xmlns:a16="http://schemas.microsoft.com/office/drawing/2014/main" id="{2BAC8006-B367-3D20-5EA0-C7195A1A1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448" y="3902929"/>
            <a:ext cx="886781" cy="2234602"/>
          </a:xfrm>
          <a:prstGeom prst="rect">
            <a:avLst/>
          </a:prstGeom>
          <a:ln w="6350">
            <a:noFill/>
          </a:ln>
        </p:spPr>
      </p:pic>
      <p:sp>
        <p:nvSpPr>
          <p:cNvPr id="9" name="正方形/長方形 8">
            <a:extLst>
              <a:ext uri="{FF2B5EF4-FFF2-40B4-BE49-F238E27FC236}">
                <a16:creationId xmlns:a16="http://schemas.microsoft.com/office/drawing/2014/main" id="{6E167017-11F7-71EB-89F6-48FEE97C3AEC}"/>
              </a:ext>
            </a:extLst>
          </p:cNvPr>
          <p:cNvSpPr/>
          <p:nvPr/>
        </p:nvSpPr>
        <p:spPr>
          <a:xfrm>
            <a:off x="692631" y="5604051"/>
            <a:ext cx="639009" cy="7772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0C3EFE5-F077-C403-D99A-485839E502CA}"/>
              </a:ext>
            </a:extLst>
          </p:cNvPr>
          <p:cNvSpPr/>
          <p:nvPr/>
        </p:nvSpPr>
        <p:spPr>
          <a:xfrm>
            <a:off x="1549847" y="5427845"/>
            <a:ext cx="763305" cy="953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0F10D95-FE43-19FC-B0BF-04C9E929BF03}"/>
              </a:ext>
            </a:extLst>
          </p:cNvPr>
          <p:cNvSpPr/>
          <p:nvPr/>
        </p:nvSpPr>
        <p:spPr>
          <a:xfrm>
            <a:off x="2566640" y="6137531"/>
            <a:ext cx="728023" cy="243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72D72BA-B119-324B-D998-40DF87E94810}"/>
              </a:ext>
            </a:extLst>
          </p:cNvPr>
          <p:cNvCxnSpPr>
            <a:cxnSpLocks/>
          </p:cNvCxnSpPr>
          <p:nvPr/>
        </p:nvCxnSpPr>
        <p:spPr>
          <a:xfrm flipV="1">
            <a:off x="467544" y="3874246"/>
            <a:ext cx="3024336" cy="28683"/>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9D5F398F-66C9-5BA8-6E5B-54FF100F2F0D}"/>
              </a:ext>
            </a:extLst>
          </p:cNvPr>
          <p:cNvGrpSpPr/>
          <p:nvPr/>
        </p:nvGrpSpPr>
        <p:grpSpPr>
          <a:xfrm>
            <a:off x="4223701" y="2708920"/>
            <a:ext cx="1285894" cy="3768663"/>
            <a:chOff x="0" y="0"/>
            <a:chExt cx="1653540" cy="4114801"/>
          </a:xfrm>
        </p:grpSpPr>
        <p:sp>
          <p:nvSpPr>
            <p:cNvPr id="12" name="正方形/長方形 11">
              <a:extLst>
                <a:ext uri="{FF2B5EF4-FFF2-40B4-BE49-F238E27FC236}">
                  <a16:creationId xmlns:a16="http://schemas.microsoft.com/office/drawing/2014/main" id="{D83608FF-7F97-23D5-CCE4-A570148AE5E2}"/>
                </a:ext>
              </a:extLst>
            </p:cNvPr>
            <p:cNvSpPr/>
            <p:nvPr/>
          </p:nvSpPr>
          <p:spPr>
            <a:xfrm>
              <a:off x="1135380" y="1112520"/>
              <a:ext cx="518160" cy="1752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4" name="正方形/長方形 13">
              <a:extLst>
                <a:ext uri="{FF2B5EF4-FFF2-40B4-BE49-F238E27FC236}">
                  <a16:creationId xmlns:a16="http://schemas.microsoft.com/office/drawing/2014/main" id="{4C470FC0-2B2B-335A-6A71-C1834D591F56}"/>
                </a:ext>
              </a:extLst>
            </p:cNvPr>
            <p:cNvSpPr/>
            <p:nvPr/>
          </p:nvSpPr>
          <p:spPr>
            <a:xfrm>
              <a:off x="0" y="701041"/>
              <a:ext cx="220980" cy="34137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A8E38E7E-AA32-F975-D909-C45D41F6C1BC}"/>
                </a:ext>
              </a:extLst>
            </p:cNvPr>
            <p:cNvSpPr/>
            <p:nvPr/>
          </p:nvSpPr>
          <p:spPr>
            <a:xfrm>
              <a:off x="22860" y="2545081"/>
              <a:ext cx="640080" cy="2057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2E8B7B2F-C5C4-99F3-BB4B-96DC0AB99EB2}"/>
                </a:ext>
              </a:extLst>
            </p:cNvPr>
            <p:cNvSpPr/>
            <p:nvPr/>
          </p:nvSpPr>
          <p:spPr>
            <a:xfrm>
              <a:off x="1104900" y="0"/>
              <a:ext cx="167640" cy="252222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17" name="円柱 16">
              <a:extLst>
                <a:ext uri="{FF2B5EF4-FFF2-40B4-BE49-F238E27FC236}">
                  <a16:creationId xmlns:a16="http://schemas.microsoft.com/office/drawing/2014/main" id="{94D2D34A-AD65-6475-53BC-E429E2AA54AE}"/>
                </a:ext>
              </a:extLst>
            </p:cNvPr>
            <p:cNvSpPr/>
            <p:nvPr/>
          </p:nvSpPr>
          <p:spPr>
            <a:xfrm rot="13194745">
              <a:off x="876098" y="654331"/>
              <a:ext cx="95010" cy="2494261"/>
            </a:xfrm>
            <a:prstGeom prst="can">
              <a:avLst>
                <a:gd name="adj" fmla="val 48496"/>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1345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13CF5610-A6C4-1BEF-56E5-64E489EA77F7}"/>
              </a:ext>
            </a:extLst>
          </p:cNvPr>
          <p:cNvGrpSpPr/>
          <p:nvPr/>
        </p:nvGrpSpPr>
        <p:grpSpPr>
          <a:xfrm>
            <a:off x="395536" y="1628800"/>
            <a:ext cx="8136904" cy="4824536"/>
            <a:chOff x="0" y="1"/>
            <a:chExt cx="3439960" cy="2120164"/>
          </a:xfrm>
        </p:grpSpPr>
        <p:sp>
          <p:nvSpPr>
            <p:cNvPr id="25" name="円柱 24">
              <a:extLst>
                <a:ext uri="{FF2B5EF4-FFF2-40B4-BE49-F238E27FC236}">
                  <a16:creationId xmlns:a16="http://schemas.microsoft.com/office/drawing/2014/main" id="{037C92A8-5239-43B7-A254-08C070C32B21}"/>
                </a:ext>
              </a:extLst>
            </p:cNvPr>
            <p:cNvSpPr/>
            <p:nvPr/>
          </p:nvSpPr>
          <p:spPr>
            <a:xfrm>
              <a:off x="2636520" y="115242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6" name="円柱 25">
              <a:extLst>
                <a:ext uri="{FF2B5EF4-FFF2-40B4-BE49-F238E27FC236}">
                  <a16:creationId xmlns:a16="http://schemas.microsoft.com/office/drawing/2014/main" id="{42A152F0-1076-4052-B228-1560A3966DEC}"/>
                </a:ext>
              </a:extLst>
            </p:cNvPr>
            <p:cNvSpPr/>
            <p:nvPr/>
          </p:nvSpPr>
          <p:spPr>
            <a:xfrm rot="2718296">
              <a:off x="2791682" y="1616955"/>
              <a:ext cx="73801" cy="399005"/>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7" name="円柱 26">
              <a:extLst>
                <a:ext uri="{FF2B5EF4-FFF2-40B4-BE49-F238E27FC236}">
                  <a16:creationId xmlns:a16="http://schemas.microsoft.com/office/drawing/2014/main" id="{D06307EF-1CA5-05C8-0DE6-0A01047494CE}"/>
                </a:ext>
              </a:extLst>
            </p:cNvPr>
            <p:cNvSpPr/>
            <p:nvPr/>
          </p:nvSpPr>
          <p:spPr>
            <a:xfrm>
              <a:off x="708660" y="114480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nvGrpSpPr>
            <p:cNvPr id="28" name="グループ化 27">
              <a:extLst>
                <a:ext uri="{FF2B5EF4-FFF2-40B4-BE49-F238E27FC236}">
                  <a16:creationId xmlns:a16="http://schemas.microsoft.com/office/drawing/2014/main" id="{F1A48943-1250-4C62-AA4F-64CFE05EA8FB}"/>
                </a:ext>
              </a:extLst>
            </p:cNvPr>
            <p:cNvGrpSpPr/>
            <p:nvPr/>
          </p:nvGrpSpPr>
          <p:grpSpPr>
            <a:xfrm>
              <a:off x="0" y="1"/>
              <a:ext cx="3439960" cy="1648592"/>
              <a:chOff x="0" y="1"/>
              <a:chExt cx="5274944" cy="981278"/>
            </a:xfrm>
          </p:grpSpPr>
          <p:sp>
            <p:nvSpPr>
              <p:cNvPr id="29" name="直方体 28">
                <a:extLst>
                  <a:ext uri="{FF2B5EF4-FFF2-40B4-BE49-F238E27FC236}">
                    <a16:creationId xmlns:a16="http://schemas.microsoft.com/office/drawing/2014/main" id="{30118F4E-760A-DAA7-7F06-ACF127D172D4}"/>
                  </a:ext>
                </a:extLst>
              </p:cNvPr>
              <p:cNvSpPr/>
              <p:nvPr/>
            </p:nvSpPr>
            <p:spPr>
              <a:xfrm>
                <a:off x="0" y="8336"/>
                <a:ext cx="5274944" cy="972943"/>
              </a:xfrm>
              <a:prstGeom prst="cube">
                <a:avLst>
                  <a:gd name="adj" fmla="val 4429"/>
                </a:avLst>
              </a:prstGeom>
              <a:blipFill>
                <a:blip r:embed="rId4"/>
                <a:tile tx="0" ty="0" sx="100000" sy="100000" flip="none" algn="tl"/>
              </a:blip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30" name="正方形/長方形 29">
                <a:extLst>
                  <a:ext uri="{FF2B5EF4-FFF2-40B4-BE49-F238E27FC236}">
                    <a16:creationId xmlns:a16="http://schemas.microsoft.com/office/drawing/2014/main" id="{7C8501B8-4F54-9078-DBF0-F88631D560B7}"/>
                  </a:ext>
                </a:extLst>
              </p:cNvPr>
              <p:cNvSpPr/>
              <p:nvPr/>
            </p:nvSpPr>
            <p:spPr>
              <a:xfrm>
                <a:off x="767036" y="156391"/>
                <a:ext cx="3608747" cy="824888"/>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32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グループ化 30">
                <a:extLst>
                  <a:ext uri="{FF2B5EF4-FFF2-40B4-BE49-F238E27FC236}">
                    <a16:creationId xmlns:a16="http://schemas.microsoft.com/office/drawing/2014/main" id="{7E3614A0-D31C-A1BE-8354-81F1F86E5249}"/>
                  </a:ext>
                </a:extLst>
              </p:cNvPr>
              <p:cNvGrpSpPr/>
              <p:nvPr/>
            </p:nvGrpSpPr>
            <p:grpSpPr>
              <a:xfrm rot="20805440">
                <a:off x="5010991" y="1"/>
                <a:ext cx="233097" cy="217917"/>
                <a:chOff x="5010994" y="0"/>
                <a:chExt cx="419714" cy="379722"/>
              </a:xfrm>
            </p:grpSpPr>
            <p:grpSp>
              <p:nvGrpSpPr>
                <p:cNvPr id="38" name="グループ化 37">
                  <a:extLst>
                    <a:ext uri="{FF2B5EF4-FFF2-40B4-BE49-F238E27FC236}">
                      <a16:creationId xmlns:a16="http://schemas.microsoft.com/office/drawing/2014/main" id="{DEE4CA40-326D-C53D-7812-76841936346B}"/>
                    </a:ext>
                  </a:extLst>
                </p:cNvPr>
                <p:cNvGrpSpPr/>
                <p:nvPr/>
              </p:nvGrpSpPr>
              <p:grpSpPr>
                <a:xfrm>
                  <a:off x="5203341" y="0"/>
                  <a:ext cx="52914" cy="152400"/>
                  <a:chOff x="5203450" y="0"/>
                  <a:chExt cx="95250" cy="314325"/>
                </a:xfrm>
              </p:grpSpPr>
              <p:cxnSp>
                <p:nvCxnSpPr>
                  <p:cNvPr id="46" name="直線コネクタ 45">
                    <a:extLst>
                      <a:ext uri="{FF2B5EF4-FFF2-40B4-BE49-F238E27FC236}">
                        <a16:creationId xmlns:a16="http://schemas.microsoft.com/office/drawing/2014/main" id="{4982D439-1786-35BE-DE11-D6282C94F750}"/>
                      </a:ext>
                    </a:extLst>
                  </p:cNvPr>
                  <p:cNvCxnSpPr/>
                  <p:nvPr/>
                </p:nvCxnSpPr>
                <p:spPr>
                  <a:xfrm>
                    <a:off x="5203450" y="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9B2B1F7-6381-2186-9CF8-6A972CB43F04}"/>
                      </a:ext>
                    </a:extLst>
                  </p:cNvPr>
                  <p:cNvCxnSpPr/>
                  <p:nvPr/>
                </p:nvCxnSpPr>
                <p:spPr>
                  <a:xfrm flipH="1">
                    <a:off x="5251075" y="1905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721688FF-BC03-6705-338B-F27DB4EF9520}"/>
                    </a:ext>
                  </a:extLst>
                </p:cNvPr>
                <p:cNvGrpSpPr/>
                <p:nvPr/>
              </p:nvGrpSpPr>
              <p:grpSpPr>
                <a:xfrm rot="5167231">
                  <a:off x="5328051" y="122971"/>
                  <a:ext cx="52914" cy="152401"/>
                  <a:chOff x="5328061" y="123140"/>
                  <a:chExt cx="95250" cy="314325"/>
                </a:xfrm>
              </p:grpSpPr>
              <p:cxnSp>
                <p:nvCxnSpPr>
                  <p:cNvPr id="44" name="直線コネクタ 43">
                    <a:extLst>
                      <a:ext uri="{FF2B5EF4-FFF2-40B4-BE49-F238E27FC236}">
                        <a16:creationId xmlns:a16="http://schemas.microsoft.com/office/drawing/2014/main" id="{DD4FF4F6-91E6-148B-05E0-76E0A8F77337}"/>
                      </a:ext>
                    </a:extLst>
                  </p:cNvPr>
                  <p:cNvCxnSpPr/>
                  <p:nvPr/>
                </p:nvCxnSpPr>
                <p:spPr>
                  <a:xfrm>
                    <a:off x="5328061" y="12314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095069B-03FD-FEF9-E1E3-FD89463AEA05}"/>
                      </a:ext>
                    </a:extLst>
                  </p:cNvPr>
                  <p:cNvCxnSpPr/>
                  <p:nvPr/>
                </p:nvCxnSpPr>
                <p:spPr>
                  <a:xfrm flipH="1">
                    <a:off x="5375686" y="14219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E5BA4B01-9093-1275-BFE8-9D524C1A2E89}"/>
                    </a:ext>
                  </a:extLst>
                </p:cNvPr>
                <p:cNvGrpSpPr/>
                <p:nvPr/>
              </p:nvGrpSpPr>
              <p:grpSpPr>
                <a:xfrm rot="10800000">
                  <a:off x="5231717" y="227322"/>
                  <a:ext cx="47624" cy="152400"/>
                  <a:chOff x="5231593" y="227322"/>
                  <a:chExt cx="85726" cy="314325"/>
                </a:xfrm>
              </p:grpSpPr>
              <p:cxnSp>
                <p:nvCxnSpPr>
                  <p:cNvPr id="42" name="直線コネクタ 41">
                    <a:extLst>
                      <a:ext uri="{FF2B5EF4-FFF2-40B4-BE49-F238E27FC236}">
                        <a16:creationId xmlns:a16="http://schemas.microsoft.com/office/drawing/2014/main" id="{86D9A531-3367-4CE7-4EC8-AB6EB5004692}"/>
                      </a:ext>
                    </a:extLst>
                  </p:cNvPr>
                  <p:cNvCxnSpPr/>
                  <p:nvPr/>
                </p:nvCxnSpPr>
                <p:spPr>
                  <a:xfrm>
                    <a:off x="5307793" y="227322"/>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29D3F23-F7D8-75F2-BABE-741570283FDE}"/>
                      </a:ext>
                    </a:extLst>
                  </p:cNvPr>
                  <p:cNvCxnSpPr/>
                  <p:nvPr/>
                </p:nvCxnSpPr>
                <p:spPr>
                  <a:xfrm>
                    <a:off x="5231593" y="246372"/>
                    <a:ext cx="57151"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1" name="直線コネクタ 40">
                  <a:extLst>
                    <a:ext uri="{FF2B5EF4-FFF2-40B4-BE49-F238E27FC236}">
                      <a16:creationId xmlns:a16="http://schemas.microsoft.com/office/drawing/2014/main" id="{16050FC8-E2CA-83A3-49BF-77634D2ED663}"/>
                    </a:ext>
                  </a:extLst>
                </p:cNvPr>
                <p:cNvCxnSpPr/>
                <p:nvPr/>
              </p:nvCxnSpPr>
              <p:spPr>
                <a:xfrm rot="16200000">
                  <a:off x="5066701" y="159172"/>
                  <a:ext cx="31751" cy="14316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A11F8A71-2FCD-762D-8CDD-6D9B21BDB5F8}"/>
                  </a:ext>
                </a:extLst>
              </p:cNvPr>
              <p:cNvGrpSpPr/>
              <p:nvPr/>
            </p:nvGrpSpPr>
            <p:grpSpPr>
              <a:xfrm rot="5327074">
                <a:off x="4813950" y="611360"/>
                <a:ext cx="233383" cy="372004"/>
                <a:chOff x="4813950" y="611357"/>
                <a:chExt cx="2126069" cy="2615479"/>
              </a:xfrm>
            </p:grpSpPr>
            <p:sp>
              <p:nvSpPr>
                <p:cNvPr id="33" name="円弧 32">
                  <a:extLst>
                    <a:ext uri="{FF2B5EF4-FFF2-40B4-BE49-F238E27FC236}">
                      <a16:creationId xmlns:a16="http://schemas.microsoft.com/office/drawing/2014/main" id="{76E71C24-76B2-BF6A-8D88-F92C085FDACD}"/>
                    </a:ext>
                  </a:extLst>
                </p:cNvPr>
                <p:cNvSpPr/>
                <p:nvPr/>
              </p:nvSpPr>
              <p:spPr>
                <a:xfrm rot="18764593">
                  <a:off x="4956004" y="1242822"/>
                  <a:ext cx="2615479" cy="1352550"/>
                </a:xfrm>
                <a:prstGeom prst="arc">
                  <a:avLst>
                    <a:gd name="adj1" fmla="val 12759417"/>
                    <a:gd name="adj2" fmla="val 19235731"/>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4" name="円弧 33">
                  <a:extLst>
                    <a:ext uri="{FF2B5EF4-FFF2-40B4-BE49-F238E27FC236}">
                      <a16:creationId xmlns:a16="http://schemas.microsoft.com/office/drawing/2014/main" id="{689E4F0E-12AF-6BEF-2D17-6F6C015876EF}"/>
                    </a:ext>
                  </a:extLst>
                </p:cNvPr>
                <p:cNvSpPr/>
                <p:nvPr/>
              </p:nvSpPr>
              <p:spPr>
                <a:xfrm rot="20764880">
                  <a:off x="4813950" y="1446064"/>
                  <a:ext cx="933450" cy="291542"/>
                </a:xfrm>
                <a:prstGeom prst="arc">
                  <a:avLst>
                    <a:gd name="adj1" fmla="val 13427421"/>
                    <a:gd name="adj2" fmla="val 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5" name="円弧 34">
                  <a:extLst>
                    <a:ext uri="{FF2B5EF4-FFF2-40B4-BE49-F238E27FC236}">
                      <a16:creationId xmlns:a16="http://schemas.microsoft.com/office/drawing/2014/main" id="{47621A8B-7712-0514-2ABE-54AA8B686772}"/>
                    </a:ext>
                  </a:extLst>
                </p:cNvPr>
                <p:cNvSpPr/>
                <p:nvPr/>
              </p:nvSpPr>
              <p:spPr>
                <a:xfrm rot="1869546">
                  <a:off x="5542142" y="1200747"/>
                  <a:ext cx="571500" cy="699701"/>
                </a:xfrm>
                <a:prstGeom prst="arc">
                  <a:avLst>
                    <a:gd name="adj1" fmla="val 16200000"/>
                    <a:gd name="adj2" fmla="val 20335565"/>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6" name="円弧 35">
                  <a:extLst>
                    <a:ext uri="{FF2B5EF4-FFF2-40B4-BE49-F238E27FC236}">
                      <a16:creationId xmlns:a16="http://schemas.microsoft.com/office/drawing/2014/main" id="{6C64E3F4-4F51-E8B3-E2D9-AFD5C85C0C2D}"/>
                    </a:ext>
                  </a:extLst>
                </p:cNvPr>
                <p:cNvSpPr/>
                <p:nvPr/>
              </p:nvSpPr>
              <p:spPr>
                <a:xfrm>
                  <a:off x="5519496" y="1459494"/>
                  <a:ext cx="438150" cy="1049552"/>
                </a:xfrm>
                <a:prstGeom prst="arc">
                  <a:avLst>
                    <a:gd name="adj1" fmla="val 16200000"/>
                    <a:gd name="adj2" fmla="val 1909079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7" name="円弧 36">
                  <a:extLst>
                    <a:ext uri="{FF2B5EF4-FFF2-40B4-BE49-F238E27FC236}">
                      <a16:creationId xmlns:a16="http://schemas.microsoft.com/office/drawing/2014/main" id="{4D6B7AEF-B58B-26C6-BF6E-34BE591A2B6C}"/>
                    </a:ext>
                  </a:extLst>
                </p:cNvPr>
                <p:cNvSpPr/>
                <p:nvPr/>
              </p:nvSpPr>
              <p:spPr>
                <a:xfrm rot="2061774">
                  <a:off x="5160542" y="1708779"/>
                  <a:ext cx="476250" cy="534494"/>
                </a:xfrm>
                <a:prstGeom prst="arc">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grpSp>
        </p:grpSp>
      </p:grpSp>
      <p:sp>
        <p:nvSpPr>
          <p:cNvPr id="2" name="正方形/長方形 1">
            <a:extLst>
              <a:ext uri="{FF2B5EF4-FFF2-40B4-BE49-F238E27FC236}">
                <a16:creationId xmlns:a16="http://schemas.microsoft.com/office/drawing/2014/main" id="{7B61D573-C259-0D00-B1B6-2CD641D31EE0}"/>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今日のお話し（テーマ）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22218F87-6862-5D49-654D-D94371772831}"/>
              </a:ext>
            </a:extLst>
          </p:cNvPr>
          <p:cNvSpPr txBox="1"/>
          <p:nvPr/>
        </p:nvSpPr>
        <p:spPr>
          <a:xfrm>
            <a:off x="773832" y="2294457"/>
            <a:ext cx="7560840" cy="2800767"/>
          </a:xfrm>
          <a:prstGeom prst="rect">
            <a:avLst/>
          </a:prstGeom>
          <a:noFill/>
        </p:spPr>
        <p:txBody>
          <a:bodyPr wrap="square" rtlCol="0">
            <a:spAutoFit/>
          </a:bodyPr>
          <a:lstStyle/>
          <a:p>
            <a:r>
              <a:rPr kumimoji="1" lang="ja-JP" altLang="en-US" sz="4400" b="1" dirty="0">
                <a:solidFill>
                  <a:schemeClr val="bg1"/>
                </a:solidFill>
              </a:rPr>
              <a:t>・　税金が使われているところ</a:t>
            </a:r>
            <a:endParaRPr kumimoji="1" lang="en-US" altLang="ja-JP" sz="4400" b="1" dirty="0">
              <a:solidFill>
                <a:schemeClr val="bg1"/>
              </a:solidFill>
            </a:endParaRPr>
          </a:p>
          <a:p>
            <a:r>
              <a:rPr lang="ja-JP" altLang="en-US" sz="4400" b="1" dirty="0">
                <a:solidFill>
                  <a:schemeClr val="bg1"/>
                </a:solidFill>
              </a:rPr>
              <a:t>・　税金の種類</a:t>
            </a:r>
            <a:endParaRPr kumimoji="1" lang="en-US" altLang="ja-JP" sz="4400" b="1" dirty="0">
              <a:solidFill>
                <a:schemeClr val="bg1"/>
              </a:solidFill>
            </a:endParaRPr>
          </a:p>
          <a:p>
            <a:r>
              <a:rPr lang="ja-JP" altLang="en-US" sz="4400" b="1" dirty="0">
                <a:solidFill>
                  <a:schemeClr val="bg1"/>
                </a:solidFill>
              </a:rPr>
              <a:t>・　税金の集め方</a:t>
            </a:r>
            <a:endParaRPr lang="en-US" altLang="ja-JP" sz="4400" b="1" dirty="0">
              <a:solidFill>
                <a:schemeClr val="bg1"/>
              </a:solidFill>
            </a:endParaRPr>
          </a:p>
          <a:p>
            <a:r>
              <a:rPr kumimoji="1" lang="ja-JP" altLang="en-US" sz="4400" b="1" dirty="0">
                <a:solidFill>
                  <a:schemeClr val="bg1"/>
                </a:solidFill>
              </a:rPr>
              <a:t>・　日本の財政の現状</a:t>
            </a:r>
            <a:endParaRPr kumimoji="1" lang="en-US" altLang="ja-JP" sz="4400" b="1" dirty="0">
              <a:solidFill>
                <a:schemeClr val="bg1"/>
              </a:solidFill>
            </a:endParaRPr>
          </a:p>
        </p:txBody>
      </p:sp>
    </p:spTree>
    <p:extLst>
      <p:ext uri="{BB962C8B-B14F-4D97-AF65-F5344CB8AC3E}">
        <p14:creationId xmlns:p14="http://schemas.microsoft.com/office/powerpoint/2010/main" val="194249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CEC5A7-9CD0-2A85-3829-B0F78CC10BAE}"/>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2E4A646F-2422-EF5F-8092-A6A6D7BCA227}"/>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 </a:t>
            </a:r>
            <a:r>
              <a:rPr lang="ja-JP" altLang="en-US" dirty="0">
                <a:solidFill>
                  <a:srgbClr val="FF0000"/>
                </a:solidFill>
                <a:latin typeface="ＭＳ ゴシック" panose="020B0609070205080204" pitchFamily="49" charset="-128"/>
                <a:ea typeface="ＭＳ ゴシック" panose="020B0609070205080204" pitchFamily="49" charset="-128"/>
              </a:rPr>
              <a:t>特定の人</a:t>
            </a:r>
            <a:r>
              <a:rPr lang="ja-JP" altLang="en-US" dirty="0">
                <a:latin typeface="ＭＳ ゴシック" panose="020B0609070205080204" pitchFamily="49" charset="-128"/>
                <a:ea typeface="ＭＳ ゴシック" panose="020B0609070205080204" pitchFamily="49" charset="-128"/>
              </a:rPr>
              <a:t>が全額負担する</a:t>
            </a:r>
          </a:p>
        </p:txBody>
      </p:sp>
      <p:grpSp>
        <p:nvGrpSpPr>
          <p:cNvPr id="4" name="グループ化 3">
            <a:extLst>
              <a:ext uri="{FF2B5EF4-FFF2-40B4-BE49-F238E27FC236}">
                <a16:creationId xmlns:a16="http://schemas.microsoft.com/office/drawing/2014/main" id="{65B9F0BF-8353-22B0-7774-6B722030D4E8}"/>
              </a:ext>
            </a:extLst>
          </p:cNvPr>
          <p:cNvGrpSpPr/>
          <p:nvPr/>
        </p:nvGrpSpPr>
        <p:grpSpPr>
          <a:xfrm>
            <a:off x="6378978" y="2493000"/>
            <a:ext cx="2192919" cy="936000"/>
            <a:chOff x="6399595" y="3514820"/>
            <a:chExt cx="2192919" cy="936000"/>
          </a:xfrm>
        </p:grpSpPr>
        <p:pic>
          <p:nvPicPr>
            <p:cNvPr id="5" name="Picture 4" descr="照れている女性会社員のイラスト">
              <a:extLst>
                <a:ext uri="{FF2B5EF4-FFF2-40B4-BE49-F238E27FC236}">
                  <a16:creationId xmlns:a16="http://schemas.microsoft.com/office/drawing/2014/main" id="{4F0E9E5D-BED2-6E7B-7965-C42456DF98AD}"/>
                </a:ext>
              </a:extLst>
            </p:cNvPr>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6" name="円形吹き出し 10">
              <a:extLst>
                <a:ext uri="{FF2B5EF4-FFF2-40B4-BE49-F238E27FC236}">
                  <a16:creationId xmlns:a16="http://schemas.microsoft.com/office/drawing/2014/main" id="{31362BD1-4FE2-9445-0B0C-6EA0FAB294C3}"/>
                </a:ext>
              </a:extLst>
            </p:cNvPr>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8">
              <a:extLst>
                <a:ext uri="{FF2B5EF4-FFF2-40B4-BE49-F238E27FC236}">
                  <a16:creationId xmlns:a16="http://schemas.microsoft.com/office/drawing/2014/main" id="{F4A728D9-D9E7-5C7A-D6DE-BF827EE79C0B}"/>
                </a:ext>
              </a:extLst>
            </p:cNvPr>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grpSp>
      <p:grpSp>
        <p:nvGrpSpPr>
          <p:cNvPr id="8" name="グループ化 7">
            <a:extLst>
              <a:ext uri="{FF2B5EF4-FFF2-40B4-BE49-F238E27FC236}">
                <a16:creationId xmlns:a16="http://schemas.microsoft.com/office/drawing/2014/main" id="{605C172B-95C3-B9F9-052C-40FA0E6C9CB2}"/>
              </a:ext>
            </a:extLst>
          </p:cNvPr>
          <p:cNvGrpSpPr/>
          <p:nvPr/>
        </p:nvGrpSpPr>
        <p:grpSpPr>
          <a:xfrm>
            <a:off x="5762022" y="3526669"/>
            <a:ext cx="2809875" cy="936625"/>
            <a:chOff x="5781675" y="4500563"/>
            <a:chExt cx="2809875" cy="936625"/>
          </a:xfrm>
        </p:grpSpPr>
        <p:pic>
          <p:nvPicPr>
            <p:cNvPr id="9" name="Picture 2" descr="喜んでいる男性会社員のイラスト">
              <a:extLst>
                <a:ext uri="{FF2B5EF4-FFF2-40B4-BE49-F238E27FC236}">
                  <a16:creationId xmlns:a16="http://schemas.microsoft.com/office/drawing/2014/main" id="{C7BAFB0B-8A4B-E706-3050-AC7B53EC860B}"/>
                </a:ext>
              </a:extLst>
            </p:cNvPr>
            <p:cNvPicPr>
              <a:picLocks noChangeAspect="1" noChangeArrowheads="1"/>
            </p:cNvPicPr>
            <p:nvPr/>
          </p:nvPicPr>
          <p:blipFill>
            <a:blip r:embed="rId5"/>
            <a:srcRect/>
            <a:stretch>
              <a:fillRect/>
            </a:stretch>
          </p:blipFill>
          <p:spPr bwMode="auto">
            <a:xfrm>
              <a:off x="7654925" y="4500563"/>
              <a:ext cx="936625" cy="936625"/>
            </a:xfrm>
            <a:prstGeom prst="rect">
              <a:avLst/>
            </a:prstGeom>
            <a:noFill/>
            <a:ln w="9525">
              <a:noFill/>
              <a:miter lim="800000"/>
              <a:headEnd/>
              <a:tailEnd/>
            </a:ln>
          </p:spPr>
        </p:pic>
        <p:sp>
          <p:nvSpPr>
            <p:cNvPr id="10" name="円形吹き出し 9">
              <a:extLst>
                <a:ext uri="{FF2B5EF4-FFF2-40B4-BE49-F238E27FC236}">
                  <a16:creationId xmlns:a16="http://schemas.microsoft.com/office/drawing/2014/main" id="{303C5BFD-03CC-DE72-F616-D33C7A7F8FBE}"/>
                </a:ext>
              </a:extLst>
            </p:cNvPr>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8">
              <a:extLst>
                <a:ext uri="{FF2B5EF4-FFF2-40B4-BE49-F238E27FC236}">
                  <a16:creationId xmlns:a16="http://schemas.microsoft.com/office/drawing/2014/main" id="{AF347C2B-A727-ED42-B5B0-DF0CAF85AB57}"/>
                </a:ext>
              </a:extLst>
            </p:cNvPr>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grpSp>
      <p:grpSp>
        <p:nvGrpSpPr>
          <p:cNvPr id="12" name="グループ化 11">
            <a:extLst>
              <a:ext uri="{FF2B5EF4-FFF2-40B4-BE49-F238E27FC236}">
                <a16:creationId xmlns:a16="http://schemas.microsoft.com/office/drawing/2014/main" id="{C37EAF40-C784-1825-5D1E-A8A778ED7008}"/>
              </a:ext>
            </a:extLst>
          </p:cNvPr>
          <p:cNvGrpSpPr/>
          <p:nvPr/>
        </p:nvGrpSpPr>
        <p:grpSpPr>
          <a:xfrm>
            <a:off x="5557837" y="4486314"/>
            <a:ext cx="3128962" cy="972000"/>
            <a:chOff x="5538788" y="2492279"/>
            <a:chExt cx="3128962" cy="972000"/>
          </a:xfrm>
        </p:grpSpPr>
        <p:sp>
          <p:nvSpPr>
            <p:cNvPr id="13" name="円形吹き出し 7">
              <a:extLst>
                <a:ext uri="{FF2B5EF4-FFF2-40B4-BE49-F238E27FC236}">
                  <a16:creationId xmlns:a16="http://schemas.microsoft.com/office/drawing/2014/main" id="{CB66DEE3-7C1B-366C-F966-4F586DFE570D}"/>
                </a:ext>
              </a:extLst>
            </p:cNvPr>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8">
              <a:extLst>
                <a:ext uri="{FF2B5EF4-FFF2-40B4-BE49-F238E27FC236}">
                  <a16:creationId xmlns:a16="http://schemas.microsoft.com/office/drawing/2014/main" id="{C307ABAE-6A8E-DD73-A919-BDAA53F8648B}"/>
                </a:ext>
              </a:extLst>
            </p:cNvPr>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 name="Picture 6" descr="怒っている女性会社員のイラスト">
              <a:extLst>
                <a:ext uri="{FF2B5EF4-FFF2-40B4-BE49-F238E27FC236}">
                  <a16:creationId xmlns:a16="http://schemas.microsoft.com/office/drawing/2014/main" id="{1F313374-321F-CCF4-2280-0836E535546C}"/>
                </a:ext>
              </a:extLst>
            </p:cNvPr>
            <p:cNvPicPr>
              <a:picLocks noChangeAspect="1" noChangeArrowheads="1"/>
            </p:cNvPicPr>
            <p:nvPr/>
          </p:nvPicPr>
          <p:blipFill>
            <a:blip r:embed="rId6"/>
            <a:srcRect/>
            <a:stretch>
              <a:fillRect/>
            </a:stretch>
          </p:blipFill>
          <p:spPr bwMode="auto">
            <a:xfrm>
              <a:off x="5538788" y="2492279"/>
              <a:ext cx="1106909" cy="972000"/>
            </a:xfrm>
            <a:prstGeom prst="rect">
              <a:avLst/>
            </a:prstGeom>
            <a:noFill/>
            <a:ln w="9525">
              <a:noFill/>
              <a:miter lim="800000"/>
              <a:headEnd/>
              <a:tailEnd/>
            </a:ln>
          </p:spPr>
        </p:pic>
      </p:grpSp>
      <p:sp>
        <p:nvSpPr>
          <p:cNvPr id="16" name="テキスト ボックス 15">
            <a:extLst>
              <a:ext uri="{FF2B5EF4-FFF2-40B4-BE49-F238E27FC236}">
                <a16:creationId xmlns:a16="http://schemas.microsoft.com/office/drawing/2014/main" id="{B0A054DF-435A-F90E-1A56-1C09A449ECB1}"/>
              </a:ext>
            </a:extLst>
          </p:cNvPr>
          <p:cNvSpPr txBox="1"/>
          <p:nvPr/>
        </p:nvSpPr>
        <p:spPr>
          <a:xfrm>
            <a:off x="3126469" y="3840173"/>
            <a:ext cx="893080" cy="400110"/>
          </a:xfrm>
          <a:prstGeom prst="rect">
            <a:avLst/>
          </a:prstGeom>
          <a:noFill/>
        </p:spPr>
        <p:txBody>
          <a:bodyPr wrap="square" rtlCol="0">
            <a:spAutoFit/>
          </a:bodyPr>
          <a:lstStyle/>
          <a:p>
            <a:r>
              <a:rPr kumimoji="1" lang="ja-JP" altLang="en-US" sz="2000" dirty="0"/>
              <a:t>　　　０</a:t>
            </a:r>
          </a:p>
        </p:txBody>
      </p:sp>
      <p:sp>
        <p:nvSpPr>
          <p:cNvPr id="17" name="テキスト ボックス 16">
            <a:extLst>
              <a:ext uri="{FF2B5EF4-FFF2-40B4-BE49-F238E27FC236}">
                <a16:creationId xmlns:a16="http://schemas.microsoft.com/office/drawing/2014/main" id="{8F0BE0BE-25F0-FBC8-640E-87DF48CDACB6}"/>
              </a:ext>
            </a:extLst>
          </p:cNvPr>
          <p:cNvSpPr txBox="1"/>
          <p:nvPr/>
        </p:nvSpPr>
        <p:spPr>
          <a:xfrm>
            <a:off x="3139624" y="4715253"/>
            <a:ext cx="893080" cy="400110"/>
          </a:xfrm>
          <a:prstGeom prst="rect">
            <a:avLst/>
          </a:prstGeom>
          <a:noFill/>
        </p:spPr>
        <p:txBody>
          <a:bodyPr wrap="square" rtlCol="0">
            <a:spAutoFit/>
          </a:bodyPr>
          <a:lstStyle/>
          <a:p>
            <a:r>
              <a:rPr kumimoji="1" lang="ja-JP" altLang="en-US" sz="2000" dirty="0"/>
              <a:t>３０００</a:t>
            </a:r>
          </a:p>
        </p:txBody>
      </p:sp>
      <p:sp>
        <p:nvSpPr>
          <p:cNvPr id="18" name="テキスト ボックス 17">
            <a:extLst>
              <a:ext uri="{FF2B5EF4-FFF2-40B4-BE49-F238E27FC236}">
                <a16:creationId xmlns:a16="http://schemas.microsoft.com/office/drawing/2014/main" id="{E853A508-F241-33B9-F055-AA423CAB1A81}"/>
              </a:ext>
            </a:extLst>
          </p:cNvPr>
          <p:cNvSpPr txBox="1"/>
          <p:nvPr/>
        </p:nvSpPr>
        <p:spPr>
          <a:xfrm>
            <a:off x="3184416" y="2965094"/>
            <a:ext cx="893080" cy="400110"/>
          </a:xfrm>
          <a:prstGeom prst="rect">
            <a:avLst/>
          </a:prstGeom>
          <a:noFill/>
        </p:spPr>
        <p:txBody>
          <a:bodyPr wrap="square" rtlCol="0">
            <a:spAutoFit/>
          </a:bodyPr>
          <a:lstStyle/>
          <a:p>
            <a:r>
              <a:rPr kumimoji="1" lang="ja-JP" altLang="en-US" sz="2000" dirty="0"/>
              <a:t>　　　０</a:t>
            </a:r>
          </a:p>
        </p:txBody>
      </p:sp>
      <p:sp>
        <p:nvSpPr>
          <p:cNvPr id="19" name="テキスト ボックス 18">
            <a:extLst>
              <a:ext uri="{FF2B5EF4-FFF2-40B4-BE49-F238E27FC236}">
                <a16:creationId xmlns:a16="http://schemas.microsoft.com/office/drawing/2014/main" id="{8954DE15-283A-6DEF-2F66-983027E02B8D}"/>
              </a:ext>
            </a:extLst>
          </p:cNvPr>
          <p:cNvSpPr txBox="1"/>
          <p:nvPr/>
        </p:nvSpPr>
        <p:spPr>
          <a:xfrm>
            <a:off x="4324140" y="2823003"/>
            <a:ext cx="893080" cy="400110"/>
          </a:xfrm>
          <a:prstGeom prst="rect">
            <a:avLst/>
          </a:prstGeom>
          <a:noFill/>
        </p:spPr>
        <p:txBody>
          <a:bodyPr wrap="square" rtlCol="0">
            <a:spAutoFit/>
          </a:bodyPr>
          <a:lstStyle/>
          <a:p>
            <a:r>
              <a:rPr kumimoji="1" lang="ja-JP" altLang="en-US" sz="2000" dirty="0"/>
              <a:t>２５００</a:t>
            </a:r>
          </a:p>
        </p:txBody>
      </p:sp>
      <p:sp>
        <p:nvSpPr>
          <p:cNvPr id="20" name="テキスト ボックス 19">
            <a:extLst>
              <a:ext uri="{FF2B5EF4-FFF2-40B4-BE49-F238E27FC236}">
                <a16:creationId xmlns:a16="http://schemas.microsoft.com/office/drawing/2014/main" id="{5EE58789-4B3D-2B75-E241-46B5ECB021AA}"/>
              </a:ext>
            </a:extLst>
          </p:cNvPr>
          <p:cNvSpPr txBox="1"/>
          <p:nvPr/>
        </p:nvSpPr>
        <p:spPr>
          <a:xfrm>
            <a:off x="4471107" y="3826646"/>
            <a:ext cx="893080" cy="400110"/>
          </a:xfrm>
          <a:prstGeom prst="rect">
            <a:avLst/>
          </a:prstGeom>
          <a:noFill/>
        </p:spPr>
        <p:txBody>
          <a:bodyPr wrap="square" rtlCol="0">
            <a:spAutoFit/>
          </a:bodyPr>
          <a:lstStyle/>
          <a:p>
            <a:r>
              <a:rPr kumimoji="1" lang="ja-JP" altLang="en-US" sz="2000" dirty="0"/>
              <a:t>５００</a:t>
            </a:r>
          </a:p>
        </p:txBody>
      </p:sp>
      <p:sp>
        <p:nvSpPr>
          <p:cNvPr id="21" name="テキスト ボックス 20">
            <a:extLst>
              <a:ext uri="{FF2B5EF4-FFF2-40B4-BE49-F238E27FC236}">
                <a16:creationId xmlns:a16="http://schemas.microsoft.com/office/drawing/2014/main" id="{297E20B7-21DF-056E-7187-EE4F78ADE56B}"/>
              </a:ext>
            </a:extLst>
          </p:cNvPr>
          <p:cNvSpPr txBox="1"/>
          <p:nvPr/>
        </p:nvSpPr>
        <p:spPr>
          <a:xfrm>
            <a:off x="4348730" y="4713335"/>
            <a:ext cx="893080" cy="400110"/>
          </a:xfrm>
          <a:prstGeom prst="rect">
            <a:avLst/>
          </a:prstGeom>
          <a:noFill/>
        </p:spPr>
        <p:txBody>
          <a:bodyPr wrap="square" rtlCol="0">
            <a:spAutoFit/>
          </a:bodyPr>
          <a:lstStyle/>
          <a:p>
            <a:r>
              <a:rPr kumimoji="1" lang="ja-JP" altLang="en-US" sz="2000" dirty="0"/>
              <a:t>４０００</a:t>
            </a:r>
          </a:p>
        </p:txBody>
      </p:sp>
    </p:spTree>
    <p:extLst>
      <p:ext uri="{BB962C8B-B14F-4D97-AF65-F5344CB8AC3E}">
        <p14:creationId xmlns:p14="http://schemas.microsoft.com/office/powerpoint/2010/main" val="3987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FA7162-72E0-FDD1-AF1A-8F5978AC34F3}"/>
              </a:ext>
            </a:extLst>
          </p:cNvPr>
          <p:cNvPicPr>
            <a:picLocks noChangeAspect="1"/>
          </p:cNvPicPr>
          <p:nvPr/>
        </p:nvPicPr>
        <p:blipFill>
          <a:blip r:embed="rId3"/>
          <a:stretch>
            <a:fillRect/>
          </a:stretch>
        </p:blipFill>
        <p:spPr>
          <a:xfrm>
            <a:off x="447608" y="1310245"/>
            <a:ext cx="8210996" cy="5040560"/>
          </a:xfrm>
          <a:prstGeom prst="rect">
            <a:avLst/>
          </a:prstGeom>
        </p:spPr>
      </p:pic>
      <p:sp>
        <p:nvSpPr>
          <p:cNvPr id="3" name="タイトル 1">
            <a:extLst>
              <a:ext uri="{FF2B5EF4-FFF2-40B4-BE49-F238E27FC236}">
                <a16:creationId xmlns:a16="http://schemas.microsoft.com/office/drawing/2014/main" id="{1314EA4F-5D7B-9EBB-EA7A-4A6C7C329476}"/>
              </a:ext>
            </a:extLst>
          </p:cNvPr>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b="1" dirty="0">
                <a:latin typeface="HG丸ｺﾞｼｯｸM-PRO" panose="020F0600000000000000" pitchFamily="50" charset="-128"/>
                <a:ea typeface="HG丸ｺﾞｼｯｸM-PRO" panose="020F0600000000000000" pitchFamily="50" charset="-128"/>
              </a:rPr>
              <a:t>④</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solidFill>
                  <a:srgbClr val="FF0000"/>
                </a:solidFill>
                <a:latin typeface="HG丸ｺﾞｼｯｸM-PRO" panose="020F0600000000000000" pitchFamily="50" charset="-128"/>
                <a:ea typeface="HG丸ｺﾞｼｯｸM-PRO" panose="020F0600000000000000" pitchFamily="50" charset="-128"/>
              </a:rPr>
              <a:t>もうけに応じて</a:t>
            </a:r>
            <a:r>
              <a:rPr lang="ja-JP" altLang="en-US" sz="3600" b="1" dirty="0">
                <a:latin typeface="HG丸ｺﾞｼｯｸM-PRO" panose="020F0600000000000000" pitchFamily="50" charset="-128"/>
                <a:ea typeface="HG丸ｺﾞｼｯｸM-PRO" panose="020F0600000000000000" pitchFamily="50" charset="-128"/>
              </a:rPr>
              <a:t>率を変える</a:t>
            </a:r>
            <a:r>
              <a:rPr lang="en-US" altLang="ja-JP" sz="36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累進税率</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dirty="0">
              <a:latin typeface="ＭＳ ゴシック" panose="020B0609070205080204" pitchFamily="49" charset="-128"/>
              <a:ea typeface="ＭＳ ゴシック" panose="020B0609070205080204" pitchFamily="49" charset="-128"/>
            </a:endParaRPr>
          </a:p>
        </p:txBody>
      </p:sp>
      <p:grpSp>
        <p:nvGrpSpPr>
          <p:cNvPr id="4" name="グループ化 3">
            <a:extLst>
              <a:ext uri="{FF2B5EF4-FFF2-40B4-BE49-F238E27FC236}">
                <a16:creationId xmlns:a16="http://schemas.microsoft.com/office/drawing/2014/main" id="{A4835A03-AAAC-F741-12FA-F758B4ADCB2F}"/>
              </a:ext>
            </a:extLst>
          </p:cNvPr>
          <p:cNvGrpSpPr/>
          <p:nvPr/>
        </p:nvGrpSpPr>
        <p:grpSpPr>
          <a:xfrm>
            <a:off x="5529810" y="2516885"/>
            <a:ext cx="3025776" cy="936000"/>
            <a:chOff x="5481637" y="3510153"/>
            <a:chExt cx="3025776" cy="936000"/>
          </a:xfrm>
        </p:grpSpPr>
        <p:pic>
          <p:nvPicPr>
            <p:cNvPr id="5" name="Picture 2" descr="にやけている女性会社員のイラスト">
              <a:extLst>
                <a:ext uri="{FF2B5EF4-FFF2-40B4-BE49-F238E27FC236}">
                  <a16:creationId xmlns:a16="http://schemas.microsoft.com/office/drawing/2014/main" id="{139F9024-64EE-B16B-7AE4-9B99A7E50BFE}"/>
                </a:ext>
              </a:extLst>
            </p:cNvPr>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6" name="円形吹き出し 8">
              <a:extLst>
                <a:ext uri="{FF2B5EF4-FFF2-40B4-BE49-F238E27FC236}">
                  <a16:creationId xmlns:a16="http://schemas.microsoft.com/office/drawing/2014/main" id="{85611974-6F78-1E64-0513-8C8F2BBE6345}"/>
                </a:ext>
              </a:extLst>
            </p:cNvPr>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8">
              <a:extLst>
                <a:ext uri="{FF2B5EF4-FFF2-40B4-BE49-F238E27FC236}">
                  <a16:creationId xmlns:a16="http://schemas.microsoft.com/office/drawing/2014/main" id="{D664BD0E-E66D-399E-7B14-2B8DE060CCB1}"/>
                </a:ext>
              </a:extLst>
            </p:cNvPr>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grpSp>
      <p:grpSp>
        <p:nvGrpSpPr>
          <p:cNvPr id="8" name="グループ化 7">
            <a:extLst>
              <a:ext uri="{FF2B5EF4-FFF2-40B4-BE49-F238E27FC236}">
                <a16:creationId xmlns:a16="http://schemas.microsoft.com/office/drawing/2014/main" id="{C5F9F676-8041-7E62-20A3-597D9B744D8F}"/>
              </a:ext>
            </a:extLst>
          </p:cNvPr>
          <p:cNvGrpSpPr/>
          <p:nvPr/>
        </p:nvGrpSpPr>
        <p:grpSpPr>
          <a:xfrm>
            <a:off x="5429799" y="3498139"/>
            <a:ext cx="3331855" cy="936000"/>
            <a:chOff x="5481638" y="4497483"/>
            <a:chExt cx="3331855" cy="936000"/>
          </a:xfrm>
        </p:grpSpPr>
        <p:sp>
          <p:nvSpPr>
            <p:cNvPr id="9" name="円形吹き出し 9">
              <a:extLst>
                <a:ext uri="{FF2B5EF4-FFF2-40B4-BE49-F238E27FC236}">
                  <a16:creationId xmlns:a16="http://schemas.microsoft.com/office/drawing/2014/main" id="{3A093BB0-491C-BC4C-8ED2-30E8AB538156}"/>
                </a:ext>
              </a:extLst>
            </p:cNvPr>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0" name="Picture 4" descr="照れている男性会社員のイラスト">
              <a:extLst>
                <a:ext uri="{FF2B5EF4-FFF2-40B4-BE49-F238E27FC236}">
                  <a16:creationId xmlns:a16="http://schemas.microsoft.com/office/drawing/2014/main" id="{ECD42680-28C6-C234-42D8-406DEDDFF3D2}"/>
                </a:ext>
              </a:extLst>
            </p:cNvPr>
            <p:cNvPicPr>
              <a:picLocks noChangeAspect="1" noChangeArrowheads="1"/>
            </p:cNvPicPr>
            <p:nvPr/>
          </p:nvPicPr>
          <p:blipFill>
            <a:blip r:embed="rId5"/>
            <a:srcRect/>
            <a:stretch>
              <a:fillRect/>
            </a:stretch>
          </p:blipFill>
          <p:spPr bwMode="auto">
            <a:xfrm>
              <a:off x="5481638" y="4497483"/>
              <a:ext cx="919999" cy="936000"/>
            </a:xfrm>
            <a:prstGeom prst="rect">
              <a:avLst/>
            </a:prstGeom>
            <a:noFill/>
            <a:ln w="9525">
              <a:noFill/>
              <a:miter lim="800000"/>
              <a:headEnd/>
              <a:tailEnd/>
            </a:ln>
          </p:spPr>
        </p:pic>
        <p:sp>
          <p:nvSpPr>
            <p:cNvPr id="11" name="テキスト ボックス 8">
              <a:extLst>
                <a:ext uri="{FF2B5EF4-FFF2-40B4-BE49-F238E27FC236}">
                  <a16:creationId xmlns:a16="http://schemas.microsoft.com/office/drawing/2014/main" id="{A8888DF5-B53F-C937-F32A-F9603BA7D891}"/>
                </a:ext>
              </a:extLst>
            </p:cNvPr>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grpSp>
      <p:grpSp>
        <p:nvGrpSpPr>
          <p:cNvPr id="12" name="グループ化 11">
            <a:extLst>
              <a:ext uri="{FF2B5EF4-FFF2-40B4-BE49-F238E27FC236}">
                <a16:creationId xmlns:a16="http://schemas.microsoft.com/office/drawing/2014/main" id="{968FA1F7-E65E-D50C-C05E-32B1B487489D}"/>
              </a:ext>
            </a:extLst>
          </p:cNvPr>
          <p:cNvGrpSpPr/>
          <p:nvPr/>
        </p:nvGrpSpPr>
        <p:grpSpPr>
          <a:xfrm>
            <a:off x="5452197" y="4489853"/>
            <a:ext cx="3326176" cy="972000"/>
            <a:chOff x="5410199" y="2484533"/>
            <a:chExt cx="3326176" cy="972000"/>
          </a:xfrm>
        </p:grpSpPr>
        <p:pic>
          <p:nvPicPr>
            <p:cNvPr id="13" name="Picture 2" descr="考え事をしている女性会社員のイラスト">
              <a:extLst>
                <a:ext uri="{FF2B5EF4-FFF2-40B4-BE49-F238E27FC236}">
                  <a16:creationId xmlns:a16="http://schemas.microsoft.com/office/drawing/2014/main" id="{3CE2BAEF-AB90-0FAF-3BD6-F158C3BAB3F7}"/>
                </a:ext>
              </a:extLst>
            </p:cNvPr>
            <p:cNvPicPr>
              <a:picLocks noChangeAspect="1" noChangeArrowheads="1"/>
            </p:cNvPicPr>
            <p:nvPr/>
          </p:nvPicPr>
          <p:blipFill>
            <a:blip r:embed="rId6"/>
            <a:srcRect/>
            <a:stretch>
              <a:fillRect/>
            </a:stretch>
          </p:blipFill>
          <p:spPr bwMode="auto">
            <a:xfrm>
              <a:off x="5410199" y="2484533"/>
              <a:ext cx="942496" cy="972000"/>
            </a:xfrm>
            <a:prstGeom prst="rect">
              <a:avLst/>
            </a:prstGeom>
            <a:noFill/>
            <a:ln w="9525">
              <a:noFill/>
              <a:miter lim="800000"/>
              <a:headEnd/>
              <a:tailEnd/>
            </a:ln>
          </p:spPr>
        </p:pic>
        <p:sp>
          <p:nvSpPr>
            <p:cNvPr id="14" name="円形吹き出し 10">
              <a:extLst>
                <a:ext uri="{FF2B5EF4-FFF2-40B4-BE49-F238E27FC236}">
                  <a16:creationId xmlns:a16="http://schemas.microsoft.com/office/drawing/2014/main" id="{CC7173E4-24ED-0838-256F-A07DFF5781B8}"/>
                </a:ext>
              </a:extLst>
            </p:cNvPr>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8BFBBD00-61FD-A7C9-5D1A-2C9B918ABCF3}"/>
                </a:ext>
              </a:extLst>
            </p:cNvPr>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grpSp>
      <p:sp>
        <p:nvSpPr>
          <p:cNvPr id="16" name="テキスト ボックス 15">
            <a:extLst>
              <a:ext uri="{FF2B5EF4-FFF2-40B4-BE49-F238E27FC236}">
                <a16:creationId xmlns:a16="http://schemas.microsoft.com/office/drawing/2014/main" id="{CB55E9FF-075F-7A3B-845C-F15B264B090F}"/>
              </a:ext>
            </a:extLst>
          </p:cNvPr>
          <p:cNvSpPr txBox="1"/>
          <p:nvPr/>
        </p:nvSpPr>
        <p:spPr>
          <a:xfrm>
            <a:off x="4324140" y="2823003"/>
            <a:ext cx="893080" cy="400110"/>
          </a:xfrm>
          <a:prstGeom prst="rect">
            <a:avLst/>
          </a:prstGeom>
          <a:noFill/>
        </p:spPr>
        <p:txBody>
          <a:bodyPr wrap="square" rtlCol="0">
            <a:spAutoFit/>
          </a:bodyPr>
          <a:lstStyle/>
          <a:p>
            <a:r>
              <a:rPr kumimoji="1" lang="ja-JP" altLang="en-US" sz="2000" dirty="0"/>
              <a:t>２０００</a:t>
            </a:r>
          </a:p>
        </p:txBody>
      </p:sp>
      <p:sp>
        <p:nvSpPr>
          <p:cNvPr id="17" name="テキスト ボックス 16">
            <a:extLst>
              <a:ext uri="{FF2B5EF4-FFF2-40B4-BE49-F238E27FC236}">
                <a16:creationId xmlns:a16="http://schemas.microsoft.com/office/drawing/2014/main" id="{9CB54562-BB11-5202-595E-8FF83E4CA170}"/>
              </a:ext>
            </a:extLst>
          </p:cNvPr>
          <p:cNvSpPr txBox="1"/>
          <p:nvPr/>
        </p:nvSpPr>
        <p:spPr>
          <a:xfrm>
            <a:off x="4324140" y="4706000"/>
            <a:ext cx="893080" cy="400110"/>
          </a:xfrm>
          <a:prstGeom prst="rect">
            <a:avLst/>
          </a:prstGeom>
          <a:noFill/>
        </p:spPr>
        <p:txBody>
          <a:bodyPr wrap="square" rtlCol="0">
            <a:spAutoFit/>
          </a:bodyPr>
          <a:lstStyle/>
          <a:p>
            <a:r>
              <a:rPr lang="ja-JP" altLang="en-US" sz="2000" dirty="0"/>
              <a:t>４５</a:t>
            </a:r>
            <a:r>
              <a:rPr kumimoji="1" lang="ja-JP" altLang="en-US" sz="2000" dirty="0"/>
              <a:t>５０</a:t>
            </a:r>
          </a:p>
        </p:txBody>
      </p:sp>
      <p:sp>
        <p:nvSpPr>
          <p:cNvPr id="18" name="テキスト ボックス 17">
            <a:extLst>
              <a:ext uri="{FF2B5EF4-FFF2-40B4-BE49-F238E27FC236}">
                <a16:creationId xmlns:a16="http://schemas.microsoft.com/office/drawing/2014/main" id="{EDFBC5C3-75B7-5A1B-2BCA-DC1EC534D143}"/>
              </a:ext>
            </a:extLst>
          </p:cNvPr>
          <p:cNvSpPr txBox="1"/>
          <p:nvPr/>
        </p:nvSpPr>
        <p:spPr>
          <a:xfrm>
            <a:off x="3000561" y="2823003"/>
            <a:ext cx="893080" cy="400110"/>
          </a:xfrm>
          <a:prstGeom prst="rect">
            <a:avLst/>
          </a:prstGeom>
          <a:noFill/>
        </p:spPr>
        <p:txBody>
          <a:bodyPr wrap="square" rtlCol="0">
            <a:spAutoFit/>
          </a:bodyPr>
          <a:lstStyle/>
          <a:p>
            <a:r>
              <a:rPr lang="ja-JP" altLang="en-US" sz="2000" dirty="0"/>
              <a:t>　</a:t>
            </a:r>
            <a:r>
              <a:rPr kumimoji="1" lang="ja-JP" altLang="en-US" sz="2000" dirty="0"/>
              <a:t>５００</a:t>
            </a:r>
          </a:p>
        </p:txBody>
      </p:sp>
      <p:sp>
        <p:nvSpPr>
          <p:cNvPr id="19" name="テキスト ボックス 18">
            <a:extLst>
              <a:ext uri="{FF2B5EF4-FFF2-40B4-BE49-F238E27FC236}">
                <a16:creationId xmlns:a16="http://schemas.microsoft.com/office/drawing/2014/main" id="{5AFE4A3D-301E-D988-3A81-5B4A10E3EFCF}"/>
              </a:ext>
            </a:extLst>
          </p:cNvPr>
          <p:cNvSpPr txBox="1"/>
          <p:nvPr/>
        </p:nvSpPr>
        <p:spPr>
          <a:xfrm>
            <a:off x="3002314" y="4706000"/>
            <a:ext cx="893080" cy="400110"/>
          </a:xfrm>
          <a:prstGeom prst="rect">
            <a:avLst/>
          </a:prstGeom>
          <a:noFill/>
        </p:spPr>
        <p:txBody>
          <a:bodyPr wrap="square" rtlCol="0">
            <a:spAutoFit/>
          </a:bodyPr>
          <a:lstStyle/>
          <a:p>
            <a:r>
              <a:rPr kumimoji="1" lang="ja-JP" altLang="en-US" sz="2000" dirty="0"/>
              <a:t>２４５０</a:t>
            </a:r>
          </a:p>
        </p:txBody>
      </p:sp>
      <p:sp>
        <p:nvSpPr>
          <p:cNvPr id="20" name="テキスト ボックス 19">
            <a:extLst>
              <a:ext uri="{FF2B5EF4-FFF2-40B4-BE49-F238E27FC236}">
                <a16:creationId xmlns:a16="http://schemas.microsoft.com/office/drawing/2014/main" id="{CDED1B1C-0106-1A75-E4E0-3F777861E2AD}"/>
              </a:ext>
            </a:extLst>
          </p:cNvPr>
          <p:cNvSpPr txBox="1"/>
          <p:nvPr/>
        </p:nvSpPr>
        <p:spPr>
          <a:xfrm>
            <a:off x="3053114" y="3766084"/>
            <a:ext cx="893080" cy="400110"/>
          </a:xfrm>
          <a:prstGeom prst="rect">
            <a:avLst/>
          </a:prstGeom>
          <a:noFill/>
        </p:spPr>
        <p:txBody>
          <a:bodyPr wrap="square" rtlCol="0">
            <a:spAutoFit/>
          </a:bodyPr>
          <a:lstStyle/>
          <a:p>
            <a:r>
              <a:rPr lang="ja-JP" altLang="en-US" sz="2000" dirty="0"/>
              <a:t>　　</a:t>
            </a:r>
            <a:r>
              <a:rPr kumimoji="1" lang="ja-JP" altLang="en-US" sz="2000" dirty="0"/>
              <a:t>５０</a:t>
            </a:r>
          </a:p>
        </p:txBody>
      </p:sp>
      <p:sp>
        <p:nvSpPr>
          <p:cNvPr id="21" name="テキスト ボックス 20">
            <a:extLst>
              <a:ext uri="{FF2B5EF4-FFF2-40B4-BE49-F238E27FC236}">
                <a16:creationId xmlns:a16="http://schemas.microsoft.com/office/drawing/2014/main" id="{D8CDC72F-94EE-053B-5D8C-66FF6E7AEE2B}"/>
              </a:ext>
            </a:extLst>
          </p:cNvPr>
          <p:cNvSpPr txBox="1"/>
          <p:nvPr/>
        </p:nvSpPr>
        <p:spPr>
          <a:xfrm>
            <a:off x="4553106" y="3750456"/>
            <a:ext cx="893080" cy="400110"/>
          </a:xfrm>
          <a:prstGeom prst="rect">
            <a:avLst/>
          </a:prstGeom>
          <a:noFill/>
        </p:spPr>
        <p:txBody>
          <a:bodyPr wrap="square" rtlCol="0">
            <a:spAutoFit/>
          </a:bodyPr>
          <a:lstStyle/>
          <a:p>
            <a:r>
              <a:rPr kumimoji="1" lang="ja-JP" altLang="en-US" sz="2000" dirty="0"/>
              <a:t>４５０</a:t>
            </a:r>
          </a:p>
        </p:txBody>
      </p:sp>
      <p:sp>
        <p:nvSpPr>
          <p:cNvPr id="22" name="テキスト ボックス 21">
            <a:extLst>
              <a:ext uri="{FF2B5EF4-FFF2-40B4-BE49-F238E27FC236}">
                <a16:creationId xmlns:a16="http://schemas.microsoft.com/office/drawing/2014/main" id="{7F7E4B5C-4DF7-0F27-9260-33A775078667}"/>
              </a:ext>
            </a:extLst>
          </p:cNvPr>
          <p:cNvSpPr txBox="1"/>
          <p:nvPr/>
        </p:nvSpPr>
        <p:spPr>
          <a:xfrm>
            <a:off x="5529810" y="5642919"/>
            <a:ext cx="2903466" cy="707886"/>
          </a:xfrm>
          <a:prstGeom prst="rect">
            <a:avLst/>
          </a:prstGeom>
          <a:noFill/>
        </p:spPr>
        <p:txBody>
          <a:bodyPr wrap="square" rtlCol="0">
            <a:spAutoFit/>
          </a:bodyPr>
          <a:lstStyle/>
          <a:p>
            <a:r>
              <a:rPr kumimoji="1" lang="en-US" altLang="ja-JP" sz="2000" dirty="0"/>
              <a:t>B</a:t>
            </a:r>
            <a:r>
              <a:rPr kumimoji="1" lang="ja-JP" altLang="en-US" sz="2000" dirty="0"/>
              <a:t>さん</a:t>
            </a:r>
            <a:r>
              <a:rPr kumimoji="1" lang="en-US" altLang="ja-JP" sz="2000" dirty="0"/>
              <a:t>10</a:t>
            </a:r>
            <a:r>
              <a:rPr kumimoji="1" lang="ja-JP" altLang="en-US" sz="2000" dirty="0"/>
              <a:t>％、</a:t>
            </a:r>
            <a:r>
              <a:rPr kumimoji="1" lang="en-US" altLang="ja-JP" sz="2000" dirty="0"/>
              <a:t>A</a:t>
            </a:r>
            <a:r>
              <a:rPr kumimoji="1" lang="ja-JP" altLang="en-US" sz="2000" dirty="0"/>
              <a:t>さん</a:t>
            </a:r>
            <a:r>
              <a:rPr kumimoji="1" lang="en-US" altLang="ja-JP" sz="2000" dirty="0"/>
              <a:t>20</a:t>
            </a:r>
            <a:r>
              <a:rPr kumimoji="1" lang="ja-JP" altLang="en-US" sz="2000" dirty="0"/>
              <a:t>％、</a:t>
            </a:r>
            <a:r>
              <a:rPr kumimoji="1" lang="en-US" altLang="ja-JP" sz="2000" dirty="0"/>
              <a:t>C</a:t>
            </a:r>
            <a:r>
              <a:rPr kumimoji="1" lang="ja-JP" altLang="en-US" sz="2000" dirty="0"/>
              <a:t>さん</a:t>
            </a:r>
            <a:r>
              <a:rPr kumimoji="1" lang="en-US" altLang="ja-JP" sz="2000" dirty="0"/>
              <a:t>35</a:t>
            </a:r>
            <a:r>
              <a:rPr kumimoji="1" lang="ja-JP" altLang="en-US" sz="2000" dirty="0"/>
              <a:t>％</a:t>
            </a:r>
          </a:p>
        </p:txBody>
      </p:sp>
    </p:spTree>
    <p:extLst>
      <p:ext uri="{BB962C8B-B14F-4D97-AF65-F5344CB8AC3E}">
        <p14:creationId xmlns:p14="http://schemas.microsoft.com/office/powerpoint/2010/main" val="17159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55599" y="1247346"/>
            <a:ext cx="8432800" cy="5350800"/>
            <a:chOff x="355599" y="1266396"/>
            <a:chExt cx="8432800" cy="5350800"/>
          </a:xfrm>
          <a:solidFill>
            <a:srgbClr val="0070C0"/>
          </a:solidFill>
        </p:grpSpPr>
        <p:grpSp>
          <p:nvGrpSpPr>
            <p:cNvPr id="5" name="グループ化 4"/>
            <p:cNvGrpSpPr/>
            <p:nvPr/>
          </p:nvGrpSpPr>
          <p:grpSpPr>
            <a:xfrm>
              <a:off x="355599" y="1266396"/>
              <a:ext cx="8432800" cy="5350800"/>
              <a:chOff x="355599" y="1266396"/>
              <a:chExt cx="8432800" cy="5350800"/>
            </a:xfrm>
            <a:grpFill/>
          </p:grpSpPr>
          <p:sp>
            <p:nvSpPr>
              <p:cNvPr id="4" name="角丸四角形 3"/>
              <p:cNvSpPr/>
              <p:nvPr/>
            </p:nvSpPr>
            <p:spPr>
              <a:xfrm>
                <a:off x="355599" y="1266396"/>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61283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3966550"/>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31298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11" name="直線コネクタ 10"/>
            <p:cNvCxnSpPr/>
            <p:nvPr/>
          </p:nvCxnSpPr>
          <p:spPr>
            <a:xfrm>
              <a:off x="355599" y="160846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295516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30897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655785"/>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タイトル 1"/>
          <p:cNvSpPr txBox="1">
            <a:spLocks/>
          </p:cNvSpPr>
          <p:nvPr/>
        </p:nvSpPr>
        <p:spPr bwMode="auto">
          <a:xfrm>
            <a:off x="-72278" y="285465"/>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b="1" dirty="0">
                <a:latin typeface="ＭＳ ゴシック" panose="020B0609070205080204" pitchFamily="49" charset="-128"/>
                <a:ea typeface="ＭＳ ゴシック" panose="020B0609070205080204" pitchFamily="49" charset="-128"/>
              </a:rPr>
              <a:t>いろいろな税金を組み合わせることで</a:t>
            </a:r>
            <a:r>
              <a:rPr lang="ja-JP" altLang="en-US" sz="2800" b="1" dirty="0">
                <a:solidFill>
                  <a:srgbClr val="FF0000"/>
                </a:solidFill>
                <a:latin typeface="ＭＳ ゴシック" panose="020B0609070205080204" pitchFamily="49" charset="-128"/>
                <a:ea typeface="ＭＳ ゴシック" panose="020B0609070205080204" pitchFamily="49" charset="-128"/>
              </a:rPr>
              <a:t>公平</a:t>
            </a:r>
            <a:r>
              <a:rPr lang="ja-JP" altLang="en-US" sz="2800" b="1" dirty="0">
                <a:latin typeface="ＭＳ ゴシック" panose="020B0609070205080204" pitchFamily="49" charset="-128"/>
                <a:ea typeface="ＭＳ ゴシック" panose="020B0609070205080204" pitchFamily="49" charset="-128"/>
              </a:rPr>
              <a:t>にする</a:t>
            </a:r>
          </a:p>
        </p:txBody>
      </p:sp>
      <p:grpSp>
        <p:nvGrpSpPr>
          <p:cNvPr id="8" name="グループ化 7"/>
          <p:cNvGrpSpPr/>
          <p:nvPr/>
        </p:nvGrpSpPr>
        <p:grpSpPr>
          <a:xfrm>
            <a:off x="569211" y="1769623"/>
            <a:ext cx="1887550" cy="689550"/>
            <a:chOff x="6672555" y="1789246"/>
            <a:chExt cx="1887550" cy="689550"/>
          </a:xfrm>
        </p:grpSpPr>
        <p:sp>
          <p:nvSpPr>
            <p:cNvPr id="34" name="1 つの角を切り取った四角形 33"/>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p:cNvGrpSpPr/>
          <p:nvPr/>
        </p:nvGrpSpPr>
        <p:grpSpPr>
          <a:xfrm>
            <a:off x="569211" y="3112562"/>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112562"/>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112562"/>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111167"/>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466919"/>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821994"/>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821994"/>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821994"/>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24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par>
                                <p:cTn id="13" presetID="2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up)">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22" presetClass="entr" presetSubtype="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par>
                                <p:cTn id="35" presetID="22" presetClass="entr" presetSubtype="1"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635873-8AEA-E0FD-28D0-9707210459E3}"/>
              </a:ext>
            </a:extLst>
          </p:cNvPr>
          <p:cNvPicPr>
            <a:picLocks noChangeAspect="1"/>
          </p:cNvPicPr>
          <p:nvPr/>
        </p:nvPicPr>
        <p:blipFill>
          <a:blip r:embed="rId3"/>
          <a:stretch>
            <a:fillRect/>
          </a:stretch>
        </p:blipFill>
        <p:spPr>
          <a:xfrm>
            <a:off x="702342" y="718943"/>
            <a:ext cx="8426063" cy="6126838"/>
          </a:xfrm>
          <a:prstGeom prst="rect">
            <a:avLst/>
          </a:prstGeom>
        </p:spPr>
      </p:pic>
      <p:sp>
        <p:nvSpPr>
          <p:cNvPr id="3" name="正方形/長方形 2">
            <a:extLst>
              <a:ext uri="{FF2B5EF4-FFF2-40B4-BE49-F238E27FC236}">
                <a16:creationId xmlns:a16="http://schemas.microsoft.com/office/drawing/2014/main" id="{00E701DE-C8CF-1765-63A2-037D1D6F922C}"/>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6</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一般会計予算（歳入）</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9" name="アーチ 8">
            <a:extLst>
              <a:ext uri="{FF2B5EF4-FFF2-40B4-BE49-F238E27FC236}">
                <a16:creationId xmlns:a16="http://schemas.microsoft.com/office/drawing/2014/main" id="{A415FA73-33CA-78DA-9C7A-2BD681E6C8E2}"/>
              </a:ext>
            </a:extLst>
          </p:cNvPr>
          <p:cNvSpPr/>
          <p:nvPr/>
        </p:nvSpPr>
        <p:spPr>
          <a:xfrm rot="5400000">
            <a:off x="2251738" y="1154069"/>
            <a:ext cx="5432877" cy="5256585"/>
          </a:xfrm>
          <a:prstGeom prst="blockArc">
            <a:avLst>
              <a:gd name="adj1" fmla="val 10800000"/>
              <a:gd name="adj2" fmla="val 4077185"/>
              <a:gd name="adj3" fmla="val 2651"/>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吹き出し: 線 9">
            <a:extLst>
              <a:ext uri="{FF2B5EF4-FFF2-40B4-BE49-F238E27FC236}">
                <a16:creationId xmlns:a16="http://schemas.microsoft.com/office/drawing/2014/main" id="{B7167453-0485-2CFA-D019-A55376E8090D}"/>
              </a:ext>
            </a:extLst>
          </p:cNvPr>
          <p:cNvSpPr/>
          <p:nvPr/>
        </p:nvSpPr>
        <p:spPr>
          <a:xfrm>
            <a:off x="7344308" y="5216738"/>
            <a:ext cx="1188132" cy="1092582"/>
          </a:xfrm>
          <a:prstGeom prst="borderCallout1">
            <a:avLst>
              <a:gd name="adj1" fmla="val -1228"/>
              <a:gd name="adj2" fmla="val 36739"/>
              <a:gd name="adj3" fmla="val -66306"/>
              <a:gd name="adj4" fmla="val 860"/>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租税等</a:t>
            </a:r>
            <a:endParaRPr kumimoji="1" lang="en-US" altLang="ja-JP" dirty="0"/>
          </a:p>
          <a:p>
            <a:pPr algn="ctr"/>
            <a:r>
              <a:rPr lang="ja-JP" altLang="en-US" dirty="0"/>
              <a:t>７２．９兆円</a:t>
            </a:r>
            <a:endParaRPr kumimoji="1" lang="ja-JP" altLang="en-US" dirty="0"/>
          </a:p>
        </p:txBody>
      </p:sp>
      <p:sp>
        <p:nvSpPr>
          <p:cNvPr id="11" name="テキスト ボックス 10">
            <a:extLst>
              <a:ext uri="{FF2B5EF4-FFF2-40B4-BE49-F238E27FC236}">
                <a16:creationId xmlns:a16="http://schemas.microsoft.com/office/drawing/2014/main" id="{6C153E41-6D0D-81DC-615D-E0966E04D9D0}"/>
              </a:ext>
            </a:extLst>
          </p:cNvPr>
          <p:cNvSpPr txBox="1"/>
          <p:nvPr/>
        </p:nvSpPr>
        <p:spPr>
          <a:xfrm>
            <a:off x="251394" y="790251"/>
            <a:ext cx="4716783" cy="461665"/>
          </a:xfrm>
          <a:prstGeom prst="rect">
            <a:avLst/>
          </a:prstGeom>
          <a:noFill/>
        </p:spPr>
        <p:txBody>
          <a:bodyPr wrap="square" rtlCol="0">
            <a:spAutoFit/>
          </a:bodyPr>
          <a:lstStyle/>
          <a:p>
            <a:r>
              <a:rPr kumimoji="1" lang="en-US" altLang="ja-JP" sz="2400" dirty="0"/>
              <a:t>2024</a:t>
            </a:r>
            <a:r>
              <a:rPr kumimoji="1" lang="ja-JP" altLang="en-US" sz="2400" dirty="0"/>
              <a:t>年度　歳入総額　</a:t>
            </a:r>
            <a:r>
              <a:rPr kumimoji="1" lang="en-US" altLang="ja-JP" sz="2400" dirty="0"/>
              <a:t>112.0</a:t>
            </a:r>
            <a:r>
              <a:rPr kumimoji="1" lang="ja-JP" altLang="en-US" sz="2400" dirty="0"/>
              <a:t>兆円</a:t>
            </a:r>
          </a:p>
        </p:txBody>
      </p:sp>
      <p:sp>
        <p:nvSpPr>
          <p:cNvPr id="12" name="テキスト ボックス 11">
            <a:extLst>
              <a:ext uri="{FF2B5EF4-FFF2-40B4-BE49-F238E27FC236}">
                <a16:creationId xmlns:a16="http://schemas.microsoft.com/office/drawing/2014/main" id="{45AEBBB1-3FE0-A443-F9C2-54390B992F77}"/>
              </a:ext>
            </a:extLst>
          </p:cNvPr>
          <p:cNvSpPr txBox="1"/>
          <p:nvPr/>
        </p:nvSpPr>
        <p:spPr>
          <a:xfrm>
            <a:off x="6803576" y="1233908"/>
            <a:ext cx="1512168" cy="369332"/>
          </a:xfrm>
          <a:prstGeom prst="rect">
            <a:avLst/>
          </a:prstGeom>
          <a:noFill/>
        </p:spPr>
        <p:txBody>
          <a:bodyPr wrap="square" rtlCol="0">
            <a:spAutoFit/>
          </a:bodyPr>
          <a:lstStyle/>
          <a:p>
            <a:r>
              <a:rPr kumimoji="1" lang="ja-JP" altLang="en-US" b="1" dirty="0"/>
              <a:t>（単位：兆円）</a:t>
            </a:r>
          </a:p>
        </p:txBody>
      </p:sp>
    </p:spTree>
    <p:extLst>
      <p:ext uri="{BB962C8B-B14F-4D97-AF65-F5344CB8AC3E}">
        <p14:creationId xmlns:p14="http://schemas.microsoft.com/office/powerpoint/2010/main" val="23339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E2D195-4F4A-9FD0-A29B-6CB8C89646D3}"/>
              </a:ext>
            </a:extLst>
          </p:cNvPr>
          <p:cNvPicPr>
            <a:picLocks noChangeAspect="1"/>
          </p:cNvPicPr>
          <p:nvPr/>
        </p:nvPicPr>
        <p:blipFill>
          <a:blip r:embed="rId3"/>
          <a:stretch>
            <a:fillRect/>
          </a:stretch>
        </p:blipFill>
        <p:spPr>
          <a:xfrm>
            <a:off x="575522" y="1036907"/>
            <a:ext cx="7992955" cy="5821093"/>
          </a:xfrm>
          <a:prstGeom prst="rect">
            <a:avLst/>
          </a:prstGeom>
        </p:spPr>
      </p:pic>
      <p:sp>
        <p:nvSpPr>
          <p:cNvPr id="4" name="正方形/長方形 3">
            <a:extLst>
              <a:ext uri="{FF2B5EF4-FFF2-40B4-BE49-F238E27FC236}">
                <a16:creationId xmlns:a16="http://schemas.microsoft.com/office/drawing/2014/main" id="{A7F8BA12-FAE5-45DE-9447-9DC468518770}"/>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6</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一般会計予算（歳出）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DE771EC3-A570-70D7-5B06-8439082B9BDE}"/>
              </a:ext>
            </a:extLst>
          </p:cNvPr>
          <p:cNvSpPr txBox="1"/>
          <p:nvPr/>
        </p:nvSpPr>
        <p:spPr>
          <a:xfrm>
            <a:off x="6187930" y="1611089"/>
            <a:ext cx="1512168" cy="369332"/>
          </a:xfrm>
          <a:prstGeom prst="rect">
            <a:avLst/>
          </a:prstGeom>
          <a:noFill/>
        </p:spPr>
        <p:txBody>
          <a:bodyPr wrap="square" rtlCol="0">
            <a:spAutoFit/>
          </a:bodyPr>
          <a:lstStyle/>
          <a:p>
            <a:r>
              <a:rPr kumimoji="1" lang="ja-JP" altLang="en-US" b="1" dirty="0"/>
              <a:t>（単位：兆円）</a:t>
            </a:r>
          </a:p>
        </p:txBody>
      </p:sp>
      <p:sp>
        <p:nvSpPr>
          <p:cNvPr id="6" name="テキスト ボックス 5">
            <a:extLst>
              <a:ext uri="{FF2B5EF4-FFF2-40B4-BE49-F238E27FC236}">
                <a16:creationId xmlns:a16="http://schemas.microsoft.com/office/drawing/2014/main" id="{11831F2F-7A3C-53EE-E1A3-B054354592FD}"/>
              </a:ext>
            </a:extLst>
          </p:cNvPr>
          <p:cNvSpPr txBox="1"/>
          <p:nvPr/>
        </p:nvSpPr>
        <p:spPr>
          <a:xfrm>
            <a:off x="1443902" y="1615734"/>
            <a:ext cx="1800200" cy="646331"/>
          </a:xfrm>
          <a:prstGeom prst="rect">
            <a:avLst/>
          </a:prstGeom>
          <a:noFill/>
        </p:spPr>
        <p:txBody>
          <a:bodyPr wrap="square" rtlCol="0">
            <a:spAutoFit/>
          </a:bodyPr>
          <a:lstStyle/>
          <a:p>
            <a:r>
              <a:rPr kumimoji="1" lang="ja-JP" altLang="en-US" dirty="0"/>
              <a:t>国債費とは、</a:t>
            </a:r>
            <a:endParaRPr kumimoji="1" lang="en-US" altLang="ja-JP" dirty="0"/>
          </a:p>
          <a:p>
            <a:r>
              <a:rPr lang="ja-JP" altLang="en-US" dirty="0"/>
              <a:t>　借金の返済</a:t>
            </a:r>
            <a:endParaRPr kumimoji="1" lang="ja-JP" altLang="en-US" dirty="0"/>
          </a:p>
        </p:txBody>
      </p:sp>
      <p:sp>
        <p:nvSpPr>
          <p:cNvPr id="7" name="テキスト ボックス 6">
            <a:extLst>
              <a:ext uri="{FF2B5EF4-FFF2-40B4-BE49-F238E27FC236}">
                <a16:creationId xmlns:a16="http://schemas.microsoft.com/office/drawing/2014/main" id="{D1ECB693-65C1-D638-F6EC-DBCA3473D900}"/>
              </a:ext>
            </a:extLst>
          </p:cNvPr>
          <p:cNvSpPr txBox="1"/>
          <p:nvPr/>
        </p:nvSpPr>
        <p:spPr>
          <a:xfrm>
            <a:off x="2046719" y="806075"/>
            <a:ext cx="4716783" cy="461665"/>
          </a:xfrm>
          <a:prstGeom prst="rect">
            <a:avLst/>
          </a:prstGeom>
          <a:noFill/>
        </p:spPr>
        <p:txBody>
          <a:bodyPr wrap="square" rtlCol="0">
            <a:spAutoFit/>
          </a:bodyPr>
          <a:lstStyle/>
          <a:p>
            <a:r>
              <a:rPr kumimoji="1" lang="en-US" altLang="ja-JP" sz="2400" dirty="0"/>
              <a:t>2024</a:t>
            </a:r>
            <a:r>
              <a:rPr kumimoji="1" lang="ja-JP" altLang="en-US" sz="2400" dirty="0"/>
              <a:t>年度　歳出総額　</a:t>
            </a:r>
            <a:r>
              <a:rPr kumimoji="1" lang="en-US" altLang="ja-JP" sz="2400" dirty="0"/>
              <a:t>112.0</a:t>
            </a:r>
            <a:r>
              <a:rPr kumimoji="1" lang="ja-JP" altLang="en-US" sz="2400" dirty="0"/>
              <a:t>兆円</a:t>
            </a:r>
          </a:p>
        </p:txBody>
      </p:sp>
    </p:spTree>
    <p:extLst>
      <p:ext uri="{BB962C8B-B14F-4D97-AF65-F5344CB8AC3E}">
        <p14:creationId xmlns:p14="http://schemas.microsoft.com/office/powerpoint/2010/main" val="2527853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55C5460-03F9-4FDA-A700-BB4F71648B1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日本の財政の現状</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4" name="グループ化 3">
            <a:extLst>
              <a:ext uri="{FF2B5EF4-FFF2-40B4-BE49-F238E27FC236}">
                <a16:creationId xmlns:a16="http://schemas.microsoft.com/office/drawing/2014/main" id="{CA598F68-AA95-7FE5-F704-093B0C114AF8}"/>
              </a:ext>
            </a:extLst>
          </p:cNvPr>
          <p:cNvGrpSpPr/>
          <p:nvPr/>
        </p:nvGrpSpPr>
        <p:grpSpPr>
          <a:xfrm>
            <a:off x="2771800" y="1556792"/>
            <a:ext cx="4032448" cy="4392488"/>
            <a:chOff x="2771800" y="1556792"/>
            <a:chExt cx="4032448" cy="4392488"/>
          </a:xfrm>
        </p:grpSpPr>
        <p:sp>
          <p:nvSpPr>
            <p:cNvPr id="9" name="正方形/長方形 8">
              <a:extLst>
                <a:ext uri="{FF2B5EF4-FFF2-40B4-BE49-F238E27FC236}">
                  <a16:creationId xmlns:a16="http://schemas.microsoft.com/office/drawing/2014/main" id="{B4EC1E4C-5369-40BE-8C4E-0E4C660C142C}"/>
                </a:ext>
              </a:extLst>
            </p:cNvPr>
            <p:cNvSpPr/>
            <p:nvPr/>
          </p:nvSpPr>
          <p:spPr>
            <a:xfrm>
              <a:off x="3086835" y="3489838"/>
              <a:ext cx="1692188" cy="244727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税収等</a:t>
              </a:r>
              <a:endParaRPr kumimoji="1" lang="en-US" altLang="ja-JP" sz="2400" dirty="0"/>
            </a:p>
            <a:p>
              <a:pPr algn="ctr"/>
              <a:r>
                <a:rPr kumimoji="1" lang="ja-JP" altLang="en-US" sz="2000" dirty="0"/>
                <a:t>７３</a:t>
              </a:r>
            </a:p>
          </p:txBody>
        </p:sp>
        <p:sp>
          <p:nvSpPr>
            <p:cNvPr id="10" name="正方形/長方形 9">
              <a:extLst>
                <a:ext uri="{FF2B5EF4-FFF2-40B4-BE49-F238E27FC236}">
                  <a16:creationId xmlns:a16="http://schemas.microsoft.com/office/drawing/2014/main" id="{0A3AC8D6-75AF-47E8-A019-EBFD58EF6E27}"/>
                </a:ext>
              </a:extLst>
            </p:cNvPr>
            <p:cNvSpPr/>
            <p:nvPr/>
          </p:nvSpPr>
          <p:spPr>
            <a:xfrm>
              <a:off x="4779023" y="1556792"/>
              <a:ext cx="1719191" cy="43924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歳出</a:t>
              </a:r>
              <a:endParaRPr kumimoji="1" lang="en-US" altLang="ja-JP" sz="2400" dirty="0"/>
            </a:p>
            <a:p>
              <a:pPr algn="ctr"/>
              <a:r>
                <a:rPr kumimoji="1" lang="ja-JP" altLang="en-US" sz="2000" dirty="0"/>
                <a:t>１１２</a:t>
              </a:r>
              <a:endParaRPr kumimoji="1" lang="en-US" altLang="ja-JP" sz="2000" dirty="0"/>
            </a:p>
            <a:p>
              <a:pPr algn="ctr"/>
              <a:endParaRPr kumimoji="1" lang="ja-JP" altLang="en-US" sz="1400" dirty="0"/>
            </a:p>
          </p:txBody>
        </p:sp>
        <p:sp>
          <p:nvSpPr>
            <p:cNvPr id="11" name="正方形/長方形 10">
              <a:extLst>
                <a:ext uri="{FF2B5EF4-FFF2-40B4-BE49-F238E27FC236}">
                  <a16:creationId xmlns:a16="http://schemas.microsoft.com/office/drawing/2014/main" id="{36B1CB4D-EE1A-481F-B15B-499F6366F481}"/>
                </a:ext>
              </a:extLst>
            </p:cNvPr>
            <p:cNvSpPr/>
            <p:nvPr/>
          </p:nvSpPr>
          <p:spPr>
            <a:xfrm>
              <a:off x="3068832" y="1556792"/>
              <a:ext cx="1719191" cy="1872209"/>
            </a:xfrm>
            <a:prstGeom prst="rect">
              <a:avLst/>
            </a:prstGeom>
            <a:solidFill>
              <a:srgbClr val="FF99FF"/>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借金</a:t>
              </a:r>
              <a:endParaRPr kumimoji="1" lang="en-US" altLang="ja-JP" sz="2400" dirty="0"/>
            </a:p>
            <a:p>
              <a:pPr algn="ctr"/>
              <a:r>
                <a:rPr kumimoji="1" lang="ja-JP" altLang="en-US" sz="2000" dirty="0"/>
                <a:t>３９</a:t>
              </a:r>
            </a:p>
          </p:txBody>
        </p:sp>
        <p:cxnSp>
          <p:nvCxnSpPr>
            <p:cNvPr id="12" name="直線コネクタ 11">
              <a:extLst>
                <a:ext uri="{FF2B5EF4-FFF2-40B4-BE49-F238E27FC236}">
                  <a16:creationId xmlns:a16="http://schemas.microsoft.com/office/drawing/2014/main" id="{BD476C08-E980-4FC5-A957-E679FE68A560}"/>
                </a:ext>
              </a:extLst>
            </p:cNvPr>
            <p:cNvCxnSpPr/>
            <p:nvPr/>
          </p:nvCxnSpPr>
          <p:spPr>
            <a:xfrm>
              <a:off x="2771800" y="5888442"/>
              <a:ext cx="4032448" cy="60838"/>
            </a:xfrm>
            <a:prstGeom prst="line">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9E54B23-AD04-2226-2870-778B6B91BD37}"/>
                </a:ext>
              </a:extLst>
            </p:cNvPr>
            <p:cNvSpPr/>
            <p:nvPr/>
          </p:nvSpPr>
          <p:spPr>
            <a:xfrm>
              <a:off x="4878033" y="1617630"/>
              <a:ext cx="1521170" cy="1310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solidFill>
                    <a:schemeClr val="bg1"/>
                  </a:solidFill>
                </a:rPr>
                <a:t>借金返済</a:t>
              </a:r>
              <a:endParaRPr kumimoji="1" lang="en-US" altLang="ja-JP" sz="2400" dirty="0">
                <a:solidFill>
                  <a:schemeClr val="bg1"/>
                </a:solidFill>
              </a:endParaRPr>
            </a:p>
            <a:p>
              <a:pPr algn="ctr"/>
              <a:r>
                <a:rPr kumimoji="1" lang="ja-JP" altLang="en-US" sz="2000" dirty="0">
                  <a:solidFill>
                    <a:schemeClr val="bg1"/>
                  </a:solidFill>
                </a:rPr>
                <a:t>２７</a:t>
              </a:r>
            </a:p>
          </p:txBody>
        </p:sp>
      </p:grpSp>
    </p:spTree>
    <p:extLst>
      <p:ext uri="{BB962C8B-B14F-4D97-AF65-F5344CB8AC3E}">
        <p14:creationId xmlns:p14="http://schemas.microsoft.com/office/powerpoint/2010/main" val="34977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DD5EE3F-80BA-4C97-A971-608C1227785B}"/>
              </a:ext>
            </a:extLst>
          </p:cNvPr>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おわりに</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Rectangle 2">
            <a:extLst>
              <a:ext uri="{FF2B5EF4-FFF2-40B4-BE49-F238E27FC236}">
                <a16:creationId xmlns:a16="http://schemas.microsoft.com/office/drawing/2014/main" id="{C767297B-F8D7-4020-8EE5-2D3BA977A780}"/>
              </a:ext>
            </a:extLst>
          </p:cNvPr>
          <p:cNvSpPr txBox="1">
            <a:spLocks noChangeArrowheads="1"/>
          </p:cNvSpPr>
          <p:nvPr/>
        </p:nvSpPr>
        <p:spPr bwMode="auto">
          <a:xfrm>
            <a:off x="504825" y="2571750"/>
            <a:ext cx="4991100" cy="3378200"/>
          </a:xfrm>
          <a:prstGeom prst="rect">
            <a:avLst/>
          </a:prstGeom>
          <a:noFill/>
          <a:ln w="9525">
            <a:noFill/>
            <a:miter lim="800000"/>
            <a:headEnd/>
            <a:tailEnd/>
          </a:ln>
        </p:spPr>
        <p:txBody>
          <a:bodyPr lIns="108000" tIns="108000" rIns="108000" bIns="108000"/>
          <a:lstStyle/>
          <a:p>
            <a:pPr>
              <a:spcBef>
                <a:spcPct val="20000"/>
              </a:spcBef>
              <a:defRPr/>
            </a:pPr>
            <a:endParaRPr lang="ja-JP" altLang="en-US" sz="3200" b="1" kern="0" dirty="0">
              <a:latin typeface="HG丸ｺﾞｼｯｸM-PRO" pitchFamily="50" charset="-128"/>
              <a:ea typeface="HG丸ｺﾞｼｯｸM-PRO" pitchFamily="50" charset="-128"/>
            </a:endParaRPr>
          </a:p>
        </p:txBody>
      </p:sp>
      <p:sp>
        <p:nvSpPr>
          <p:cNvPr id="29704" name="Rectangle 2">
            <a:extLst>
              <a:ext uri="{FF2B5EF4-FFF2-40B4-BE49-F238E27FC236}">
                <a16:creationId xmlns:a16="http://schemas.microsoft.com/office/drawing/2014/main" id="{0C429F62-DE78-48ED-8D5B-FC52CA1F4738}"/>
              </a:ext>
            </a:extLst>
          </p:cNvPr>
          <p:cNvSpPr>
            <a:spLocks noChangeArrowheads="1"/>
          </p:cNvSpPr>
          <p:nvPr/>
        </p:nvSpPr>
        <p:spPr bwMode="auto">
          <a:xfrm>
            <a:off x="1068388" y="1125538"/>
            <a:ext cx="7464425" cy="1384300"/>
          </a:xfrm>
          <a:prstGeom prst="rect">
            <a:avLst/>
          </a:prstGeom>
          <a:noFill/>
          <a:ln w="9525">
            <a:noFill/>
            <a:miter lim="800000"/>
            <a:headEnd/>
            <a:tailEnd/>
          </a:ln>
        </p:spPr>
        <p:txBody>
          <a:bodyPr>
            <a:spAutoFit/>
          </a:bodyPr>
          <a:lstStyle/>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豊かで安心して暮らせる未来のためには、</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公平な租税負担と使い方の関係について、</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私たち一人ひとりが考えることが大切です。</a:t>
            </a:r>
          </a:p>
        </p:txBody>
      </p:sp>
      <p:pic>
        <p:nvPicPr>
          <p:cNvPr id="58373" name="Picture 9" descr="C:\Users\a131826\Desktop\画像データ\SFMIC096.jpg">
            <a:extLst>
              <a:ext uri="{FF2B5EF4-FFF2-40B4-BE49-F238E27FC236}">
                <a16:creationId xmlns:a16="http://schemas.microsoft.com/office/drawing/2014/main" id="{EDA385A6-7AB7-485E-A2DB-9A04EE8B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565400"/>
            <a:ext cx="36734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いきなり　クイズ！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83568" y="1556792"/>
            <a:ext cx="7632848"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次の数字は、広島市の何を表している数字でしょうか？</a:t>
            </a:r>
          </a:p>
        </p:txBody>
      </p:sp>
      <p:sp>
        <p:nvSpPr>
          <p:cNvPr id="5" name="テキスト ボックス 4">
            <a:extLst>
              <a:ext uri="{FF2B5EF4-FFF2-40B4-BE49-F238E27FC236}">
                <a16:creationId xmlns:a16="http://schemas.microsoft.com/office/drawing/2014/main" id="{0790830B-AE38-898D-8EFE-9C940C75E43B}"/>
              </a:ext>
            </a:extLst>
          </p:cNvPr>
          <p:cNvSpPr txBox="1"/>
          <p:nvPr/>
        </p:nvSpPr>
        <p:spPr>
          <a:xfrm>
            <a:off x="1204850" y="3779076"/>
            <a:ext cx="6734299" cy="2246769"/>
          </a:xfrm>
          <a:prstGeom prst="rect">
            <a:avLst/>
          </a:prstGeom>
          <a:noFill/>
        </p:spPr>
        <p:txBody>
          <a:bodyPr wrap="square" rtlCol="0">
            <a:spAutoFit/>
          </a:bodyPr>
          <a:lstStyle/>
          <a:p>
            <a:pPr algn="ctr"/>
            <a:r>
              <a:rPr kumimoji="1" lang="ja-JP" altLang="en-US" sz="3600" b="1" dirty="0"/>
              <a:t>令和</a:t>
            </a:r>
            <a:r>
              <a:rPr kumimoji="1" lang="en-US" altLang="ja-JP" sz="3600" b="1" dirty="0"/>
              <a:t>5</a:t>
            </a:r>
            <a:r>
              <a:rPr kumimoji="1" lang="ja-JP" altLang="en-US" sz="3600" b="1" dirty="0"/>
              <a:t>年</a:t>
            </a:r>
            <a:endParaRPr kumimoji="1" lang="en-US" altLang="ja-JP" sz="3600" b="1" dirty="0"/>
          </a:p>
          <a:p>
            <a:pPr algn="ctr"/>
            <a:r>
              <a:rPr kumimoji="1" lang="en-US" altLang="ja-JP" sz="6000" b="1" dirty="0"/>
              <a:t>72,822</a:t>
            </a:r>
            <a:r>
              <a:rPr kumimoji="1" lang="ja-JP" altLang="en-US" sz="6000" b="1" dirty="0"/>
              <a:t>件</a:t>
            </a:r>
            <a:endParaRPr kumimoji="1" lang="en-US" altLang="ja-JP" sz="6000" b="1" dirty="0"/>
          </a:p>
          <a:p>
            <a:r>
              <a:rPr kumimoji="1" lang="ja-JP" altLang="en-US" sz="4400" dirty="0"/>
              <a:t>（</a:t>
            </a:r>
            <a:r>
              <a:rPr kumimoji="1" lang="en-US" altLang="ja-JP" sz="4400" dirty="0"/>
              <a:t>1</a:t>
            </a:r>
            <a:r>
              <a:rPr kumimoji="1" lang="ja-JP" altLang="en-US" sz="4400" dirty="0"/>
              <a:t>日当たり　約２００</a:t>
            </a:r>
            <a:r>
              <a:rPr lang="ja-JP" altLang="en-US" sz="4400" dirty="0"/>
              <a:t>件）</a:t>
            </a:r>
            <a:endParaRPr kumimoji="1" lang="ja-JP" altLang="en-US" sz="4400" dirty="0"/>
          </a:p>
        </p:txBody>
      </p:sp>
    </p:spTree>
    <p:extLst>
      <p:ext uri="{BB962C8B-B14F-4D97-AF65-F5344CB8AC3E}">
        <p14:creationId xmlns:p14="http://schemas.microsoft.com/office/powerpoint/2010/main" val="4105465449"/>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125F48-976A-1161-DA91-6E9900DBE590}"/>
              </a:ext>
            </a:extLst>
          </p:cNvPr>
          <p:cNvPicPr>
            <a:picLocks noChangeAspect="1"/>
          </p:cNvPicPr>
          <p:nvPr/>
        </p:nvPicPr>
        <p:blipFill>
          <a:blip r:embed="rId3"/>
          <a:stretch>
            <a:fillRect/>
          </a:stretch>
        </p:blipFill>
        <p:spPr>
          <a:xfrm>
            <a:off x="1963644" y="2204864"/>
            <a:ext cx="5181216" cy="3714836"/>
          </a:xfrm>
          <a:prstGeom prst="rect">
            <a:avLst/>
          </a:prstGeom>
        </p:spPr>
      </p:pic>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答え：救急車の出動回数</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975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
            <a:extLst>
              <a:ext uri="{FF2B5EF4-FFF2-40B4-BE49-F238E27FC236}">
                <a16:creationId xmlns:a16="http://schemas.microsoft.com/office/drawing/2014/main" id="{3CF11896-D264-46BE-F6DA-537895ACE85F}"/>
              </a:ext>
            </a:extLst>
          </p:cNvPr>
          <p:cNvGrpSpPr>
            <a:grpSpLocks/>
          </p:cNvGrpSpPr>
          <p:nvPr/>
        </p:nvGrpSpPr>
        <p:grpSpPr bwMode="auto">
          <a:xfrm>
            <a:off x="179513" y="1218822"/>
            <a:ext cx="8605080" cy="1667722"/>
            <a:chOff x="277846" y="1495845"/>
            <a:chExt cx="7263248" cy="1473767"/>
          </a:xfrm>
        </p:grpSpPr>
        <p:sp>
          <p:nvSpPr>
            <p:cNvPr id="3" name="フローチャート : 論理積ゲート 8">
              <a:extLst>
                <a:ext uri="{FF2B5EF4-FFF2-40B4-BE49-F238E27FC236}">
                  <a16:creationId xmlns:a16="http://schemas.microsoft.com/office/drawing/2014/main" id="{572C3692-30A0-648C-94B5-CB92E7A96369}"/>
                </a:ext>
              </a:extLst>
            </p:cNvPr>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10">
              <a:extLst>
                <a:ext uri="{FF2B5EF4-FFF2-40B4-BE49-F238E27FC236}">
                  <a16:creationId xmlns:a16="http://schemas.microsoft.com/office/drawing/2014/main" id="{B1D04FBD-FC45-E939-D811-7A17DD5A10AC}"/>
                </a:ext>
              </a:extLst>
            </p:cNvPr>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5" name="テキスト ボックス 4">
              <a:extLst>
                <a:ext uri="{FF2B5EF4-FFF2-40B4-BE49-F238E27FC236}">
                  <a16:creationId xmlns:a16="http://schemas.microsoft.com/office/drawing/2014/main" id="{296E4194-3327-FD08-E5ED-D32D799C27AA}"/>
                </a:ext>
              </a:extLst>
            </p:cNvPr>
            <p:cNvSpPr txBox="1"/>
            <p:nvPr/>
          </p:nvSpPr>
          <p:spPr bwMode="auto">
            <a:xfrm>
              <a:off x="1732272" y="1727639"/>
              <a:ext cx="43875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警察・消防費</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6" name="テキスト ボックス 5">
              <a:extLst>
                <a:ext uri="{FF2B5EF4-FFF2-40B4-BE49-F238E27FC236}">
                  <a16:creationId xmlns:a16="http://schemas.microsoft.com/office/drawing/2014/main" id="{59054345-C9BD-C07F-8383-EDD63922089C}"/>
                </a:ext>
              </a:extLst>
            </p:cNvPr>
            <p:cNvSpPr txBox="1"/>
            <p:nvPr/>
          </p:nvSpPr>
          <p:spPr bwMode="auto">
            <a:xfrm>
              <a:off x="2942642" y="2165333"/>
              <a:ext cx="2254190" cy="3714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５</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pic>
          <p:nvPicPr>
            <p:cNvPr id="7" name="Picture 2">
              <a:extLst>
                <a:ext uri="{FF2B5EF4-FFF2-40B4-BE49-F238E27FC236}">
                  <a16:creationId xmlns:a16="http://schemas.microsoft.com/office/drawing/2014/main" id="{5BD1203E-0E73-8C2C-BEBC-585EAC52D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6">
              <a:extLst>
                <a:ext uri="{FF2B5EF4-FFF2-40B4-BE49-F238E27FC236}">
                  <a16:creationId xmlns:a16="http://schemas.microsoft.com/office/drawing/2014/main" id="{9BA22254-0F88-AF97-96A2-045E2F6172A0}"/>
                </a:ext>
              </a:extLst>
            </p:cNvPr>
            <p:cNvGrpSpPr>
              <a:grpSpLocks/>
            </p:cNvGrpSpPr>
            <p:nvPr/>
          </p:nvGrpSpPr>
          <p:grpSpPr bwMode="auto">
            <a:xfrm>
              <a:off x="313169" y="1544662"/>
              <a:ext cx="1419224" cy="1412875"/>
              <a:chOff x="996195" y="1882477"/>
              <a:chExt cx="1419224" cy="1412875"/>
            </a:xfrm>
          </p:grpSpPr>
          <p:sp>
            <p:nvSpPr>
              <p:cNvPr id="9" name="円/楕円 41">
                <a:extLst>
                  <a:ext uri="{FF2B5EF4-FFF2-40B4-BE49-F238E27FC236}">
                    <a16:creationId xmlns:a16="http://schemas.microsoft.com/office/drawing/2014/main" id="{B93B3281-FCAA-DDE8-BF83-73C935CC9F90}"/>
                  </a:ext>
                </a:extLst>
              </p:cNvPr>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 name="円/楕円 4">
                <a:extLst>
                  <a:ext uri="{FF2B5EF4-FFF2-40B4-BE49-F238E27FC236}">
                    <a16:creationId xmlns:a16="http://schemas.microsoft.com/office/drawing/2014/main" id="{D7C036E2-B8E5-20E5-0AC0-3ED837CE5FA0}"/>
                  </a:ext>
                </a:extLst>
              </p:cNvPr>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grpSp>
        <p:nvGrpSpPr>
          <p:cNvPr id="19" name="グループ化 2">
            <a:extLst>
              <a:ext uri="{FF2B5EF4-FFF2-40B4-BE49-F238E27FC236}">
                <a16:creationId xmlns:a16="http://schemas.microsoft.com/office/drawing/2014/main" id="{E69C2B82-EEF5-0CD0-F9BB-7062FAA1F957}"/>
              </a:ext>
            </a:extLst>
          </p:cNvPr>
          <p:cNvGrpSpPr>
            <a:grpSpLocks/>
          </p:cNvGrpSpPr>
          <p:nvPr/>
        </p:nvGrpSpPr>
        <p:grpSpPr bwMode="auto">
          <a:xfrm>
            <a:off x="1879440" y="3126391"/>
            <a:ext cx="6603779" cy="1512078"/>
            <a:chOff x="2360196" y="131694"/>
            <a:chExt cx="6604417" cy="1512861"/>
          </a:xfrm>
        </p:grpSpPr>
        <p:sp>
          <p:nvSpPr>
            <p:cNvPr id="20" name="フローチャート : 論理積ゲート 14">
              <a:extLst>
                <a:ext uri="{FF2B5EF4-FFF2-40B4-BE49-F238E27FC236}">
                  <a16:creationId xmlns:a16="http://schemas.microsoft.com/office/drawing/2014/main" id="{7E5351B3-3814-B63C-793A-CF2157270EA1}"/>
                </a:ext>
              </a:extLst>
            </p:cNvPr>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17">
              <a:extLst>
                <a:ext uri="{FF2B5EF4-FFF2-40B4-BE49-F238E27FC236}">
                  <a16:creationId xmlns:a16="http://schemas.microsoft.com/office/drawing/2014/main" id="{E3FDC6F5-7F22-32AA-C14C-A38DFB593DDA}"/>
                </a:ext>
              </a:extLst>
            </p:cNvPr>
            <p:cNvSpPr txBox="1">
              <a:spLocks noChangeArrowheads="1"/>
            </p:cNvSpPr>
            <p:nvPr/>
          </p:nvSpPr>
          <p:spPr bwMode="auto">
            <a:xfrm>
              <a:off x="5119829"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a:t>
              </a:r>
            </a:p>
          </p:txBody>
        </p:sp>
        <p:sp>
          <p:nvSpPr>
            <p:cNvPr id="22" name="テキスト ボックス 21">
              <a:extLst>
                <a:ext uri="{FF2B5EF4-FFF2-40B4-BE49-F238E27FC236}">
                  <a16:creationId xmlns:a16="http://schemas.microsoft.com/office/drawing/2014/main" id="{6ECC0F63-CFC5-322B-2D54-0F2479F61FDE}"/>
                </a:ext>
              </a:extLst>
            </p:cNvPr>
            <p:cNvSpPr txBox="1"/>
            <p:nvPr/>
          </p:nvSpPr>
          <p:spPr bwMode="auto">
            <a:xfrm>
              <a:off x="4114551" y="322802"/>
              <a:ext cx="3336900" cy="646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23" name="テキスト ボックス 22">
              <a:extLst>
                <a:ext uri="{FF2B5EF4-FFF2-40B4-BE49-F238E27FC236}">
                  <a16:creationId xmlns:a16="http://schemas.microsoft.com/office/drawing/2014/main" id="{905E9731-B8AD-2EDC-1CDD-E9DC694FC344}"/>
                </a:ext>
              </a:extLst>
            </p:cNvPr>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２</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grpSp>
          <p:nvGrpSpPr>
            <p:cNvPr id="24" name="グループ化 23">
              <a:extLst>
                <a:ext uri="{FF2B5EF4-FFF2-40B4-BE49-F238E27FC236}">
                  <a16:creationId xmlns:a16="http://schemas.microsoft.com/office/drawing/2014/main" id="{4003B6BC-470B-6A81-963A-FA24C76BB6FB}"/>
                </a:ext>
              </a:extLst>
            </p:cNvPr>
            <p:cNvGrpSpPr/>
            <p:nvPr/>
          </p:nvGrpSpPr>
          <p:grpSpPr>
            <a:xfrm>
              <a:off x="7529373" y="182735"/>
              <a:ext cx="1418217" cy="1440160"/>
              <a:chOff x="2514042" y="425773"/>
              <a:chExt cx="1080873" cy="1318771"/>
            </a:xfrm>
            <a:scene3d>
              <a:camera prst="orthographicFront"/>
              <a:lightRig rig="chilly" dir="t"/>
            </a:scene3d>
          </p:grpSpPr>
          <p:sp>
            <p:nvSpPr>
              <p:cNvPr id="26" name="円/楕円 38">
                <a:extLst>
                  <a:ext uri="{FF2B5EF4-FFF2-40B4-BE49-F238E27FC236}">
                    <a16:creationId xmlns:a16="http://schemas.microsoft.com/office/drawing/2014/main" id="{E2F18308-4DF5-8FC9-67AB-5AA120F33777}"/>
                  </a:ext>
                </a:extLst>
              </p:cNvPr>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円/楕円 4">
                <a:extLst>
                  <a:ext uri="{FF2B5EF4-FFF2-40B4-BE49-F238E27FC236}">
                    <a16:creationId xmlns:a16="http://schemas.microsoft.com/office/drawing/2014/main" id="{38E602FB-62EC-05D9-BF36-DF410E9546AD}"/>
                  </a:ext>
                </a:extLst>
              </p:cNvPr>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5" name="Picture 8">
              <a:extLst>
                <a:ext uri="{FF2B5EF4-FFF2-40B4-BE49-F238E27FC236}">
                  <a16:creationId xmlns:a16="http://schemas.microsoft.com/office/drawing/2014/main" id="{015F433C-CD5F-E6C4-1556-9BC8AF06E0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正方形/長方形 27">
            <a:extLst>
              <a:ext uri="{FF2B5EF4-FFF2-40B4-BE49-F238E27FC236}">
                <a16:creationId xmlns:a16="http://schemas.microsoft.com/office/drawing/2014/main" id="{92B7DBDD-8A90-5929-2056-7BA256C50176}"/>
              </a:ext>
            </a:extLst>
          </p:cNvPr>
          <p:cNvSpPr/>
          <p:nvPr/>
        </p:nvSpPr>
        <p:spPr>
          <a:xfrm>
            <a:off x="827584" y="332656"/>
            <a:ext cx="6968794"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税金の身近な使い道</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37" name="グループ化 36">
            <a:extLst>
              <a:ext uri="{FF2B5EF4-FFF2-40B4-BE49-F238E27FC236}">
                <a16:creationId xmlns:a16="http://schemas.microsoft.com/office/drawing/2014/main" id="{6BD54043-A62A-CD99-3A6E-99E8606FF549}"/>
              </a:ext>
            </a:extLst>
          </p:cNvPr>
          <p:cNvGrpSpPr/>
          <p:nvPr/>
        </p:nvGrpSpPr>
        <p:grpSpPr>
          <a:xfrm>
            <a:off x="202232" y="4945118"/>
            <a:ext cx="8873148" cy="1773394"/>
            <a:chOff x="179512" y="5093518"/>
            <a:chExt cx="8873148" cy="1773394"/>
          </a:xfrm>
        </p:grpSpPr>
        <p:grpSp>
          <p:nvGrpSpPr>
            <p:cNvPr id="38" name="グループ化 15">
              <a:extLst>
                <a:ext uri="{FF2B5EF4-FFF2-40B4-BE49-F238E27FC236}">
                  <a16:creationId xmlns:a16="http://schemas.microsoft.com/office/drawing/2014/main" id="{5632D732-C80A-1F4A-6750-020F454CB46A}"/>
                </a:ext>
              </a:extLst>
            </p:cNvPr>
            <p:cNvGrpSpPr>
              <a:grpSpLocks/>
            </p:cNvGrpSpPr>
            <p:nvPr/>
          </p:nvGrpSpPr>
          <p:grpSpPr bwMode="auto">
            <a:xfrm>
              <a:off x="179512" y="5093518"/>
              <a:ext cx="8873148" cy="1773394"/>
              <a:chOff x="179388" y="4970624"/>
              <a:chExt cx="8873148" cy="1773394"/>
            </a:xfrm>
          </p:grpSpPr>
          <p:sp>
            <p:nvSpPr>
              <p:cNvPr id="41" name="フローチャート : 論理積ゲート 65">
                <a:extLst>
                  <a:ext uri="{FF2B5EF4-FFF2-40B4-BE49-F238E27FC236}">
                    <a16:creationId xmlns:a16="http://schemas.microsoft.com/office/drawing/2014/main" id="{D602EDA3-85A9-3F15-0A52-90EC0BCC1454}"/>
                  </a:ext>
                </a:extLst>
              </p:cNvPr>
              <p:cNvSpPr/>
              <p:nvPr/>
            </p:nvSpPr>
            <p:spPr bwMode="auto">
              <a:xfrm>
                <a:off x="179388" y="4977554"/>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2" name="グループ化 41">
                <a:extLst>
                  <a:ext uri="{FF2B5EF4-FFF2-40B4-BE49-F238E27FC236}">
                    <a16:creationId xmlns:a16="http://schemas.microsoft.com/office/drawing/2014/main" id="{C35BAD5A-4531-12D7-F6B8-696766BB608B}"/>
                  </a:ext>
                </a:extLst>
              </p:cNvPr>
              <p:cNvGrpSpPr/>
              <p:nvPr/>
            </p:nvGrpSpPr>
            <p:grpSpPr bwMode="auto">
              <a:xfrm>
                <a:off x="196828" y="5128731"/>
                <a:ext cx="1440000" cy="1440002"/>
                <a:chOff x="-3413660" y="315724"/>
                <a:chExt cx="822160" cy="906566"/>
              </a:xfrm>
              <a:scene3d>
                <a:camera prst="orthographicFront"/>
                <a:lightRig rig="chilly" dir="t"/>
              </a:scene3d>
            </p:grpSpPr>
            <p:sp>
              <p:nvSpPr>
                <p:cNvPr id="46" name="円/楕円 4">
                  <a:extLst>
                    <a:ext uri="{FF2B5EF4-FFF2-40B4-BE49-F238E27FC236}">
                      <a16:creationId xmlns:a16="http://schemas.microsoft.com/office/drawing/2014/main" id="{23A5CB65-986A-4AF2-1E27-436C9BA47067}"/>
                    </a:ext>
                  </a:extLst>
                </p:cNvPr>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47" name="円/楕円 51">
                  <a:extLst>
                    <a:ext uri="{FF2B5EF4-FFF2-40B4-BE49-F238E27FC236}">
                      <a16:creationId xmlns:a16="http://schemas.microsoft.com/office/drawing/2014/main" id="{791F887F-29B8-8B4A-2F27-C5D609784818}"/>
                    </a:ext>
                  </a:extLst>
                </p:cNvPr>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43" name="テキスト ボックス 56">
                <a:extLst>
                  <a:ext uri="{FF2B5EF4-FFF2-40B4-BE49-F238E27FC236}">
                    <a16:creationId xmlns:a16="http://schemas.microsoft.com/office/drawing/2014/main" id="{5C9E2E41-AEEF-0149-ECB8-0AA1C4B6C09D}"/>
                  </a:ext>
                </a:extLst>
              </p:cNvPr>
              <p:cNvSpPr txBox="1">
                <a:spLocks noChangeArrowheads="1"/>
              </p:cNvSpPr>
              <p:nvPr/>
            </p:nvSpPr>
            <p:spPr bwMode="auto">
              <a:xfrm>
                <a:off x="1661780" y="4970624"/>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sp>
            <p:nvSpPr>
              <p:cNvPr id="44" name="テキスト ボックス 53">
                <a:extLst>
                  <a:ext uri="{FF2B5EF4-FFF2-40B4-BE49-F238E27FC236}">
                    <a16:creationId xmlns:a16="http://schemas.microsoft.com/office/drawing/2014/main" id="{0CEC20B4-E658-584E-5994-5A5C7BF580E6}"/>
                  </a:ext>
                </a:extLst>
              </p:cNvPr>
              <p:cNvSpPr txBox="1">
                <a:spLocks noChangeArrowheads="1"/>
              </p:cNvSpPr>
              <p:nvPr/>
            </p:nvSpPr>
            <p:spPr bwMode="auto">
              <a:xfrm>
                <a:off x="1707896" y="5400161"/>
                <a:ext cx="7344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a:solidFill>
                      <a:srgbClr val="FF0000"/>
                    </a:solidFill>
                    <a:latin typeface="HGSｺﾞｼｯｸM" panose="020B0600000000000000" pitchFamily="50" charset="-128"/>
                    <a:ea typeface="HGSｺﾞｼｯｸM" panose="020B0600000000000000" pitchFamily="50" charset="-128"/>
                  </a:rPr>
                  <a:t>900</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5" name="Picture 7">
                <a:extLst>
                  <a:ext uri="{FF2B5EF4-FFF2-40B4-BE49-F238E27FC236}">
                    <a16:creationId xmlns:a16="http://schemas.microsoft.com/office/drawing/2014/main" id="{D923F053-4E7B-218A-F1CC-2D0CE0B26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373" y="5162357"/>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テキスト ボックス 53">
              <a:extLst>
                <a:ext uri="{FF2B5EF4-FFF2-40B4-BE49-F238E27FC236}">
                  <a16:creationId xmlns:a16="http://schemas.microsoft.com/office/drawing/2014/main" id="{84255D33-7B95-9507-2718-659AB164F6D1}"/>
                </a:ext>
              </a:extLst>
            </p:cNvPr>
            <p:cNvSpPr txBox="1">
              <a:spLocks noChangeArrowheads="1"/>
            </p:cNvSpPr>
            <p:nvPr/>
          </p:nvSpPr>
          <p:spPr bwMode="auto">
            <a:xfrm>
              <a:off x="1714159" y="5785407"/>
              <a:ext cx="27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0" name="テキスト ボックス 39">
              <a:extLst>
                <a:ext uri="{FF2B5EF4-FFF2-40B4-BE49-F238E27FC236}">
                  <a16:creationId xmlns:a16="http://schemas.microsoft.com/office/drawing/2014/main" id="{9BE0A1E6-C2DF-62E1-49FA-1B0ECBEF830D}"/>
                </a:ext>
              </a:extLst>
            </p:cNvPr>
            <p:cNvSpPr txBox="1">
              <a:spLocks noChangeArrowheads="1"/>
            </p:cNvSpPr>
            <p:nvPr/>
          </p:nvSpPr>
          <p:spPr bwMode="auto">
            <a:xfrm>
              <a:off x="2098803" y="6121475"/>
              <a:ext cx="38689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a:ln>
                    <a:noFill/>
                  </a:ln>
                  <a:solidFill>
                    <a:srgbClr val="002060"/>
                  </a:solidFill>
                  <a:effectLst/>
                  <a:uLnTx/>
                  <a:uFillTx/>
                  <a:latin typeface="HGSｺﾞｼｯｸM" panose="020B0600000000000000" pitchFamily="50" charset="-128"/>
                  <a:ea typeface="HGSｺﾞｼｯｸM" panose="020B0600000000000000" pitchFamily="50" charset="-128"/>
                  <a:cs typeface="+mn-cs"/>
                </a:rPr>
                <a:t>11,400,000</a:t>
              </a: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p>
          </p:txBody>
        </p:sp>
      </p:grpSp>
    </p:spTree>
    <p:extLst>
      <p:ext uri="{BB962C8B-B14F-4D97-AF65-F5344CB8AC3E}">
        <p14:creationId xmlns:p14="http://schemas.microsoft.com/office/powerpoint/2010/main" val="273234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考えてみましょう？</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11560" y="1484784"/>
            <a:ext cx="7632848"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広島市の年間のゴミ処理費は、〇〇万円。</a:t>
            </a:r>
            <a:endParaRPr kumimoji="1" lang="en-US" altLang="ja-JP" sz="4800" dirty="0"/>
          </a:p>
          <a:p>
            <a:r>
              <a:rPr lang="ja-JP" altLang="en-US" sz="4800" dirty="0"/>
              <a:t>　</a:t>
            </a:r>
            <a:r>
              <a:rPr kumimoji="1" lang="ja-JP" altLang="en-US" sz="4800" dirty="0"/>
              <a:t>これってマツダスタジアム建設費より、多い？少ない？</a:t>
            </a:r>
          </a:p>
        </p:txBody>
      </p:sp>
    </p:spTree>
    <p:extLst>
      <p:ext uri="{BB962C8B-B14F-4D97-AF65-F5344CB8AC3E}">
        <p14:creationId xmlns:p14="http://schemas.microsoft.com/office/powerpoint/2010/main" val="1539600623"/>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答え：ゴミの処理費用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3" name="Picture 8">
            <a:extLst>
              <a:ext uri="{FF2B5EF4-FFF2-40B4-BE49-F238E27FC236}">
                <a16:creationId xmlns:a16="http://schemas.microsoft.com/office/drawing/2014/main" id="{5DF6DB17-36F2-D937-52BE-CFD47086F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2719569" cy="15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a16="http://schemas.microsoft.com/office/drawing/2014/main" id="{51FAB2B5-215A-142B-043F-4438EFEB4E02}"/>
              </a:ext>
            </a:extLst>
          </p:cNvPr>
          <p:cNvSpPr txBox="1"/>
          <p:nvPr/>
        </p:nvSpPr>
        <p:spPr>
          <a:xfrm>
            <a:off x="780696" y="2780928"/>
            <a:ext cx="7704856" cy="3323987"/>
          </a:xfrm>
          <a:prstGeom prst="rect">
            <a:avLst/>
          </a:prstGeom>
          <a:noFill/>
        </p:spPr>
        <p:txBody>
          <a:bodyPr wrap="square" rtlCol="0">
            <a:spAutoFit/>
          </a:bodyPr>
          <a:lstStyle/>
          <a:p>
            <a:pPr algn="ctr"/>
            <a:r>
              <a:rPr kumimoji="1" lang="ja-JP" altLang="en-US" sz="3600" b="1" dirty="0"/>
              <a:t>令和４年度</a:t>
            </a:r>
            <a:endParaRPr kumimoji="1" lang="en-US" altLang="ja-JP" sz="3600" b="1" dirty="0"/>
          </a:p>
          <a:p>
            <a:pPr algn="ctr"/>
            <a:r>
              <a:rPr kumimoji="1" lang="ja-JP" altLang="en-US" sz="5400" b="1" dirty="0"/>
              <a:t>１日当たり、</a:t>
            </a:r>
            <a:r>
              <a:rPr kumimoji="1" lang="en-US" altLang="ja-JP" sz="5400" b="1" dirty="0"/>
              <a:t>3,700</a:t>
            </a:r>
            <a:r>
              <a:rPr kumimoji="1" lang="ja-JP" altLang="en-US" sz="5400" b="1" dirty="0"/>
              <a:t>万円</a:t>
            </a:r>
            <a:r>
              <a:rPr kumimoji="1" lang="ja-JP" altLang="en-US" sz="4000" b="1" dirty="0"/>
              <a:t>　</a:t>
            </a:r>
            <a:endParaRPr kumimoji="1" lang="en-US" altLang="ja-JP" sz="4000" b="1" dirty="0"/>
          </a:p>
          <a:p>
            <a:r>
              <a:rPr kumimoji="1" lang="ja-JP" altLang="en-US" sz="6000" b="1" dirty="0"/>
              <a:t>年間約１３５億円　＞</a:t>
            </a:r>
            <a:endParaRPr kumimoji="1" lang="en-US" altLang="ja-JP" sz="6000" b="1" dirty="0"/>
          </a:p>
          <a:p>
            <a:pPr algn="ctr"/>
            <a:r>
              <a:rPr lang="en-US" altLang="ja-JP" sz="6000" b="1" dirty="0"/>
              <a:t>95</a:t>
            </a:r>
            <a:r>
              <a:rPr lang="ja-JP" altLang="en-US" sz="6000" b="1" dirty="0"/>
              <a:t>億円</a:t>
            </a:r>
            <a:r>
              <a:rPr lang="ja-JP" altLang="en-US" sz="4000" b="1" dirty="0"/>
              <a:t>（マツダスタジアム）</a:t>
            </a:r>
            <a:endParaRPr kumimoji="1" lang="en-US" altLang="ja-JP" sz="4000" b="1" dirty="0"/>
          </a:p>
        </p:txBody>
      </p:sp>
    </p:spTree>
    <p:extLst>
      <p:ext uri="{BB962C8B-B14F-4D97-AF65-F5344CB8AC3E}">
        <p14:creationId xmlns:p14="http://schemas.microsoft.com/office/powerpoint/2010/main" val="8341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58C12E-6163-4FF4-B7FD-6773F48BF813}"/>
              </a:ext>
            </a:extLst>
          </p:cNvPr>
          <p:cNvSpPr txBox="1"/>
          <p:nvPr/>
        </p:nvSpPr>
        <p:spPr>
          <a:xfrm>
            <a:off x="564357" y="1628775"/>
            <a:ext cx="8122444" cy="1938992"/>
          </a:xfrm>
          <a:prstGeom prst="rect">
            <a:avLst/>
          </a:prstGeom>
          <a:solidFill>
            <a:schemeClr val="accent4">
              <a:lumMod val="20000"/>
              <a:lumOff val="80000"/>
            </a:schemeClr>
          </a:solidFill>
        </p:spPr>
        <p:txBody>
          <a:bodyPr wrap="square" rtlCol="0">
            <a:spAutoFit/>
          </a:bodyPr>
          <a:lstStyle/>
          <a:p>
            <a:r>
              <a:rPr kumimoji="1" lang="ja-JP" altLang="en-US" dirty="0"/>
              <a:t>　　</a:t>
            </a:r>
            <a:r>
              <a:rPr lang="ja-JP" altLang="en-US" sz="3000" dirty="0"/>
              <a:t>あなたは、風邪で病院に行きました。診療が終わって窓口で</a:t>
            </a:r>
            <a:r>
              <a:rPr lang="en-US" altLang="ja-JP" sz="3000" dirty="0"/>
              <a:t>1,200</a:t>
            </a:r>
            <a:r>
              <a:rPr lang="ja-JP" altLang="en-US" sz="3000" dirty="0"/>
              <a:t>円支払いました。</a:t>
            </a:r>
            <a:endParaRPr lang="en-US" altLang="ja-JP" sz="3000" dirty="0"/>
          </a:p>
          <a:p>
            <a:r>
              <a:rPr lang="ja-JP" altLang="en-US" sz="3000" dirty="0"/>
              <a:t>　では、あなたの実際の医療費はいくらだったのでしょうか？</a:t>
            </a:r>
          </a:p>
        </p:txBody>
      </p:sp>
      <p:sp>
        <p:nvSpPr>
          <p:cNvPr id="4" name="テキスト ボックス 3">
            <a:extLst>
              <a:ext uri="{FF2B5EF4-FFF2-40B4-BE49-F238E27FC236}">
                <a16:creationId xmlns:a16="http://schemas.microsoft.com/office/drawing/2014/main" id="{2C9CAA3C-0916-45BC-AB89-C8E05267D02B}"/>
              </a:ext>
            </a:extLst>
          </p:cNvPr>
          <p:cNvSpPr txBox="1"/>
          <p:nvPr/>
        </p:nvSpPr>
        <p:spPr>
          <a:xfrm>
            <a:off x="971600" y="3789040"/>
            <a:ext cx="6872288" cy="1938992"/>
          </a:xfrm>
          <a:prstGeom prst="rect">
            <a:avLst/>
          </a:prstGeom>
          <a:noFill/>
        </p:spPr>
        <p:txBody>
          <a:bodyPr wrap="square" rtlCol="0">
            <a:spAutoFit/>
          </a:bodyPr>
          <a:lstStyle/>
          <a:p>
            <a:r>
              <a:rPr lang="ja-JP" altLang="en-US" sz="3000" dirty="0"/>
              <a:t>①　</a:t>
            </a:r>
            <a:r>
              <a:rPr lang="en-US" altLang="ja-JP" sz="3000" dirty="0"/>
              <a:t>1,200</a:t>
            </a:r>
            <a:r>
              <a:rPr lang="ja-JP" altLang="en-US" sz="3000" dirty="0"/>
              <a:t>円</a:t>
            </a:r>
            <a:endParaRPr lang="en-US" altLang="ja-JP" sz="3000" dirty="0"/>
          </a:p>
          <a:p>
            <a:r>
              <a:rPr lang="ja-JP" altLang="en-US" sz="3000" dirty="0"/>
              <a:t>②　</a:t>
            </a:r>
            <a:r>
              <a:rPr lang="en-US" altLang="ja-JP" sz="3000" dirty="0"/>
              <a:t>4,000</a:t>
            </a:r>
            <a:r>
              <a:rPr lang="ja-JP" altLang="en-US" sz="3000" dirty="0"/>
              <a:t>円</a:t>
            </a:r>
            <a:endParaRPr lang="en-US" altLang="ja-JP" sz="3000" dirty="0"/>
          </a:p>
          <a:p>
            <a:r>
              <a:rPr lang="ja-JP" altLang="en-US" sz="3000" dirty="0"/>
              <a:t>③　</a:t>
            </a:r>
            <a:r>
              <a:rPr lang="en-US" altLang="ja-JP" sz="3000" dirty="0"/>
              <a:t>2,400</a:t>
            </a:r>
            <a:r>
              <a:rPr lang="ja-JP" altLang="en-US" sz="3000" dirty="0"/>
              <a:t>円</a:t>
            </a:r>
            <a:endParaRPr lang="en-US" altLang="ja-JP" sz="3000" dirty="0"/>
          </a:p>
          <a:p>
            <a:r>
              <a:rPr lang="ja-JP" altLang="en-US" sz="3000" dirty="0"/>
              <a:t>④　</a:t>
            </a:r>
            <a:r>
              <a:rPr lang="en-US" altLang="ja-JP" sz="3000" dirty="0"/>
              <a:t>1,200</a:t>
            </a:r>
            <a:r>
              <a:rPr lang="ja-JP" altLang="en-US" sz="3000" dirty="0"/>
              <a:t>円</a:t>
            </a:r>
            <a:r>
              <a:rPr lang="en-US" altLang="ja-JP" sz="3000" dirty="0"/>
              <a:t>+</a:t>
            </a:r>
            <a:r>
              <a:rPr lang="ja-JP" altLang="en-US" sz="3000" dirty="0"/>
              <a:t>消費税</a:t>
            </a:r>
          </a:p>
        </p:txBody>
      </p:sp>
      <p:sp>
        <p:nvSpPr>
          <p:cNvPr id="5" name="正方形/長方形 4">
            <a:extLst>
              <a:ext uri="{FF2B5EF4-FFF2-40B4-BE49-F238E27FC236}">
                <a16:creationId xmlns:a16="http://schemas.microsoft.com/office/drawing/2014/main" id="{55E8D59C-CD45-4CAB-A66E-D6E139DDBE58}"/>
              </a:ext>
            </a:extLst>
          </p:cNvPr>
          <p:cNvSpPr/>
          <p:nvPr/>
        </p:nvSpPr>
        <p:spPr>
          <a:xfrm>
            <a:off x="-15968" y="84063"/>
            <a:ext cx="9108504" cy="1323439"/>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知っているかな？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医療費の仕組み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57A53222-9A95-1F14-CE85-1165428A1B1C}"/>
              </a:ext>
            </a:extLst>
          </p:cNvPr>
          <p:cNvSpPr txBox="1"/>
          <p:nvPr/>
        </p:nvSpPr>
        <p:spPr>
          <a:xfrm>
            <a:off x="4788024" y="6021288"/>
            <a:ext cx="2808312" cy="461665"/>
          </a:xfrm>
          <a:prstGeom prst="rect">
            <a:avLst/>
          </a:prstGeom>
          <a:noFill/>
        </p:spPr>
        <p:txBody>
          <a:bodyPr wrap="square" rtlCol="0">
            <a:spAutoFit/>
          </a:bodyPr>
          <a:lstStyle/>
          <a:p>
            <a:r>
              <a:rPr kumimoji="1" lang="ja-JP" altLang="en-US" sz="2400" dirty="0"/>
              <a:t>答は、②　</a:t>
            </a:r>
            <a:r>
              <a:rPr kumimoji="1" lang="en-US" altLang="ja-JP" sz="2400" dirty="0"/>
              <a:t>4,000</a:t>
            </a:r>
            <a:r>
              <a:rPr kumimoji="1" lang="ja-JP" altLang="en-US" sz="2400" dirty="0"/>
              <a:t>円</a:t>
            </a:r>
          </a:p>
        </p:txBody>
      </p:sp>
    </p:spTree>
    <p:extLst>
      <p:ext uri="{BB962C8B-B14F-4D97-AF65-F5344CB8AC3E}">
        <p14:creationId xmlns:p14="http://schemas.microsoft.com/office/powerpoint/2010/main" val="27758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C7E1F98-971C-9376-0CFB-70D24A518921}"/>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３割負担のとき</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のイメージ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2" name="図 1">
            <a:extLst>
              <a:ext uri="{FF2B5EF4-FFF2-40B4-BE49-F238E27FC236}">
                <a16:creationId xmlns:a16="http://schemas.microsoft.com/office/drawing/2014/main" id="{5EBE5A22-F708-65D2-3D48-A9499043B0DE}"/>
              </a:ext>
            </a:extLst>
          </p:cNvPr>
          <p:cNvPicPr>
            <a:picLocks noChangeAspect="1"/>
          </p:cNvPicPr>
          <p:nvPr/>
        </p:nvPicPr>
        <p:blipFill>
          <a:blip r:embed="rId3"/>
          <a:stretch>
            <a:fillRect/>
          </a:stretch>
        </p:blipFill>
        <p:spPr>
          <a:xfrm>
            <a:off x="1475656" y="1579745"/>
            <a:ext cx="5354603" cy="4892999"/>
          </a:xfrm>
          <a:prstGeom prst="rect">
            <a:avLst/>
          </a:prstGeom>
        </p:spPr>
      </p:pic>
      <p:pic>
        <p:nvPicPr>
          <p:cNvPr id="3" name="図 2">
            <a:extLst>
              <a:ext uri="{FF2B5EF4-FFF2-40B4-BE49-F238E27FC236}">
                <a16:creationId xmlns:a16="http://schemas.microsoft.com/office/drawing/2014/main" id="{B02CFD68-B64B-0ECC-9544-65993C2D1C58}"/>
              </a:ext>
            </a:extLst>
          </p:cNvPr>
          <p:cNvPicPr>
            <a:picLocks noChangeAspect="1"/>
          </p:cNvPicPr>
          <p:nvPr/>
        </p:nvPicPr>
        <p:blipFill>
          <a:blip r:embed="rId4"/>
          <a:stretch>
            <a:fillRect/>
          </a:stretch>
        </p:blipFill>
        <p:spPr>
          <a:xfrm>
            <a:off x="4954300" y="2348880"/>
            <a:ext cx="1872527" cy="1500348"/>
          </a:xfrm>
          <a:prstGeom prst="rect">
            <a:avLst/>
          </a:prstGeom>
        </p:spPr>
      </p:pic>
    </p:spTree>
    <p:extLst>
      <p:ext uri="{BB962C8B-B14F-4D97-AF65-F5344CB8AC3E}">
        <p14:creationId xmlns:p14="http://schemas.microsoft.com/office/powerpoint/2010/main" val="3108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11878</TotalTime>
  <Words>5942</Words>
  <Application>Microsoft Office PowerPoint</Application>
  <PresentationFormat>画面に合わせる (4:3)</PresentationFormat>
  <Paragraphs>554</Paragraphs>
  <Slides>26</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26</vt:i4>
      </vt:variant>
    </vt:vector>
  </HeadingPairs>
  <TitlesOfParts>
    <vt:vector size="38" baseType="lpstr">
      <vt:lpstr>HGSｺﾞｼｯｸM</vt:lpstr>
      <vt:lpstr>HGS創英角ｺﾞｼｯｸUB</vt:lpstr>
      <vt:lpstr>HG丸ｺﾞｼｯｸM-PRO</vt:lpstr>
      <vt:lpstr>ＭＳ ゴシック</vt:lpstr>
      <vt:lpstr>メイリオ</vt:lpstr>
      <vt:lpstr>游明朝</vt:lpstr>
      <vt:lpstr>Arial</vt:lpstr>
      <vt:lpstr>Calibri</vt:lpstr>
      <vt:lpstr>Constantia</vt:lpstr>
      <vt:lpstr>Times New Roman</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上田 ゆかり</dc:creator>
  <cp:lastModifiedBy>達司 畑中</cp:lastModifiedBy>
  <cp:revision>1101</cp:revision>
  <cp:lastPrinted>2022-10-27T02:18:36Z</cp:lastPrinted>
  <dcterms:modified xsi:type="dcterms:W3CDTF">2024-07-19T02:02:07Z</dcterms:modified>
</cp:coreProperties>
</file>