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819" r:id="rId2"/>
    <p:sldMasterId id="2147483843" r:id="rId3"/>
    <p:sldMasterId id="2147483860" r:id="rId4"/>
    <p:sldMasterId id="2147483872" r:id="rId5"/>
  </p:sldMasterIdLst>
  <p:notesMasterIdLst>
    <p:notesMasterId r:id="rId36"/>
  </p:notesMasterIdLst>
  <p:handoutMasterIdLst>
    <p:handoutMasterId r:id="rId37"/>
  </p:handoutMasterIdLst>
  <p:sldIdLst>
    <p:sldId id="362" r:id="rId6"/>
    <p:sldId id="414" r:id="rId7"/>
    <p:sldId id="293" r:id="rId8"/>
    <p:sldId id="309" r:id="rId9"/>
    <p:sldId id="509" r:id="rId10"/>
    <p:sldId id="375" r:id="rId11"/>
    <p:sldId id="376" r:id="rId12"/>
    <p:sldId id="377" r:id="rId13"/>
    <p:sldId id="269" r:id="rId14"/>
    <p:sldId id="350" r:id="rId15"/>
    <p:sldId id="266" r:id="rId16"/>
    <p:sldId id="267" r:id="rId17"/>
    <p:sldId id="365" r:id="rId18"/>
    <p:sldId id="366" r:id="rId19"/>
    <p:sldId id="313" r:id="rId20"/>
    <p:sldId id="358" r:id="rId21"/>
    <p:sldId id="296" r:id="rId22"/>
    <p:sldId id="297" r:id="rId23"/>
    <p:sldId id="367" r:id="rId24"/>
    <p:sldId id="361" r:id="rId25"/>
    <p:sldId id="510" r:id="rId26"/>
    <p:sldId id="399" r:id="rId27"/>
    <p:sldId id="435" r:id="rId28"/>
    <p:sldId id="401" r:id="rId29"/>
    <p:sldId id="511" r:id="rId30"/>
    <p:sldId id="411" r:id="rId31"/>
    <p:sldId id="512" r:id="rId32"/>
    <p:sldId id="286" r:id="rId33"/>
    <p:sldId id="317" r:id="rId34"/>
    <p:sldId id="364" r:id="rId35"/>
  </p:sldIdLst>
  <p:sldSz cx="9144000" cy="6858000" type="screen4x3"/>
  <p:notesSz cx="6815138" cy="9948863"/>
  <p:embeddedFontLst>
    <p:embeddedFont>
      <p:font typeface="Century Schoolbook" panose="02040604050505020304" pitchFamily="18" charset="0"/>
      <p:regular r:id="rId38"/>
      <p:bold r:id="rId39"/>
      <p:italic r:id="rId40"/>
      <p:boldItalic r:id="rId41"/>
    </p:embeddedFont>
    <p:embeddedFont>
      <p:font typeface="HGP教科書体" panose="02020600000000000000" pitchFamily="18" charset="-128"/>
      <p:regular r:id="rId42"/>
    </p:embeddedFont>
    <p:embeddedFont>
      <p:font typeface="HGP創英角ｺﾞｼｯｸUB" panose="020B0900000000000000" pitchFamily="50" charset="-128"/>
      <p:regular r:id="rId43"/>
    </p:embeddedFont>
    <p:embeddedFont>
      <p:font typeface="HGP創英角ﾎﾟｯﾌﾟ体" panose="040B0A00000000000000" pitchFamily="50" charset="-128"/>
      <p:regular r:id="rId44"/>
    </p:embeddedFont>
    <p:embeddedFont>
      <p:font typeface="HGSｺﾞｼｯｸE" panose="020B0900000000000000" pitchFamily="50" charset="-128"/>
      <p:regular r:id="rId45"/>
    </p:embeddedFont>
    <p:embeddedFont>
      <p:font typeface="HGSｺﾞｼｯｸM" panose="020B0600000000000000" pitchFamily="50" charset="-128"/>
      <p:regular r:id="rId46"/>
    </p:embeddedFont>
    <p:embeddedFont>
      <p:font typeface="HG丸ｺﾞｼｯｸM-PRO" panose="020F0600000000000000" pitchFamily="50" charset="-128"/>
      <p:regular r:id="rId47"/>
    </p:embeddedFont>
    <p:embeddedFont>
      <p:font typeface="HG創英角ﾎﾟｯﾌﾟ体" panose="040B0A09000000000000" pitchFamily="49" charset="-128"/>
      <p:regular r:id="rId48"/>
    </p:embeddedFont>
    <p:embeddedFont>
      <p:font typeface="Trebuchet MS" panose="020B0603020202020204" pitchFamily="34" charset="0"/>
      <p:regular r:id="rId49"/>
      <p:bold r:id="rId50"/>
      <p:italic r:id="rId51"/>
      <p:boldItalic r:id="rId52"/>
    </p:embeddedFont>
    <p:embeddedFont>
      <p:font typeface="Wingdings 3" panose="05040102010807070707" pitchFamily="18" charset="2"/>
      <p:regular r:id="rId53"/>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09D"/>
    <a:srgbClr val="69E2FF"/>
    <a:srgbClr val="E7FFFF"/>
    <a:srgbClr val="0113C3"/>
    <a:srgbClr val="0759BD"/>
    <a:srgbClr val="9FEDFF"/>
    <a:srgbClr val="EBFFEB"/>
    <a:srgbClr val="04B873"/>
    <a:srgbClr val="DDFFDD"/>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33166" autoAdjust="0"/>
  </p:normalViewPr>
  <p:slideViewPr>
    <p:cSldViewPr snapToGrid="0">
      <p:cViewPr varScale="1">
        <p:scale>
          <a:sx n="28" d="100"/>
          <a:sy n="28" d="100"/>
        </p:scale>
        <p:origin x="3168" y="43"/>
      </p:cViewPr>
      <p:guideLst>
        <p:guide orient="horz" pos="2160"/>
        <p:guide pos="2880"/>
      </p:guideLst>
    </p:cSldViewPr>
  </p:slideViewPr>
  <p:outlineViewPr>
    <p:cViewPr>
      <p:scale>
        <a:sx n="33" d="100"/>
        <a:sy n="33" d="100"/>
      </p:scale>
      <p:origin x="0" y="-1608"/>
    </p:cViewPr>
  </p:outlineViewPr>
  <p:notesTextViewPr>
    <p:cViewPr>
      <p:scale>
        <a:sx n="100" d="100"/>
        <a:sy n="100" d="100"/>
      </p:scale>
      <p:origin x="0" y="0"/>
    </p:cViewPr>
  </p:notesTextViewPr>
  <p:sorterViewPr>
    <p:cViewPr>
      <p:scale>
        <a:sx n="100" d="100"/>
        <a:sy n="100" d="100"/>
      </p:scale>
      <p:origin x="0" y="-8216"/>
    </p:cViewPr>
  </p:sorterViewPr>
  <p:notesViewPr>
    <p:cSldViewPr snapToGrid="0">
      <p:cViewPr varScale="1">
        <p:scale>
          <a:sx n="60" d="100"/>
          <a:sy n="60" d="100"/>
        </p:scale>
        <p:origin x="3269"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0"/>
          <c:order val="0"/>
          <c:tx>
            <c:strRef>
              <c:f>Sheet1!$B$1</c:f>
              <c:strCache>
                <c:ptCount val="1"/>
                <c:pt idx="0">
                  <c:v>歳入内訳</c:v>
                </c:pt>
              </c:strCache>
            </c:strRef>
          </c:tx>
          <c:spPr>
            <a:ln w="15875">
              <a:solidFill>
                <a:schemeClr val="tx2"/>
              </a:solidFill>
            </a:ln>
          </c:spPr>
          <c:dPt>
            <c:idx val="0"/>
            <c:bubble3D val="0"/>
            <c:spPr>
              <a:solidFill>
                <a:schemeClr val="accent1">
                  <a:lumMod val="20000"/>
                  <a:lumOff val="80000"/>
                </a:schemeClr>
              </a:solidFill>
              <a:ln w="15875">
                <a:solidFill>
                  <a:schemeClr val="tx2"/>
                </a:solidFill>
              </a:ln>
            </c:spPr>
            <c:extLst>
              <c:ext xmlns:c16="http://schemas.microsoft.com/office/drawing/2014/chart" uri="{C3380CC4-5D6E-409C-BE32-E72D297353CC}">
                <c16:uniqueId val="{00000001-B7FE-418A-8288-C279B3965682}"/>
              </c:ext>
            </c:extLst>
          </c:dPt>
          <c:dPt>
            <c:idx val="1"/>
            <c:bubble3D val="0"/>
            <c:spPr>
              <a:solidFill>
                <a:srgbClr val="FFBF8F"/>
              </a:solidFill>
              <a:ln w="15875">
                <a:solidFill>
                  <a:schemeClr val="tx2"/>
                </a:solidFill>
              </a:ln>
            </c:spPr>
            <c:extLst>
              <c:ext xmlns:c16="http://schemas.microsoft.com/office/drawing/2014/chart" uri="{C3380CC4-5D6E-409C-BE32-E72D297353CC}">
                <c16:uniqueId val="{00000003-B7FE-418A-8288-C279B3965682}"/>
              </c:ext>
            </c:extLst>
          </c:dPt>
          <c:dPt>
            <c:idx val="2"/>
            <c:bubble3D val="0"/>
            <c:spPr>
              <a:solidFill>
                <a:schemeClr val="accent6">
                  <a:lumMod val="60000"/>
                  <a:lumOff val="40000"/>
                </a:schemeClr>
              </a:solidFill>
              <a:ln w="15875">
                <a:solidFill>
                  <a:schemeClr val="tx2"/>
                </a:solidFill>
              </a:ln>
            </c:spPr>
            <c:extLst>
              <c:ext xmlns:c16="http://schemas.microsoft.com/office/drawing/2014/chart" uri="{C3380CC4-5D6E-409C-BE32-E72D297353CC}">
                <c16:uniqueId val="{00000005-B7FE-418A-8288-C279B3965682}"/>
              </c:ext>
            </c:extLst>
          </c:dPt>
          <c:dPt>
            <c:idx val="3"/>
            <c:bubble3D val="0"/>
            <c:spPr>
              <a:solidFill>
                <a:schemeClr val="accent5">
                  <a:lumMod val="40000"/>
                  <a:lumOff val="60000"/>
                </a:schemeClr>
              </a:solidFill>
              <a:ln w="15875">
                <a:solidFill>
                  <a:schemeClr val="tx2"/>
                </a:solidFill>
              </a:ln>
            </c:spPr>
            <c:extLst>
              <c:ext xmlns:c16="http://schemas.microsoft.com/office/drawing/2014/chart" uri="{C3380CC4-5D6E-409C-BE32-E72D297353CC}">
                <c16:uniqueId val="{00000007-B7FE-418A-8288-C279B3965682}"/>
              </c:ext>
            </c:extLst>
          </c:dPt>
          <c:dPt>
            <c:idx val="4"/>
            <c:bubble3D val="0"/>
            <c:spPr>
              <a:solidFill>
                <a:srgbClr val="FFFF89"/>
              </a:solidFill>
              <a:ln w="15875">
                <a:solidFill>
                  <a:schemeClr val="tx2"/>
                </a:solidFill>
              </a:ln>
            </c:spPr>
            <c:extLst>
              <c:ext xmlns:c16="http://schemas.microsoft.com/office/drawing/2014/chart" uri="{C3380CC4-5D6E-409C-BE32-E72D297353CC}">
                <c16:uniqueId val="{00000009-B7FE-418A-8288-C279B3965682}"/>
              </c:ext>
            </c:extLst>
          </c:dPt>
          <c:dPt>
            <c:idx val="5"/>
            <c:bubble3D val="0"/>
            <c:spPr>
              <a:solidFill>
                <a:srgbClr val="FFCCFF"/>
              </a:solidFill>
              <a:ln w="15875">
                <a:solidFill>
                  <a:schemeClr val="tx2"/>
                </a:solidFill>
              </a:ln>
            </c:spPr>
            <c:extLst>
              <c:ext xmlns:c16="http://schemas.microsoft.com/office/drawing/2014/chart" uri="{C3380CC4-5D6E-409C-BE32-E72D297353CC}">
                <c16:uniqueId val="{0000000B-B7FE-418A-8288-C279B3965682}"/>
              </c:ext>
            </c:extLst>
          </c:dPt>
          <c:dPt>
            <c:idx val="6"/>
            <c:bubble3D val="0"/>
            <c:spPr>
              <a:solidFill>
                <a:srgbClr val="E8D1FF"/>
              </a:solidFill>
              <a:ln w="15875">
                <a:solidFill>
                  <a:schemeClr val="tx2"/>
                </a:solidFill>
              </a:ln>
            </c:spPr>
            <c:extLst>
              <c:ext xmlns:c16="http://schemas.microsoft.com/office/drawing/2014/chart" uri="{C3380CC4-5D6E-409C-BE32-E72D297353CC}">
                <c16:uniqueId val="{0000000D-B7FE-418A-8288-C279B3965682}"/>
              </c:ext>
            </c:extLst>
          </c:dPt>
          <c:dLbls>
            <c:dLbl>
              <c:idx val="0"/>
              <c:layout>
                <c:manualLayout>
                  <c:x val="-0.13604625508767926"/>
                  <c:y val="0.22412073713334774"/>
                </c:manualLayout>
              </c:layout>
              <c:tx>
                <c:rich>
                  <a:bodyPr/>
                  <a:lstStyle/>
                  <a:p>
                    <a:r>
                      <a:rPr lang="zh-TW" altLang="en-US" dirty="0"/>
                      <a:t>所得税</a:t>
                    </a:r>
                  </a:p>
                  <a:p>
                    <a:r>
                      <a:rPr lang="zh-TW" altLang="en-US" sz="1400" dirty="0"/>
                      <a:t>約</a:t>
                    </a:r>
                    <a:r>
                      <a:rPr lang="en-US" altLang="zh-TW" sz="1400" dirty="0"/>
                      <a:t>21</a:t>
                    </a:r>
                    <a:r>
                      <a:rPr lang="zh-TW" altLang="en-US" sz="1400" dirty="0"/>
                      <a:t>兆円</a:t>
                    </a:r>
                    <a:endParaRPr lang="zh-TW" altLang="en-US" sz="1800" dirty="0"/>
                  </a:p>
                  <a:p>
                    <a:r>
                      <a:rPr lang="zh-TW" altLang="en-US" sz="1800" dirty="0"/>
                      <a:t>約</a:t>
                    </a:r>
                    <a:r>
                      <a:rPr lang="en-US" altLang="zh-TW" sz="1800" dirty="0"/>
                      <a:t>18</a:t>
                    </a:r>
                    <a:r>
                      <a:rPr lang="en-US" altLang="zh-TW" dirty="0"/>
                      <a:t>%</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7FE-418A-8288-C279B3965682}"/>
                </c:ext>
              </c:extLst>
            </c:dLbl>
            <c:dLbl>
              <c:idx val="1"/>
              <c:layout>
                <c:manualLayout>
                  <c:x val="-0.15302889675022507"/>
                  <c:y val="3.4456328816461726E-2"/>
                </c:manualLayout>
              </c:layout>
              <c:tx>
                <c:rich>
                  <a:bodyPr/>
                  <a:lstStyle/>
                  <a:p>
                    <a:pPr>
                      <a:defRPr sz="1400">
                        <a:latin typeface="HG丸ｺﾞｼｯｸM-PRO" panose="020F0600000000000000" pitchFamily="50" charset="-128"/>
                        <a:ea typeface="HG丸ｺﾞｼｯｸM-PRO" panose="020F0600000000000000" pitchFamily="50" charset="-128"/>
                      </a:defRPr>
                    </a:pPr>
                    <a:fld id="{71D36E16-F125-4D9C-844E-62E5CAFFB974}" type="CATEGORYNAME">
                      <a:rPr lang="zh-TW" altLang="en-US" sz="1400" smtClean="0"/>
                      <a:pPr>
                        <a:defRPr sz="1400">
                          <a:latin typeface="HG丸ｺﾞｼｯｸM-PRO" panose="020F0600000000000000" pitchFamily="50" charset="-128"/>
                          <a:ea typeface="HG丸ｺﾞｼｯｸM-PRO" panose="020F0600000000000000" pitchFamily="50" charset="-128"/>
                        </a:defRPr>
                      </a:pPr>
                      <a:t>[分類名]</a:t>
                    </a:fld>
                    <a:endParaRPr lang="zh-TW" altLang="en-US" sz="1400" dirty="0"/>
                  </a:p>
                  <a:p>
                    <a:pPr>
                      <a:defRPr sz="1400">
                        <a:latin typeface="HG丸ｺﾞｼｯｸM-PRO" panose="020F0600000000000000" pitchFamily="50" charset="-128"/>
                        <a:ea typeface="HG丸ｺﾞｼｯｸM-PRO" panose="020F0600000000000000" pitchFamily="50" charset="-128"/>
                      </a:defRPr>
                    </a:pPr>
                    <a:r>
                      <a:rPr lang="en-US" altLang="zh-TW" sz="1400" baseline="0" dirty="0"/>
                      <a:t>14</a:t>
                    </a:r>
                    <a:r>
                      <a:rPr lang="zh-TW" altLang="en-US" sz="1400" baseline="0" dirty="0"/>
                      <a:t>兆円
約</a:t>
                    </a:r>
                    <a:r>
                      <a:rPr lang="en-US" altLang="zh-TW" sz="1400" baseline="0" dirty="0"/>
                      <a:t>12%</a:t>
                    </a:r>
                  </a:p>
                </c:rich>
              </c:tx>
              <c:numFmt formatCode="0%" sourceLinked="0"/>
              <c:spPr>
                <a:noFill/>
                <a:effectLst/>
              </c:sp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FE-418A-8288-C279B3965682}"/>
                </c:ext>
              </c:extLst>
            </c:dLbl>
            <c:dLbl>
              <c:idx val="2"/>
              <c:layout>
                <c:manualLayout>
                  <c:x val="-0.16309685926940293"/>
                  <c:y val="-0.1728819866782757"/>
                </c:manualLayout>
              </c:layout>
              <c:tx>
                <c:rich>
                  <a:bodyPr/>
                  <a:lstStyle/>
                  <a:p>
                    <a:fld id="{0A68484D-B8CF-4570-8BAF-B38BF1E08DC1}" type="CATEGORYNAME">
                      <a:rPr lang="zh-TW" altLang="en-US" smtClean="0"/>
                      <a:pPr/>
                      <a:t>[分類名]</a:t>
                    </a:fld>
                    <a:endParaRPr lang="zh-TW" altLang="en-US" dirty="0"/>
                  </a:p>
                  <a:p>
                    <a:r>
                      <a:rPr lang="zh-TW" altLang="en-US" sz="1400" baseline="0" dirty="0"/>
                      <a:t>約</a:t>
                    </a:r>
                    <a:r>
                      <a:rPr lang="en-US" altLang="zh-TW" sz="1400" baseline="0" dirty="0"/>
                      <a:t>23</a:t>
                    </a:r>
                    <a:r>
                      <a:rPr lang="zh-TW" altLang="en-US" sz="1400" baseline="0" dirty="0"/>
                      <a:t>兆円</a:t>
                    </a:r>
                    <a:r>
                      <a:rPr lang="zh-TW" altLang="en-US" baseline="0" dirty="0"/>
                      <a:t>
約</a:t>
                    </a:r>
                    <a:r>
                      <a:rPr lang="en-US" altLang="zh-TW" baseline="0" dirty="0"/>
                      <a:t>20</a:t>
                    </a:r>
                    <a:r>
                      <a:rPr lang="zh-TW" altLang="en-US" baseline="0" dirty="0"/>
                      <a:t>％</a:t>
                    </a:r>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7FE-418A-8288-C279B3965682}"/>
                </c:ext>
              </c:extLst>
            </c:dLbl>
            <c:dLbl>
              <c:idx val="3"/>
              <c:layout>
                <c:manualLayout>
                  <c:x val="-1.2809286520344436E-2"/>
                  <c:y val="-7.829647156420802E-2"/>
                </c:manualLayout>
              </c:layout>
              <c:tx>
                <c:rich>
                  <a:bodyPr/>
                  <a:lstStyle/>
                  <a:p>
                    <a:r>
                      <a:rPr lang="ja-JP" altLang="en-US" sz="1200" dirty="0">
                        <a:latin typeface="HG丸ｺﾞｼｯｸM-PRO" panose="020F0600000000000000" pitchFamily="50" charset="-128"/>
                        <a:ea typeface="HG丸ｺﾞｼｯｸM-PRO" panose="020F0600000000000000" pitchFamily="50" charset="-128"/>
                      </a:rPr>
                      <a:t>その他
約</a:t>
                    </a:r>
                    <a:r>
                      <a:rPr lang="en-US" altLang="ja-JP" sz="1200" dirty="0">
                        <a:latin typeface="HG丸ｺﾞｼｯｸM-PRO" panose="020F0600000000000000" pitchFamily="50" charset="-128"/>
                        <a:ea typeface="HG丸ｺﾞｼｯｸM-PRO" panose="020F0600000000000000" pitchFamily="50" charset="-128"/>
                      </a:rPr>
                      <a:t>10</a:t>
                    </a:r>
                    <a:r>
                      <a:rPr lang="ja-JP" altLang="en-US" sz="1200" dirty="0">
                        <a:latin typeface="HG丸ｺﾞｼｯｸM-PRO" panose="020F0600000000000000" pitchFamily="50" charset="-128"/>
                        <a:ea typeface="HG丸ｺﾞｼｯｸM-PRO" panose="020F0600000000000000" pitchFamily="50" charset="-128"/>
                      </a:rPr>
                      <a:t>兆円</a:t>
                    </a:r>
                    <a:r>
                      <a:rPr lang="ja-JP" altLang="en-US"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約</a:t>
                    </a:r>
                    <a:r>
                      <a:rPr lang="en-US" altLang="ja-JP" sz="1400" dirty="0">
                        <a:latin typeface="HG丸ｺﾞｼｯｸM-PRO" panose="020F0600000000000000" pitchFamily="50" charset="-128"/>
                        <a:ea typeface="HG丸ｺﾞｼｯｸM-PRO" panose="020F0600000000000000" pitchFamily="50" charset="-128"/>
                      </a:rPr>
                      <a:t>9%</a:t>
                    </a:r>
                    <a:endParaRPr lang="ja-JP" alt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7FE-418A-8288-C279B3965682}"/>
                </c:ext>
              </c:extLst>
            </c:dLbl>
            <c:dLbl>
              <c:idx val="4"/>
              <c:layout>
                <c:manualLayout>
                  <c:x val="9.1467533949560656E-2"/>
                  <c:y val="-0.10117397845886157"/>
                </c:manualLayout>
              </c:layout>
              <c:tx>
                <c:rich>
                  <a:bodyPr/>
                  <a:lstStyle/>
                  <a:p>
                    <a:r>
                      <a:rPr lang="ja-JP" altLang="en-US" sz="1050" dirty="0"/>
                      <a:t>   　　その他</a:t>
                    </a:r>
                  </a:p>
                  <a:p>
                    <a:r>
                      <a:rPr lang="ja-JP" altLang="en-US" sz="1050" dirty="0"/>
                      <a:t>    収入</a:t>
                    </a:r>
                  </a:p>
                  <a:p>
                    <a:r>
                      <a:rPr lang="ja-JP" altLang="en-US" sz="1000" dirty="0"/>
                      <a:t>約</a:t>
                    </a:r>
                    <a:r>
                      <a:rPr lang="en-US" altLang="ja-JP" sz="1000" dirty="0"/>
                      <a:t>9</a:t>
                    </a:r>
                    <a:r>
                      <a:rPr lang="ja-JP" altLang="en-US" sz="1000" dirty="0"/>
                      <a:t>兆円</a:t>
                    </a:r>
                    <a:r>
                      <a:rPr lang="ja-JP" altLang="en-US" sz="1050" dirty="0"/>
                      <a:t>　
訳８％</a:t>
                    </a:r>
                    <a:r>
                      <a:rPr lang="en-US" altLang="ja-JP" sz="900" dirty="0"/>
                      <a:t>%</a:t>
                    </a:r>
                    <a:r>
                      <a:rPr lang="ja-JP" altLang="en-US" sz="1050" dirty="0"/>
                      <a:t>　</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7FE-418A-8288-C279B3965682}"/>
                </c:ext>
              </c:extLst>
            </c:dLbl>
            <c:dLbl>
              <c:idx val="5"/>
              <c:layout>
                <c:manualLayout>
                  <c:x val="0.11843077586316197"/>
                  <c:y val="-0.13978025500544883"/>
                </c:manualLayout>
              </c:layout>
              <c:tx>
                <c:rich>
                  <a:bodyPr/>
                  <a:lstStyle/>
                  <a:p>
                    <a:r>
                      <a:rPr lang="zh-TW" altLang="en-US" sz="1100" dirty="0"/>
                      <a:t>建設公債</a:t>
                    </a:r>
                  </a:p>
                  <a:p>
                    <a:r>
                      <a:rPr lang="zh-TW" altLang="en-US" sz="1050" dirty="0"/>
                      <a:t>約</a:t>
                    </a:r>
                    <a:r>
                      <a:rPr lang="en-US" altLang="zh-TW" sz="1050" dirty="0"/>
                      <a:t>6</a:t>
                    </a:r>
                    <a:r>
                      <a:rPr lang="zh-TW" altLang="en-US" sz="1050" dirty="0"/>
                      <a:t>兆円</a:t>
                    </a:r>
                    <a:r>
                      <a:rPr lang="zh-TW" altLang="en-US" sz="1100" dirty="0"/>
                      <a:t>
約</a:t>
                    </a:r>
                    <a:r>
                      <a:rPr lang="en-US" altLang="zh-TW" sz="1100" dirty="0"/>
                      <a:t>5%</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7FE-418A-8288-C279B3965682}"/>
                </c:ext>
              </c:extLst>
            </c:dLbl>
            <c:dLbl>
              <c:idx val="6"/>
              <c:layout>
                <c:manualLayout>
                  <c:x val="0.18201947582639127"/>
                  <c:y val="0.12977357058359112"/>
                </c:manualLayout>
              </c:layout>
              <c:tx>
                <c:rich>
                  <a:bodyPr/>
                  <a:lstStyle/>
                  <a:p>
                    <a:fld id="{BC04C3DF-3055-4CAB-BEB4-6D48F9F96061}" type="CATEGORYNAME">
                      <a:rPr lang="zh-TW" altLang="en-US" smtClean="0"/>
                      <a:pPr/>
                      <a:t>[分類名]</a:t>
                    </a:fld>
                    <a:endParaRPr lang="zh-TW" altLang="en-US" dirty="0"/>
                  </a:p>
                  <a:p>
                    <a:r>
                      <a:rPr lang="zh-TW" altLang="en-US" sz="1400" baseline="0" dirty="0"/>
                      <a:t>約</a:t>
                    </a:r>
                    <a:r>
                      <a:rPr lang="en-US" altLang="zh-TW" sz="1400" baseline="0" dirty="0"/>
                      <a:t>29</a:t>
                    </a:r>
                    <a:r>
                      <a:rPr lang="zh-TW" altLang="en-US" sz="1400" baseline="0" dirty="0"/>
                      <a:t>兆円</a:t>
                    </a:r>
                    <a:r>
                      <a:rPr lang="zh-TW" altLang="en-US" baseline="0" dirty="0"/>
                      <a:t>
約</a:t>
                    </a:r>
                    <a:r>
                      <a:rPr lang="en-US" altLang="zh-TW" baseline="0" dirty="0"/>
                      <a:t>25%</a:t>
                    </a:r>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7FE-418A-8288-C279B3965682}"/>
                </c:ext>
              </c:extLst>
            </c:dLbl>
            <c:numFmt formatCode="0%" sourceLinked="0"/>
            <c:spPr>
              <a:noFill/>
              <a:effectLst/>
            </c:spPr>
            <c:txPr>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Sheet1!$A$2:$A$8</c:f>
              <c:strCache>
                <c:ptCount val="7"/>
                <c:pt idx="0">
                  <c:v>所得税</c:v>
                </c:pt>
                <c:pt idx="1">
                  <c:v>法人税</c:v>
                </c:pt>
                <c:pt idx="2">
                  <c:v>消費税</c:v>
                </c:pt>
                <c:pt idx="3">
                  <c:v>その他
租税</c:v>
                </c:pt>
                <c:pt idx="4">
                  <c:v>その他収入</c:v>
                </c:pt>
                <c:pt idx="5">
                  <c:v>建設公債</c:v>
                </c:pt>
                <c:pt idx="6">
                  <c:v>特例公債</c:v>
                </c:pt>
              </c:strCache>
            </c:strRef>
          </c:cat>
          <c:val>
            <c:numRef>
              <c:f>Sheet1!$B$2:$B$8</c:f>
              <c:numCache>
                <c:formatCode>General</c:formatCode>
                <c:ptCount val="7"/>
                <c:pt idx="0">
                  <c:v>18</c:v>
                </c:pt>
                <c:pt idx="1">
                  <c:v>8</c:v>
                </c:pt>
                <c:pt idx="2">
                  <c:v>19</c:v>
                </c:pt>
                <c:pt idx="3">
                  <c:v>9</c:v>
                </c:pt>
                <c:pt idx="4">
                  <c:v>5</c:v>
                </c:pt>
                <c:pt idx="5">
                  <c:v>6</c:v>
                </c:pt>
                <c:pt idx="6">
                  <c:v>35</c:v>
                </c:pt>
              </c:numCache>
            </c:numRef>
          </c:val>
          <c:extLst>
            <c:ext xmlns:c16="http://schemas.microsoft.com/office/drawing/2014/chart" uri="{C3380CC4-5D6E-409C-BE32-E72D297353CC}">
              <c16:uniqueId val="{0000000E-B7FE-418A-8288-C279B3965682}"/>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0"/>
          <c:order val="0"/>
          <c:tx>
            <c:strRef>
              <c:f>Sheet1!$B$1</c:f>
              <c:strCache>
                <c:ptCount val="1"/>
                <c:pt idx="0">
                  <c:v>歳入内訳</c:v>
                </c:pt>
              </c:strCache>
            </c:strRef>
          </c:tx>
          <c:spPr>
            <a:ln w="15875">
              <a:solidFill>
                <a:schemeClr val="tx2"/>
              </a:solidFill>
            </a:ln>
          </c:spPr>
          <c:dPt>
            <c:idx val="0"/>
            <c:bubble3D val="0"/>
            <c:spPr>
              <a:solidFill>
                <a:schemeClr val="accent1">
                  <a:lumMod val="20000"/>
                  <a:lumOff val="80000"/>
                </a:schemeClr>
              </a:solidFill>
              <a:ln w="15875">
                <a:solidFill>
                  <a:schemeClr val="tx2"/>
                </a:solidFill>
              </a:ln>
            </c:spPr>
            <c:extLst>
              <c:ext xmlns:c16="http://schemas.microsoft.com/office/drawing/2014/chart" uri="{C3380CC4-5D6E-409C-BE32-E72D297353CC}">
                <c16:uniqueId val="{00000001-E2D3-4EDB-A6D0-7BA7191DC0FF}"/>
              </c:ext>
            </c:extLst>
          </c:dPt>
          <c:dPt>
            <c:idx val="1"/>
            <c:bubble3D val="0"/>
            <c:spPr>
              <a:solidFill>
                <a:srgbClr val="FFCCFF"/>
              </a:solidFill>
              <a:ln w="15875">
                <a:solidFill>
                  <a:schemeClr val="tx2"/>
                </a:solidFill>
              </a:ln>
            </c:spPr>
            <c:extLst>
              <c:ext xmlns:c16="http://schemas.microsoft.com/office/drawing/2014/chart" uri="{C3380CC4-5D6E-409C-BE32-E72D297353CC}">
                <c16:uniqueId val="{00000003-E2D3-4EDB-A6D0-7BA7191DC0FF}"/>
              </c:ext>
            </c:extLst>
          </c:dPt>
          <c:dPt>
            <c:idx val="2"/>
            <c:bubble3D val="0"/>
            <c:spPr>
              <a:solidFill>
                <a:srgbClr val="FFB57D"/>
              </a:solidFill>
              <a:ln w="15875">
                <a:solidFill>
                  <a:schemeClr val="tx2"/>
                </a:solidFill>
              </a:ln>
            </c:spPr>
            <c:extLst>
              <c:ext xmlns:c16="http://schemas.microsoft.com/office/drawing/2014/chart" uri="{C3380CC4-5D6E-409C-BE32-E72D297353CC}">
                <c16:uniqueId val="{00000005-E2D3-4EDB-A6D0-7BA7191DC0FF}"/>
              </c:ext>
            </c:extLst>
          </c:dPt>
          <c:dPt>
            <c:idx val="3"/>
            <c:bubble3D val="0"/>
            <c:spPr>
              <a:solidFill>
                <a:srgbClr val="BEE395"/>
              </a:solidFill>
              <a:ln w="15875">
                <a:solidFill>
                  <a:schemeClr val="tx2"/>
                </a:solidFill>
              </a:ln>
            </c:spPr>
            <c:extLst>
              <c:ext xmlns:c16="http://schemas.microsoft.com/office/drawing/2014/chart" uri="{C3380CC4-5D6E-409C-BE32-E72D297353CC}">
                <c16:uniqueId val="{00000007-E2D3-4EDB-A6D0-7BA7191DC0FF}"/>
              </c:ext>
            </c:extLst>
          </c:dPt>
          <c:dPt>
            <c:idx val="4"/>
            <c:bubble3D val="0"/>
            <c:spPr>
              <a:solidFill>
                <a:srgbClr val="AFCEEB"/>
              </a:solidFill>
              <a:ln w="15875">
                <a:solidFill>
                  <a:schemeClr val="tx2"/>
                </a:solidFill>
              </a:ln>
            </c:spPr>
            <c:extLst>
              <c:ext xmlns:c16="http://schemas.microsoft.com/office/drawing/2014/chart" uri="{C3380CC4-5D6E-409C-BE32-E72D297353CC}">
                <c16:uniqueId val="{00000009-E2D3-4EDB-A6D0-7BA7191DC0FF}"/>
              </c:ext>
            </c:extLst>
          </c:dPt>
          <c:dPt>
            <c:idx val="5"/>
            <c:bubble3D val="0"/>
            <c:spPr>
              <a:solidFill>
                <a:srgbClr val="FFFF75"/>
              </a:solidFill>
              <a:ln w="15875">
                <a:solidFill>
                  <a:schemeClr val="tx2"/>
                </a:solidFill>
              </a:ln>
            </c:spPr>
            <c:extLst>
              <c:ext xmlns:c16="http://schemas.microsoft.com/office/drawing/2014/chart" uri="{C3380CC4-5D6E-409C-BE32-E72D297353CC}">
                <c16:uniqueId val="{0000000B-E2D3-4EDB-A6D0-7BA7191DC0FF}"/>
              </c:ext>
            </c:extLst>
          </c:dPt>
          <c:dPt>
            <c:idx val="6"/>
            <c:bubble3D val="0"/>
            <c:spPr>
              <a:solidFill>
                <a:srgbClr val="FF99FF"/>
              </a:solidFill>
              <a:ln w="15875">
                <a:solidFill>
                  <a:schemeClr val="tx2"/>
                </a:solidFill>
              </a:ln>
            </c:spPr>
            <c:extLst>
              <c:ext xmlns:c16="http://schemas.microsoft.com/office/drawing/2014/chart" uri="{C3380CC4-5D6E-409C-BE32-E72D297353CC}">
                <c16:uniqueId val="{0000000D-E2D3-4EDB-A6D0-7BA7191DC0FF}"/>
              </c:ext>
            </c:extLst>
          </c:dPt>
          <c:dPt>
            <c:idx val="7"/>
            <c:bubble3D val="0"/>
            <c:spPr>
              <a:solidFill>
                <a:srgbClr val="FFCC00"/>
              </a:solidFill>
              <a:ln w="15875">
                <a:solidFill>
                  <a:schemeClr val="tx2"/>
                </a:solidFill>
              </a:ln>
            </c:spPr>
            <c:extLst>
              <c:ext xmlns:c16="http://schemas.microsoft.com/office/drawing/2014/chart" uri="{C3380CC4-5D6E-409C-BE32-E72D297353CC}">
                <c16:uniqueId val="{0000000F-E2D3-4EDB-A6D0-7BA7191DC0FF}"/>
              </c:ext>
            </c:extLst>
          </c:dPt>
          <c:dPt>
            <c:idx val="8"/>
            <c:bubble3D val="0"/>
            <c:spPr>
              <a:solidFill>
                <a:schemeClr val="bg1">
                  <a:lumMod val="75000"/>
                </a:schemeClr>
              </a:solidFill>
              <a:ln w="15875">
                <a:solidFill>
                  <a:schemeClr val="tx2"/>
                </a:solidFill>
              </a:ln>
            </c:spPr>
            <c:extLst>
              <c:ext xmlns:c16="http://schemas.microsoft.com/office/drawing/2014/chart" uri="{C3380CC4-5D6E-409C-BE32-E72D297353CC}">
                <c16:uniqueId val="{00000011-BAEB-4482-B9DF-EA38B13B4E79}"/>
              </c:ext>
            </c:extLst>
          </c:dPt>
          <c:dLbls>
            <c:dLbl>
              <c:idx val="0"/>
              <c:layout>
                <c:manualLayout>
                  <c:x val="-0.20367910532922515"/>
                  <c:y val="0.11710463931894907"/>
                </c:manualLayout>
              </c:layout>
              <c:tx>
                <c:rich>
                  <a:bodyPr/>
                  <a:lstStyle/>
                  <a:p>
                    <a:fld id="{65E17DB1-EB5E-4C30-8ADF-990A7F9123CE}" type="CATEGORYNAME">
                      <a:rPr lang="zh-TW" altLang="en-US" smtClean="0"/>
                      <a:pPr/>
                      <a:t>[分類名]</a:t>
                    </a:fld>
                    <a:endParaRPr lang="zh-TW" altLang="en-US" dirty="0"/>
                  </a:p>
                  <a:p>
                    <a:r>
                      <a:rPr lang="zh-TW" altLang="en-US" sz="1400" baseline="0" dirty="0"/>
                      <a:t>約</a:t>
                    </a:r>
                    <a:r>
                      <a:rPr lang="en-US" altLang="zh-TW" sz="1400" baseline="0" dirty="0"/>
                      <a:t>37</a:t>
                    </a:r>
                    <a:r>
                      <a:rPr lang="zh-TW" altLang="en-US" sz="1400" baseline="0" dirty="0"/>
                      <a:t>兆円</a:t>
                    </a:r>
                  </a:p>
                  <a:p>
                    <a:r>
                      <a:rPr lang="zh-TW" altLang="en-US" baseline="0" dirty="0"/>
                      <a:t>約</a:t>
                    </a:r>
                    <a:r>
                      <a:rPr lang="en-US" altLang="zh-TW" baseline="0" dirty="0"/>
                      <a:t>32%</a:t>
                    </a:r>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D3-4EDB-A6D0-7BA7191DC0FF}"/>
                </c:ext>
              </c:extLst>
            </c:dLbl>
            <c:dLbl>
              <c:idx val="1"/>
              <c:layout>
                <c:manualLayout>
                  <c:x val="-0.14175675504330082"/>
                  <c:y val="-0.10920009981061091"/>
                </c:manualLayout>
              </c:layout>
              <c:tx>
                <c:rich>
                  <a:bodyPr/>
                  <a:lstStyle/>
                  <a:p>
                    <a:fld id="{0CA78683-52CA-4FA8-80D1-3AEB8E2C2B92}" type="CATEGORYNAME">
                      <a:rPr lang="zh-TW" altLang="en-US" sz="1600" smtClean="0"/>
                      <a:pPr/>
                      <a:t>[分類名]</a:t>
                    </a:fld>
                    <a:endParaRPr lang="zh-TW" altLang="en-US" sz="1600" dirty="0"/>
                  </a:p>
                  <a:p>
                    <a:r>
                      <a:rPr lang="zh-TW" altLang="en-US" sz="1400" baseline="0" dirty="0"/>
                      <a:t>約</a:t>
                    </a:r>
                    <a:r>
                      <a:rPr lang="en-US" altLang="zh-TW" sz="1400" baseline="0" dirty="0"/>
                      <a:t>15</a:t>
                    </a:r>
                    <a:r>
                      <a:rPr lang="zh-TW" altLang="en-US" sz="1100" baseline="0" dirty="0"/>
                      <a:t>兆円</a:t>
                    </a:r>
                    <a:r>
                      <a:rPr lang="zh-TW" altLang="en-US" sz="1400" baseline="0" dirty="0"/>
                      <a:t>
約</a:t>
                    </a:r>
                    <a:r>
                      <a:rPr lang="en-US" altLang="zh-TW" sz="1400" baseline="0" dirty="0"/>
                      <a:t>14%</a:t>
                    </a:r>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2D3-4EDB-A6D0-7BA7191DC0FF}"/>
                </c:ext>
              </c:extLst>
            </c:dLbl>
            <c:dLbl>
              <c:idx val="2"/>
              <c:layout>
                <c:manualLayout>
                  <c:x val="2.6919243790178401E-2"/>
                  <c:y val="-5.9313882875240351E-2"/>
                </c:manualLayout>
              </c:layout>
              <c:tx>
                <c:rich>
                  <a:bodyPr/>
                  <a:lstStyle/>
                  <a:p>
                    <a:r>
                      <a:rPr lang="zh-TW" altLang="en-US" sz="1200" dirty="0"/>
                      <a:t>公共</a:t>
                    </a:r>
                    <a:endParaRPr lang="zh-TW" altLang="en-US" sz="1100" dirty="0"/>
                  </a:p>
                  <a:p>
                    <a:r>
                      <a:rPr lang="zh-TW" altLang="en-US" sz="1200" dirty="0"/>
                      <a:t>事業</a:t>
                    </a:r>
                  </a:p>
                  <a:p>
                    <a:r>
                      <a:rPr lang="zh-TW" altLang="en-US" sz="1000" dirty="0"/>
                      <a:t>約</a:t>
                    </a:r>
                    <a:r>
                      <a:rPr lang="en-US" altLang="zh-TW" sz="1000" dirty="0"/>
                      <a:t>6</a:t>
                    </a:r>
                    <a:r>
                      <a:rPr lang="zh-TW" altLang="en-US" sz="1000" dirty="0"/>
                      <a:t>兆円</a:t>
                    </a:r>
                    <a:r>
                      <a:rPr lang="zh-TW" altLang="en-US" sz="1200" dirty="0"/>
                      <a:t>
約</a:t>
                    </a:r>
                    <a:r>
                      <a:rPr lang="en-US" altLang="zh-TW" sz="1200" dirty="0"/>
                      <a:t>5%</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2D3-4EDB-A6D0-7BA7191DC0FF}"/>
                </c:ext>
              </c:extLst>
            </c:dLbl>
            <c:dLbl>
              <c:idx val="3"/>
              <c:layout>
                <c:manualLayout>
                  <c:x val="9.1860600758238556E-2"/>
                  <c:y val="-9.1400483541481337E-2"/>
                </c:manualLayout>
              </c:layout>
              <c:tx>
                <c:rich>
                  <a:bodyPr/>
                  <a:lstStyle/>
                  <a:p>
                    <a:r>
                      <a:rPr lang="ja-JP" altLang="en-US" sz="1000" dirty="0">
                        <a:latin typeface="HG丸ｺﾞｼｯｸM-PRO" panose="020F0600000000000000" pitchFamily="50" charset="-128"/>
                        <a:ea typeface="HG丸ｺﾞｼｯｸM-PRO" panose="020F0600000000000000" pitchFamily="50" charset="-128"/>
                      </a:rPr>
                      <a:t>　文教及び
科学振興</a:t>
                    </a:r>
                  </a:p>
                  <a:p>
                    <a:r>
                      <a:rPr lang="ja-JP" altLang="en-US" sz="800" dirty="0">
                        <a:latin typeface="HG丸ｺﾞｼｯｸM-PRO" panose="020F0600000000000000" pitchFamily="50" charset="-128"/>
                        <a:ea typeface="HG丸ｺﾞｼｯｸM-PRO" panose="020F0600000000000000" pitchFamily="50" charset="-128"/>
                      </a:rPr>
                      <a:t>約</a:t>
                    </a:r>
                    <a:r>
                      <a:rPr lang="en-US" altLang="ja-JP" sz="800" dirty="0">
                        <a:latin typeface="HG丸ｺﾞｼｯｸM-PRO" panose="020F0600000000000000" pitchFamily="50" charset="-128"/>
                        <a:ea typeface="HG丸ｺﾞｼｯｸM-PRO" panose="020F0600000000000000" pitchFamily="50" charset="-128"/>
                      </a:rPr>
                      <a:t>5</a:t>
                    </a:r>
                    <a:r>
                      <a:rPr lang="ja-JP" altLang="en-US" sz="800" dirty="0">
                        <a:latin typeface="HG丸ｺﾞｼｯｸM-PRO" panose="020F0600000000000000" pitchFamily="50" charset="-128"/>
                        <a:ea typeface="HG丸ｺﾞｼｯｸM-PRO" panose="020F0600000000000000" pitchFamily="50" charset="-128"/>
                      </a:rPr>
                      <a:t>兆円</a:t>
                    </a:r>
                    <a:endParaRPr lang="ja-JP" altLang="en-US" sz="1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約</a:t>
                    </a:r>
                    <a:r>
                      <a:rPr lang="en-US" altLang="ja-JP" sz="1000" dirty="0">
                        <a:latin typeface="HG丸ｺﾞｼｯｸM-PRO" panose="020F0600000000000000" pitchFamily="50" charset="-128"/>
                        <a:ea typeface="HG丸ｺﾞｼｯｸM-PRO" panose="020F0600000000000000" pitchFamily="50" charset="-128"/>
                      </a:rPr>
                      <a:t>4%</a:t>
                    </a:r>
                    <a:endParaRPr lang="ja-JP" altLang="en-US" sz="1000"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2D3-4EDB-A6D0-7BA7191DC0FF}"/>
                </c:ext>
              </c:extLst>
            </c:dLbl>
            <c:dLbl>
              <c:idx val="4"/>
              <c:layout>
                <c:manualLayout>
                  <c:x val="0.10112936969835293"/>
                  <c:y val="-0.1535900263679548"/>
                </c:manualLayout>
              </c:layout>
              <c:tx>
                <c:rich>
                  <a:bodyPr/>
                  <a:lstStyle/>
                  <a:p>
                    <a:r>
                      <a:rPr lang="zh-TW" altLang="en-US" sz="1100" dirty="0"/>
                      <a:t>　防衛</a:t>
                    </a:r>
                  </a:p>
                  <a:p>
                    <a:r>
                      <a:rPr lang="zh-TW" altLang="en-US" sz="900" dirty="0"/>
                      <a:t>約</a:t>
                    </a:r>
                    <a:r>
                      <a:rPr lang="en-US" altLang="zh-TW" sz="900" dirty="0"/>
                      <a:t>10</a:t>
                    </a:r>
                    <a:r>
                      <a:rPr lang="zh-TW" altLang="en-US" sz="900" dirty="0"/>
                      <a:t>兆円</a:t>
                    </a:r>
                    <a:r>
                      <a:rPr lang="zh-TW" altLang="en-US" sz="1100" dirty="0"/>
                      <a:t>　
約</a:t>
                    </a:r>
                    <a:r>
                      <a:rPr lang="en-US" altLang="zh-TW" sz="1100" dirty="0"/>
                      <a:t>9%</a:t>
                    </a:r>
                    <a:r>
                      <a:rPr lang="zh-TW" altLang="en-US" sz="1000" dirty="0"/>
                      <a:t>　</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2D3-4EDB-A6D0-7BA7191DC0FF}"/>
                </c:ext>
              </c:extLst>
            </c:dLbl>
            <c:dLbl>
              <c:idx val="5"/>
              <c:layout>
                <c:manualLayout>
                  <c:x val="0.14902671586341557"/>
                  <c:y val="-8.7364207096355589E-2"/>
                </c:manualLayout>
              </c:layout>
              <c:tx>
                <c:rich>
                  <a:bodyPr/>
                  <a:lstStyle/>
                  <a:p>
                    <a:r>
                      <a:rPr lang="ja-JP" altLang="en-US" sz="1200" dirty="0"/>
                      <a:t>その他</a:t>
                    </a:r>
                  </a:p>
                  <a:p>
                    <a:r>
                      <a:rPr lang="ja-JP" altLang="en-US" sz="1200" dirty="0"/>
                      <a:t>約</a:t>
                    </a:r>
                    <a:r>
                      <a:rPr lang="en-US" altLang="ja-JP" sz="1200" dirty="0"/>
                      <a:t>13</a:t>
                    </a:r>
                    <a:r>
                      <a:rPr lang="ja-JP" altLang="en-US" sz="1200" dirty="0"/>
                      <a:t>兆円
約</a:t>
                    </a:r>
                    <a:r>
                      <a:rPr lang="en-US" altLang="ja-JP" sz="1200" dirty="0"/>
                      <a:t>12%</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2D3-4EDB-A6D0-7BA7191DC0FF}"/>
                </c:ext>
              </c:extLst>
            </c:dLbl>
            <c:dLbl>
              <c:idx val="6"/>
              <c:layout>
                <c:manualLayout>
                  <c:x val="0.17069243156199679"/>
                  <c:y val="7.3814108412138604E-3"/>
                </c:manualLayout>
              </c:layout>
              <c:tx>
                <c:rich>
                  <a:bodyPr/>
                  <a:lstStyle/>
                  <a:p>
                    <a:pPr>
                      <a:defRPr sz="1050">
                        <a:latin typeface="HG丸ｺﾞｼｯｸM-PRO" panose="020F0600000000000000" pitchFamily="50" charset="-128"/>
                        <a:ea typeface="HG丸ｺﾞｼｯｸM-PRO" panose="020F0600000000000000" pitchFamily="50" charset="-128"/>
                      </a:defRPr>
                    </a:pPr>
                    <a:fld id="{171618B4-814B-4549-8ECF-BB9F8B5EC012}" type="CATEGORYNAME">
                      <a:rPr lang="ja-JP" altLang="en-US" sz="1050" smtClean="0"/>
                      <a:pPr>
                        <a:defRPr sz="1050">
                          <a:latin typeface="HG丸ｺﾞｼｯｸM-PRO" panose="020F0600000000000000" pitchFamily="50" charset="-128"/>
                          <a:ea typeface="HG丸ｺﾞｼｯｸM-PRO" panose="020F0600000000000000" pitchFamily="50" charset="-128"/>
                        </a:defRPr>
                      </a:pPr>
                      <a:t>[分類名]</a:t>
                    </a:fld>
                    <a:endParaRPr lang="ja-JP" altLang="en-US" sz="1050" dirty="0"/>
                  </a:p>
                  <a:p>
                    <a:pPr>
                      <a:defRPr sz="1050">
                        <a:latin typeface="HG丸ｺﾞｼｯｸM-PRO" panose="020F0600000000000000" pitchFamily="50" charset="-128"/>
                        <a:ea typeface="HG丸ｺﾞｼｯｸM-PRO" panose="020F0600000000000000" pitchFamily="50" charset="-128"/>
                      </a:defRPr>
                    </a:pPr>
                    <a:r>
                      <a:rPr lang="ja-JP" altLang="en-US" sz="1050" dirty="0"/>
                      <a:t>約</a:t>
                    </a:r>
                    <a:r>
                      <a:rPr lang="en-US" altLang="ja-JP" sz="1050" dirty="0"/>
                      <a:t>4</a:t>
                    </a:r>
                    <a:r>
                      <a:rPr lang="ja-JP" altLang="en-US" sz="1050" dirty="0"/>
                      <a:t>兆円　約</a:t>
                    </a:r>
                    <a:r>
                      <a:rPr lang="en-US" altLang="ja-JP" sz="1050" dirty="0"/>
                      <a:t>3%</a:t>
                    </a:r>
                  </a:p>
                </c:rich>
              </c:tx>
              <c:numFmt formatCode="0%" sourceLinked="0"/>
              <c:spPr>
                <a:noFill/>
                <a:ln>
                  <a:noFill/>
                </a:ln>
                <a:effectLst/>
              </c:spPr>
              <c:showLegendKey val="0"/>
              <c:showVal val="0"/>
              <c:showCatName val="1"/>
              <c:showSerName val="0"/>
              <c:showPercent val="0"/>
              <c:showBubbleSize val="0"/>
              <c:extLst>
                <c:ext xmlns:c15="http://schemas.microsoft.com/office/drawing/2012/chart" uri="{CE6537A1-D6FC-4f65-9D91-7224C49458BB}">
                  <c15:layout>
                    <c:manualLayout>
                      <c:w val="0.29146537842190018"/>
                      <c:h val="0.12405131338485399"/>
                    </c:manualLayout>
                  </c15:layout>
                  <c15:dlblFieldTable/>
                  <c15:showDataLabelsRange val="0"/>
                </c:ext>
                <c:ext xmlns:c16="http://schemas.microsoft.com/office/drawing/2014/chart" uri="{C3380CC4-5D6E-409C-BE32-E72D297353CC}">
                  <c16:uniqueId val="{0000000D-E2D3-4EDB-A6D0-7BA7191DC0FF}"/>
                </c:ext>
              </c:extLst>
            </c:dLbl>
            <c:dLbl>
              <c:idx val="7"/>
              <c:layout>
                <c:manualLayout>
                  <c:x val="0.17396794603573104"/>
                  <c:y val="0.14506158455707657"/>
                </c:manualLayout>
              </c:layout>
              <c:tx>
                <c:rich>
                  <a:bodyPr/>
                  <a:lstStyle/>
                  <a:p>
                    <a:fld id="{5391BD25-9A38-428F-91F0-48AE25850184}" type="CATEGORYNAME">
                      <a:rPr lang="zh-TW" altLang="en-US" sz="1400" smtClean="0"/>
                      <a:pPr/>
                      <a:t>[分類名]</a:t>
                    </a:fld>
                    <a:endParaRPr lang="zh-TW" altLang="en-US" sz="1400" dirty="0"/>
                  </a:p>
                  <a:p>
                    <a:r>
                      <a:rPr lang="zh-TW" altLang="en-US" sz="1200" baseline="0" dirty="0"/>
                      <a:t>約</a:t>
                    </a:r>
                    <a:r>
                      <a:rPr lang="en-US" altLang="zh-TW" sz="1200" baseline="0" dirty="0"/>
                      <a:t>16</a:t>
                    </a:r>
                    <a:r>
                      <a:rPr lang="zh-TW" altLang="en-US" sz="1200" baseline="0" dirty="0"/>
                      <a:t>兆円</a:t>
                    </a:r>
                    <a:r>
                      <a:rPr lang="zh-TW" altLang="en-US" sz="1600" baseline="0" dirty="0"/>
                      <a:t>
約</a:t>
                    </a:r>
                    <a:r>
                      <a:rPr lang="en-US" altLang="zh-TW" sz="1600" baseline="0" dirty="0"/>
                      <a:t>14%</a:t>
                    </a:r>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2D3-4EDB-A6D0-7BA7191DC0FF}"/>
                </c:ext>
              </c:extLst>
            </c:dLbl>
            <c:dLbl>
              <c:idx val="8"/>
              <c:layout>
                <c:manualLayout>
                  <c:x val="6.2628856175586695E-2"/>
                  <c:y val="0.21157871874061154"/>
                </c:manualLayout>
              </c:layout>
              <c:tx>
                <c:rich>
                  <a:bodyPr/>
                  <a:lstStyle/>
                  <a:p>
                    <a:fld id="{77CCD517-F24D-4350-A837-5C94BA22E759}" type="CATEGORYNAME">
                      <a:rPr lang="zh-TW" altLang="en-US" sz="1400" smtClean="0"/>
                      <a:pPr/>
                      <a:t>[分類名]</a:t>
                    </a:fld>
                    <a:endParaRPr lang="zh-TW" altLang="en-US" sz="1400" dirty="0"/>
                  </a:p>
                  <a:p>
                    <a:r>
                      <a:rPr lang="zh-TW" altLang="en-US" sz="1050" baseline="0" dirty="0"/>
                      <a:t>約</a:t>
                    </a:r>
                    <a:r>
                      <a:rPr lang="en-US" altLang="zh-TW" sz="1050" baseline="0" dirty="0"/>
                      <a:t>9</a:t>
                    </a:r>
                    <a:r>
                      <a:rPr lang="zh-TW" altLang="en-US" sz="1050" baseline="0" dirty="0"/>
                      <a:t>兆円</a:t>
                    </a:r>
                    <a:r>
                      <a:rPr lang="zh-TW" altLang="en-US" sz="1600" baseline="0" dirty="0"/>
                      <a:t>
  約</a:t>
                    </a:r>
                    <a:r>
                      <a:rPr lang="en-US" altLang="zh-TW" sz="1600" baseline="0" dirty="0"/>
                      <a:t>8%</a:t>
                    </a:r>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BAEB-4482-B9DF-EA38B13B4E79}"/>
                </c:ext>
              </c:extLst>
            </c:dLbl>
            <c:numFmt formatCode="0%" sourceLinked="0"/>
            <c:spPr>
              <a:noFill/>
              <a:ln>
                <a:noFill/>
              </a:ln>
              <a:effectLst/>
            </c:spPr>
            <c:txPr>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Sheet1!$A$2:$A$10</c:f>
              <c:strCache>
                <c:ptCount val="9"/>
                <c:pt idx="0">
                  <c:v>社会保障</c:v>
                </c:pt>
                <c:pt idx="1">
                  <c:v>地方交付税
交付金等</c:v>
                </c:pt>
                <c:pt idx="2">
                  <c:v>公共
事業</c:v>
                </c:pt>
                <c:pt idx="3">
                  <c:v>文教及び
科学振興</c:v>
                </c:pt>
                <c:pt idx="4">
                  <c:v>防衛</c:v>
                </c:pt>
                <c:pt idx="5">
                  <c:v>その他</c:v>
                </c:pt>
                <c:pt idx="6">
                  <c:v>新型コロナ対策予備費</c:v>
                </c:pt>
                <c:pt idx="7">
                  <c:v>債務償還費</c:v>
                </c:pt>
                <c:pt idx="8">
                  <c:v>利払費等</c:v>
                </c:pt>
              </c:strCache>
            </c:strRef>
          </c:cat>
          <c:val>
            <c:numRef>
              <c:f>Sheet1!$B$2:$B$10</c:f>
              <c:numCache>
                <c:formatCode>General</c:formatCode>
                <c:ptCount val="9"/>
                <c:pt idx="0">
                  <c:v>34</c:v>
                </c:pt>
                <c:pt idx="1">
                  <c:v>15</c:v>
                </c:pt>
                <c:pt idx="2">
                  <c:v>5</c:v>
                </c:pt>
                <c:pt idx="3">
                  <c:v>5</c:v>
                </c:pt>
                <c:pt idx="4">
                  <c:v>5</c:v>
                </c:pt>
                <c:pt idx="5">
                  <c:v>9</c:v>
                </c:pt>
                <c:pt idx="6">
                  <c:v>5</c:v>
                </c:pt>
                <c:pt idx="7">
                  <c:v>14</c:v>
                </c:pt>
                <c:pt idx="8">
                  <c:v>8</c:v>
                </c:pt>
              </c:numCache>
            </c:numRef>
          </c:val>
          <c:extLst>
            <c:ext xmlns:c16="http://schemas.microsoft.com/office/drawing/2014/chart" uri="{C3380CC4-5D6E-409C-BE32-E72D297353CC}">
              <c16:uniqueId val="{00000010-E2D3-4EDB-A6D0-7BA7191DC0FF}"/>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7"/>
            <a:ext cx="2953816" cy="497843"/>
          </a:xfrm>
          <a:prstGeom prst="rect">
            <a:avLst/>
          </a:prstGeom>
        </p:spPr>
        <p:txBody>
          <a:bodyPr vert="horz" lIns="92264" tIns="46133" rIns="92264" bIns="4613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9719" y="7"/>
            <a:ext cx="2953815" cy="497843"/>
          </a:xfrm>
          <a:prstGeom prst="rect">
            <a:avLst/>
          </a:prstGeom>
        </p:spPr>
        <p:txBody>
          <a:bodyPr vert="horz" lIns="92264" tIns="46133" rIns="92264" bIns="46133" rtlCol="0"/>
          <a:lstStyle>
            <a:lvl1pPr algn="r">
              <a:defRPr sz="1200"/>
            </a:lvl1pPr>
          </a:lstStyle>
          <a:p>
            <a:fld id="{A9E8B4AD-9EA4-4229-A8FA-8579422D2DCF}" type="datetimeFigureOut">
              <a:rPr kumimoji="1" lang="ja-JP" altLang="en-US" smtClean="0"/>
              <a:t>2024/1/16</a:t>
            </a:fld>
            <a:endParaRPr kumimoji="1" lang="ja-JP" altLang="en-US"/>
          </a:p>
        </p:txBody>
      </p:sp>
      <p:sp>
        <p:nvSpPr>
          <p:cNvPr id="4" name="フッター プレースホルダー 3"/>
          <p:cNvSpPr>
            <a:spLocks noGrp="1"/>
          </p:cNvSpPr>
          <p:nvPr>
            <p:ph type="ftr" sz="quarter" idx="2"/>
          </p:nvPr>
        </p:nvSpPr>
        <p:spPr>
          <a:xfrm>
            <a:off x="1" y="9449422"/>
            <a:ext cx="2953816" cy="497843"/>
          </a:xfrm>
          <a:prstGeom prst="rect">
            <a:avLst/>
          </a:prstGeom>
        </p:spPr>
        <p:txBody>
          <a:bodyPr vert="horz" lIns="92264" tIns="46133" rIns="92264" bIns="4613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9719" y="9449422"/>
            <a:ext cx="2953815" cy="497843"/>
          </a:xfrm>
          <a:prstGeom prst="rect">
            <a:avLst/>
          </a:prstGeom>
        </p:spPr>
        <p:txBody>
          <a:bodyPr vert="horz" lIns="92264" tIns="46133" rIns="92264" bIns="46133" rtlCol="0" anchor="b"/>
          <a:lstStyle>
            <a:lvl1pPr algn="r">
              <a:defRPr sz="1200"/>
            </a:lvl1pPr>
          </a:lstStyle>
          <a:p>
            <a:fld id="{BE825E00-DF41-41C7-B5F5-8E9076E0555A}" type="slidenum">
              <a:rPr kumimoji="1" lang="ja-JP" altLang="en-US" smtClean="0"/>
              <a:t>‹#›</a:t>
            </a:fld>
            <a:endParaRPr kumimoji="1" lang="ja-JP" altLang="en-US"/>
          </a:p>
        </p:txBody>
      </p:sp>
    </p:spTree>
    <p:extLst>
      <p:ext uri="{BB962C8B-B14F-4D97-AF65-F5344CB8AC3E}">
        <p14:creationId xmlns:p14="http://schemas.microsoft.com/office/powerpoint/2010/main" val="1752039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53227" cy="499171"/>
          </a:xfrm>
          <a:prstGeom prst="rect">
            <a:avLst/>
          </a:prstGeom>
        </p:spPr>
        <p:txBody>
          <a:bodyPr vert="horz" lIns="92264" tIns="46133" rIns="92264" bIns="46133"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60337" y="2"/>
            <a:ext cx="2953227" cy="499171"/>
          </a:xfrm>
          <a:prstGeom prst="rect">
            <a:avLst/>
          </a:prstGeom>
        </p:spPr>
        <p:txBody>
          <a:bodyPr vert="horz" lIns="92264" tIns="46133" rIns="92264" bIns="46133" rtlCol="0"/>
          <a:lstStyle>
            <a:lvl1pPr algn="r" fontAlgn="auto">
              <a:spcBef>
                <a:spcPts val="0"/>
              </a:spcBef>
              <a:spcAft>
                <a:spcPts val="0"/>
              </a:spcAft>
              <a:defRPr sz="1200" smtClean="0">
                <a:latin typeface="+mn-lt"/>
                <a:ea typeface="+mn-ea"/>
              </a:defRPr>
            </a:lvl1pPr>
          </a:lstStyle>
          <a:p>
            <a:pPr>
              <a:defRPr/>
            </a:pPr>
            <a:fld id="{36CFA781-CCA7-4140-B6E1-CA3B97018419}" type="datetimeFigureOut">
              <a:rPr lang="ja-JP" altLang="en-US"/>
              <a:pPr>
                <a:defRPr/>
              </a:pPr>
              <a:t>2024/1/16</a:t>
            </a:fld>
            <a:endParaRPr lang="ja-JP" altLang="en-US"/>
          </a:p>
        </p:txBody>
      </p:sp>
      <p:sp>
        <p:nvSpPr>
          <p:cNvPr id="4" name="スライド イメージ プレースホルダー 3"/>
          <p:cNvSpPr>
            <a:spLocks noGrp="1" noRot="1" noChangeAspect="1"/>
          </p:cNvSpPr>
          <p:nvPr>
            <p:ph type="sldImg" idx="2"/>
          </p:nvPr>
        </p:nvSpPr>
        <p:spPr>
          <a:xfrm>
            <a:off x="1169988" y="1241425"/>
            <a:ext cx="4475162" cy="3357563"/>
          </a:xfrm>
          <a:prstGeom prst="rect">
            <a:avLst/>
          </a:prstGeom>
          <a:noFill/>
          <a:ln w="12700">
            <a:solidFill>
              <a:prstClr val="black"/>
            </a:solidFill>
          </a:ln>
        </p:spPr>
        <p:txBody>
          <a:bodyPr vert="horz" lIns="92264" tIns="46133" rIns="92264" bIns="46133" rtlCol="0" anchor="ctr"/>
          <a:lstStyle/>
          <a:p>
            <a:pPr lvl="0"/>
            <a:endParaRPr lang="ja-JP" altLang="en-US" noProof="0"/>
          </a:p>
        </p:txBody>
      </p:sp>
      <p:sp>
        <p:nvSpPr>
          <p:cNvPr id="5" name="ノート プレースホルダー 4"/>
          <p:cNvSpPr>
            <a:spLocks noGrp="1"/>
          </p:cNvSpPr>
          <p:nvPr>
            <p:ph type="body" sz="quarter" idx="3"/>
          </p:nvPr>
        </p:nvSpPr>
        <p:spPr>
          <a:xfrm>
            <a:off x="681514" y="4787894"/>
            <a:ext cx="5452110" cy="3917366"/>
          </a:xfrm>
          <a:prstGeom prst="rect">
            <a:avLst/>
          </a:prstGeom>
        </p:spPr>
        <p:txBody>
          <a:bodyPr vert="horz" lIns="92264" tIns="46133" rIns="92264" bIns="4613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4" y="9449701"/>
            <a:ext cx="2953227" cy="499169"/>
          </a:xfrm>
          <a:prstGeom prst="rect">
            <a:avLst/>
          </a:prstGeom>
        </p:spPr>
        <p:txBody>
          <a:bodyPr vert="horz" lIns="92264" tIns="46133" rIns="92264" bIns="46133"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60337" y="9449701"/>
            <a:ext cx="2953227" cy="499169"/>
          </a:xfrm>
          <a:prstGeom prst="rect">
            <a:avLst/>
          </a:prstGeom>
        </p:spPr>
        <p:txBody>
          <a:bodyPr vert="horz" lIns="92264" tIns="46133" rIns="92264" bIns="46133" rtlCol="0" anchor="b"/>
          <a:lstStyle>
            <a:lvl1pPr algn="r" fontAlgn="auto">
              <a:spcBef>
                <a:spcPts val="0"/>
              </a:spcBef>
              <a:spcAft>
                <a:spcPts val="0"/>
              </a:spcAft>
              <a:defRPr sz="1200" smtClean="0">
                <a:latin typeface="+mn-lt"/>
                <a:ea typeface="+mn-ea"/>
              </a:defRPr>
            </a:lvl1pPr>
          </a:lstStyle>
          <a:p>
            <a:pPr>
              <a:defRPr/>
            </a:pPr>
            <a:fld id="{E1AE2710-6272-4C33-A5A1-B189C3EA5735}" type="slidenum">
              <a:rPr lang="ja-JP" altLang="en-US"/>
              <a:pPr>
                <a:defRPr/>
              </a:pPr>
              <a:t>‹#›</a:t>
            </a:fld>
            <a:endParaRPr lang="ja-JP" altLang="en-US"/>
          </a:p>
        </p:txBody>
      </p:sp>
    </p:spTree>
    <p:extLst>
      <p:ext uri="{BB962C8B-B14F-4D97-AF65-F5344CB8AC3E}">
        <p14:creationId xmlns:p14="http://schemas.microsoft.com/office/powerpoint/2010/main" val="230075692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皆さんおはようございます。今宇佐川先生に紹介していただいた税理士の○○です。それから一緒にお邪魔している同じく税理士の○○先生です。どうぞよろしくお願いします。</a:t>
            </a:r>
            <a:r>
              <a:rPr lang="ja-JP" altLang="en-US" dirty="0"/>
              <a:t>　　　　</a:t>
            </a:r>
            <a:endParaRPr lang="en-US" altLang="ja-JP" dirty="0"/>
          </a:p>
          <a:p>
            <a:r>
              <a:rPr lang="ja-JP" altLang="en-US" dirty="0"/>
              <a:t>　さて、皆さん公民の授業で、近々財政の仕組みとか税金について勉強される予定と</a:t>
            </a:r>
            <a:r>
              <a:rPr kumimoji="1" lang="ja-JP" altLang="en-US" dirty="0"/>
              <a:t>宇佐川先生から伺っています。</a:t>
            </a:r>
            <a:endParaRPr kumimoji="1" lang="en-US" altLang="ja-JP" dirty="0"/>
          </a:p>
          <a:p>
            <a:r>
              <a:rPr kumimoji="1" lang="ja-JP" altLang="en-US" dirty="0"/>
              <a:t>　皆さんご存じと思いますが、</a:t>
            </a:r>
            <a:r>
              <a:rPr lang="ja-JP" altLang="en-US" dirty="0"/>
              <a:t>租税教室の租税というのは税金のことです。</a:t>
            </a:r>
            <a:endParaRPr lang="en-US" altLang="ja-JP" dirty="0"/>
          </a:p>
          <a:p>
            <a:r>
              <a:rPr lang="ja-JP" altLang="en-US" dirty="0"/>
              <a:t>　公民の授業で勉強されると思いますが、税金は日本という国や広島県、広島市などの地方公共団体が経済的な活動をするための資金となるものですから、税金について勉強し理解を深めるということは、とても大切なことです。</a:t>
            </a:r>
            <a:endParaRPr lang="en-US" altLang="ja-JP" dirty="0"/>
          </a:p>
          <a:p>
            <a:r>
              <a:rPr lang="ja-JP" altLang="en-US" dirty="0"/>
              <a:t>　今日の租税教室の内容は、公民の授業の予習として、税金について、より理解を深めてもらえればと思いますので、一緒に勉強していきましょう。　　　　　　　　　　　　　　　　　　　　　　　　　　　　　　　　　　　　　　　　　　　　　　　　　　　　　　　　　　　　　　　　　　　　　</a:t>
            </a:r>
            <a:endParaRPr lang="en-US" altLang="ja-JP" dirty="0"/>
          </a:p>
          <a:p>
            <a:r>
              <a:rPr lang="ja-JP" altLang="en-US" dirty="0"/>
              <a:t>　　　</a:t>
            </a:r>
            <a:r>
              <a:rPr lang="en-US" altLang="ja-JP" dirty="0"/>
              <a:t>0</a:t>
            </a:r>
            <a:r>
              <a:rPr lang="ja-JP" altLang="en-US" dirty="0"/>
              <a:t>：</a:t>
            </a:r>
            <a:r>
              <a:rPr lang="en-US" altLang="ja-JP" dirty="0"/>
              <a:t>02</a:t>
            </a:r>
            <a:r>
              <a:rPr lang="ja-JP" altLang="en-US" dirty="0"/>
              <a:t>：</a:t>
            </a:r>
            <a:r>
              <a:rPr lang="en-US" altLang="ja-JP" dirty="0"/>
              <a:t>00</a:t>
            </a:r>
            <a:r>
              <a:rPr lang="ja-JP" altLang="en-US" dirty="0"/>
              <a:t>　　　　　　　　　　　　　　　　　　　　　　　　　　　　　　　　　　　　　　　　　　　　　　　　　　　　　　　　　　　　　　　　　　　　　　　　　　　　　　　　　　　　　　　　　　</a:t>
            </a:r>
            <a:endParaRPr lang="en-US" altLang="ja-JP" dirty="0"/>
          </a:p>
          <a:p>
            <a:r>
              <a:rPr lang="ja-JP" altLang="en-US" dirty="0"/>
              <a:t>　　　</a:t>
            </a:r>
            <a:r>
              <a:rPr lang="en-US" altLang="ja-JP" dirty="0"/>
              <a:t>0</a:t>
            </a:r>
            <a:r>
              <a:rPr lang="ja-JP" altLang="en-US" dirty="0"/>
              <a:t>：</a:t>
            </a:r>
            <a:r>
              <a:rPr lang="en-US" altLang="ja-JP" dirty="0"/>
              <a:t>43</a:t>
            </a:r>
            <a:r>
              <a:rPr lang="ja-JP" altLang="en-US" dirty="0"/>
              <a:t>：</a:t>
            </a:r>
            <a:r>
              <a:rPr lang="en-US" altLang="ja-JP" dirty="0"/>
              <a:t>00</a:t>
            </a:r>
          </a:p>
          <a:p>
            <a:r>
              <a:rPr lang="ja-JP" altLang="en-US" dirty="0"/>
              <a:t>　　　①→</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a:t>
            </a:fld>
            <a:endParaRPr lang="ja-JP" altLang="en-US"/>
          </a:p>
        </p:txBody>
      </p:sp>
    </p:spTree>
    <p:extLst>
      <p:ext uri="{BB962C8B-B14F-4D97-AF65-F5344CB8AC3E}">
        <p14:creationId xmlns:p14="http://schemas.microsoft.com/office/powerpoint/2010/main" val="3314057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1"/>
              </a:spcBef>
            </a:pPr>
            <a:r>
              <a:rPr lang="ja-JP" altLang="en-US" dirty="0">
                <a:latin typeface="HG丸ｺﾞｼｯｸM-PRO" panose="020F0600000000000000" pitchFamily="50" charset="-128"/>
                <a:ea typeface="HG丸ｺﾞｼｯｸM-PRO" panose="020F0600000000000000" pitchFamily="50" charset="-128"/>
              </a:rPr>
              <a:t>　このスライドの図にあるのは、税金の使い道の一部です。そして赤い字で書かれているのが目的です。</a:t>
            </a:r>
            <a:endParaRPr lang="en-US" altLang="ja-JP" dirty="0">
              <a:latin typeface="HG丸ｺﾞｼｯｸM-PRO" panose="020F0600000000000000" pitchFamily="50" charset="-128"/>
              <a:ea typeface="HG丸ｺﾞｼｯｸM-PRO" panose="020F0600000000000000" pitchFamily="50" charset="-128"/>
            </a:endParaRPr>
          </a:p>
          <a:p>
            <a:pPr>
              <a:spcBef>
                <a:spcPts val="601"/>
              </a:spcBef>
            </a:pPr>
            <a:r>
              <a:rPr lang="ja-JP" altLang="en-US" dirty="0">
                <a:latin typeface="HG丸ｺﾞｼｯｸM-PRO" panose="020F0600000000000000" pitchFamily="50" charset="-128"/>
                <a:ea typeface="HG丸ｺﾞｼｯｸM-PRO" panose="020F0600000000000000" pitchFamily="50" charset="-128"/>
              </a:rPr>
              <a:t>　例えば左上の「道路整備」ですが、昨年</a:t>
            </a:r>
            <a:r>
              <a:rPr lang="en-US" altLang="ja-JP" dirty="0">
                <a:latin typeface="HG丸ｺﾞｼｯｸM-PRO" panose="020F0600000000000000" pitchFamily="50" charset="-128"/>
                <a:ea typeface="HG丸ｺﾞｼｯｸM-PRO" panose="020F0600000000000000" pitchFamily="50" charset="-128"/>
              </a:rPr>
              <a:t>5</a:t>
            </a:r>
            <a:r>
              <a:rPr lang="ja-JP" altLang="en-US" dirty="0">
                <a:latin typeface="HG丸ｺﾞｼｯｸM-PRO" panose="020F0600000000000000" pitchFamily="50" charset="-128"/>
                <a:ea typeface="HG丸ｺﾞｼｯｸM-PRO" panose="020F0600000000000000" pitchFamily="50" charset="-128"/>
              </a:rPr>
              <a:t>月に広島でサミットが開催されましたが、サミットが開催される前にあちこちの道路がきれいになりましたよね。</a:t>
            </a:r>
            <a:endParaRPr lang="en-US" altLang="ja-JP" dirty="0">
              <a:latin typeface="HG丸ｺﾞｼｯｸM-PRO" panose="020F0600000000000000" pitchFamily="50" charset="-128"/>
              <a:ea typeface="HG丸ｺﾞｼｯｸM-PRO" panose="020F0600000000000000" pitchFamily="50" charset="-128"/>
            </a:endParaRPr>
          </a:p>
          <a:p>
            <a:pPr>
              <a:spcBef>
                <a:spcPts val="601"/>
              </a:spcBef>
            </a:pPr>
            <a:r>
              <a:rPr lang="ja-JP" altLang="en-US" dirty="0">
                <a:latin typeface="HG丸ｺﾞｼｯｸM-PRO" panose="020F0600000000000000" pitchFamily="50" charset="-128"/>
                <a:ea typeface="HG丸ｺﾞｼｯｸM-PRO" panose="020F0600000000000000" pitchFamily="50" charset="-128"/>
              </a:rPr>
              <a:t>　また、警護のために警察官も全国各地からたくさん駆けつけていました。こちらは右真ん中の警察署の関係になりますね。</a:t>
            </a:r>
            <a:endParaRPr lang="en-US" altLang="ja-JP" dirty="0">
              <a:latin typeface="HG丸ｺﾞｼｯｸM-PRO" panose="020F0600000000000000" pitchFamily="50" charset="-128"/>
              <a:ea typeface="HG丸ｺﾞｼｯｸM-PRO" panose="020F0600000000000000" pitchFamily="50" charset="-128"/>
            </a:endParaRPr>
          </a:p>
          <a:p>
            <a:pPr>
              <a:spcBef>
                <a:spcPts val="601"/>
              </a:spcBef>
            </a:pPr>
            <a:r>
              <a:rPr lang="ja-JP" altLang="en-US" dirty="0">
                <a:latin typeface="HG丸ｺﾞｼｯｸM-PRO" panose="020F0600000000000000" pitchFamily="50" charset="-128"/>
                <a:ea typeface="HG丸ｺﾞｼｯｸM-PRO" panose="020F0600000000000000" pitchFamily="50" charset="-128"/>
              </a:rPr>
              <a:t>　それから、右上の消防署ですが、火事が起きれば駆けつけて火を消してくれます。でも誰も消防署に火を消してもらった代金を払いませんよね。「お金を払わなければ火を消しませんよ」と言われたら大変です。では誰が消防車を買うお金や消防士さんの給料を払っているのでしょうか。</a:t>
            </a:r>
            <a:endParaRPr lang="en-US" altLang="ja-JP" dirty="0">
              <a:latin typeface="HG丸ｺﾞｼｯｸM-PRO" panose="020F0600000000000000" pitchFamily="50" charset="-128"/>
              <a:ea typeface="HG丸ｺﾞｼｯｸM-PRO" panose="020F0600000000000000" pitchFamily="50" charset="-128"/>
            </a:endParaRPr>
          </a:p>
          <a:p>
            <a:pPr>
              <a:spcBef>
                <a:spcPts val="601"/>
              </a:spcBef>
            </a:pPr>
            <a:r>
              <a:rPr lang="ja-JP" altLang="en-US" dirty="0">
                <a:latin typeface="HG丸ｺﾞｼｯｸM-PRO" panose="020F0600000000000000" pitchFamily="50" charset="-128"/>
                <a:ea typeface="HG丸ｺﾞｼｯｸM-PRO" panose="020F0600000000000000" pitchFamily="50" charset="-128"/>
              </a:rPr>
              <a:t>　実は、これらの費用は、国や地方公共団体が支払っており、その財源となるのが税金なんです。</a:t>
            </a:r>
            <a:endParaRPr lang="en-US" altLang="ja-JP" dirty="0">
              <a:latin typeface="HG丸ｺﾞｼｯｸM-PRO" panose="020F0600000000000000" pitchFamily="50" charset="-128"/>
              <a:ea typeface="HG丸ｺﾞｼｯｸM-PRO" panose="020F0600000000000000" pitchFamily="50" charset="-128"/>
            </a:endParaRPr>
          </a:p>
          <a:p>
            <a:pPr>
              <a:spcBef>
                <a:spcPts val="601"/>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　</a:t>
            </a:r>
            <a:r>
              <a:rPr lang="en-US" altLang="ja-JP" dirty="0"/>
              <a:t>0</a:t>
            </a:r>
            <a:r>
              <a:rPr lang="ja-JP" altLang="en-US" dirty="0"/>
              <a:t>：</a:t>
            </a:r>
            <a:r>
              <a:rPr lang="en-US" altLang="ja-JP" dirty="0"/>
              <a:t>01</a:t>
            </a:r>
            <a:r>
              <a:rPr lang="ja-JP" altLang="en-US" dirty="0"/>
              <a:t>：</a:t>
            </a:r>
            <a:r>
              <a:rPr lang="en-US" altLang="ja-JP" dirty="0"/>
              <a:t>30</a:t>
            </a:r>
            <a:r>
              <a:rPr lang="ja-JP" altLang="en-US" dirty="0"/>
              <a:t>　</a:t>
            </a:r>
            <a:endParaRPr lang="en-US" altLang="ja-JP" dirty="0"/>
          </a:p>
          <a:p>
            <a:r>
              <a:rPr lang="ja-JP" altLang="en-US" dirty="0"/>
              <a:t>　　</a:t>
            </a:r>
            <a:r>
              <a:rPr lang="en-US" altLang="ja-JP" dirty="0"/>
              <a:t>0</a:t>
            </a:r>
            <a:r>
              <a:rPr lang="ja-JP" altLang="en-US" dirty="0"/>
              <a:t>：</a:t>
            </a:r>
            <a:r>
              <a:rPr lang="en-US" altLang="ja-JP" dirty="0"/>
              <a:t>36</a:t>
            </a:r>
            <a:r>
              <a:rPr lang="ja-JP" altLang="en-US" dirty="0"/>
              <a:t>：</a:t>
            </a:r>
            <a:r>
              <a:rPr lang="en-US" altLang="ja-JP" dirty="0"/>
              <a:t>50</a:t>
            </a:r>
            <a:r>
              <a:rPr lang="ja-JP" altLang="en-US" dirty="0"/>
              <a:t>　</a:t>
            </a:r>
            <a:endParaRPr lang="en-US" altLang="ja-JP" dirty="0"/>
          </a:p>
          <a:p>
            <a:r>
              <a:rPr lang="ja-JP" altLang="en-US" dirty="0"/>
              <a:t>　　　①→</a:t>
            </a:r>
            <a:endParaRPr lang="en-US" altLang="ja-JP" dirty="0"/>
          </a:p>
          <a:p>
            <a:pPr eaLnBrk="1" hangingPunct="1">
              <a:spcBef>
                <a:spcPct val="0"/>
              </a:spcBef>
            </a:pPr>
            <a:endParaRPr lang="ja-JP" altLang="en-US" dirty="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10</a:t>
            </a:fld>
            <a:endParaRPr lang="ja-JP" altLang="en-US"/>
          </a:p>
        </p:txBody>
      </p:sp>
    </p:spTree>
    <p:extLst>
      <p:ext uri="{BB962C8B-B14F-4D97-AF65-F5344CB8AC3E}">
        <p14:creationId xmlns:p14="http://schemas.microsoft.com/office/powerpoint/2010/main" val="570147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このスライドの上に書いてあるように、私たちの生活の中には、個人や企業の力だけではできない仕事があります。</a:t>
            </a:r>
            <a:endParaRPr kumimoji="1" lang="en-US" altLang="ja-JP" dirty="0"/>
          </a:p>
          <a:p>
            <a:r>
              <a:rPr kumimoji="1" lang="ja-JP" altLang="en-US" dirty="0"/>
              <a:t>　ここに書いてあるような「公共サービス」です。</a:t>
            </a:r>
            <a:endParaRPr kumimoji="1" lang="en-US" altLang="ja-JP" dirty="0"/>
          </a:p>
          <a:p>
            <a:r>
              <a:rPr kumimoji="1" lang="ja-JP" altLang="en-US" dirty="0"/>
              <a:t>　そして、下に書いてあるように、このような公共サービスを提供するためには膨大な資金が必要で、その資金が税金なんです。</a:t>
            </a:r>
            <a:endParaRPr kumimoji="1" lang="en-US" altLang="ja-JP" dirty="0"/>
          </a:p>
          <a:p>
            <a:r>
              <a:rPr lang="ja-JP" altLang="en-US" dirty="0"/>
              <a:t>　　</a:t>
            </a:r>
            <a:r>
              <a:rPr lang="en-US" altLang="ja-JP" dirty="0"/>
              <a:t>0</a:t>
            </a:r>
            <a:r>
              <a:rPr lang="ja-JP" altLang="en-US" dirty="0"/>
              <a:t>：</a:t>
            </a:r>
            <a:r>
              <a:rPr lang="en-US" altLang="ja-JP" dirty="0"/>
              <a:t>00</a:t>
            </a:r>
            <a:r>
              <a:rPr lang="ja-JP" altLang="en-US" dirty="0"/>
              <a:t>：</a:t>
            </a:r>
            <a:r>
              <a:rPr lang="en-US" altLang="ja-JP" dirty="0"/>
              <a:t>30</a:t>
            </a:r>
            <a:r>
              <a:rPr lang="ja-JP" altLang="en-US" dirty="0"/>
              <a:t>　</a:t>
            </a:r>
            <a:endParaRPr lang="en-US" altLang="ja-JP" dirty="0"/>
          </a:p>
          <a:p>
            <a:r>
              <a:rPr lang="ja-JP" altLang="en-US" dirty="0"/>
              <a:t>　　</a:t>
            </a:r>
            <a:r>
              <a:rPr lang="en-US" altLang="ja-JP" dirty="0"/>
              <a:t>0</a:t>
            </a:r>
            <a:r>
              <a:rPr lang="ja-JP" altLang="en-US" dirty="0"/>
              <a:t>：</a:t>
            </a:r>
            <a:r>
              <a:rPr lang="en-US" altLang="ja-JP" dirty="0"/>
              <a:t>36</a:t>
            </a:r>
            <a:r>
              <a:rPr lang="ja-JP" altLang="en-US" dirty="0"/>
              <a:t>：</a:t>
            </a:r>
            <a:r>
              <a:rPr lang="en-US" altLang="ja-JP" dirty="0"/>
              <a:t>20</a:t>
            </a:r>
            <a:r>
              <a:rPr lang="ja-JP" altLang="en-US" dirty="0"/>
              <a:t>　</a:t>
            </a:r>
            <a:endParaRPr lang="en-US" altLang="ja-JP" dirty="0"/>
          </a:p>
          <a:p>
            <a:r>
              <a:rPr lang="ja-JP" altLang="en-US" dirty="0"/>
              <a:t>　　　①→</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11</a:t>
            </a:fld>
            <a:endParaRPr lang="ja-JP" altLang="en-US"/>
          </a:p>
        </p:txBody>
      </p:sp>
    </p:spTree>
    <p:extLst>
      <p:ext uri="{BB962C8B-B14F-4D97-AF65-F5344CB8AC3E}">
        <p14:creationId xmlns:p14="http://schemas.microsoft.com/office/powerpoint/2010/main" val="136499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このスライドは、公民の教科書にも出てくる「財政の仕組み」を図にしたものです。</a:t>
            </a:r>
            <a:endParaRPr kumimoji="1" lang="en-US" altLang="ja-JP" dirty="0"/>
          </a:p>
          <a:p>
            <a:r>
              <a:rPr kumimoji="1" lang="ja-JP" altLang="en-US" dirty="0"/>
              <a:t>　図のとおり、家計や企業から集められた税金は「歳入」、つまり国や地方公共団体の収入となり、国会や地方議会が審議して「予算」を決定し、その決定に基づいて、国や地方公共団体が私たち国民に公共サービスを提供しているんです。</a:t>
            </a:r>
            <a:endParaRPr kumimoji="1" lang="en-US" altLang="ja-JP" dirty="0"/>
          </a:p>
          <a:p>
            <a:r>
              <a:rPr lang="ja-JP" altLang="en-US" dirty="0"/>
              <a:t>　　</a:t>
            </a:r>
            <a:r>
              <a:rPr lang="en-US" altLang="ja-JP" dirty="0"/>
              <a:t>0</a:t>
            </a:r>
            <a:r>
              <a:rPr lang="ja-JP" altLang="en-US" dirty="0"/>
              <a:t>：</a:t>
            </a:r>
            <a:r>
              <a:rPr lang="en-US" altLang="ja-JP" dirty="0"/>
              <a:t>00</a:t>
            </a:r>
            <a:r>
              <a:rPr lang="ja-JP" altLang="en-US" dirty="0"/>
              <a:t>：</a:t>
            </a:r>
            <a:r>
              <a:rPr lang="en-US" altLang="ja-JP" dirty="0"/>
              <a:t>30</a:t>
            </a:r>
            <a:r>
              <a:rPr lang="ja-JP" altLang="en-US" dirty="0"/>
              <a:t>　</a:t>
            </a:r>
            <a:endParaRPr lang="en-US" altLang="ja-JP" dirty="0"/>
          </a:p>
          <a:p>
            <a:r>
              <a:rPr lang="ja-JP" altLang="en-US" dirty="0"/>
              <a:t>　　</a:t>
            </a:r>
            <a:r>
              <a:rPr lang="en-US" altLang="ja-JP" dirty="0"/>
              <a:t>0</a:t>
            </a:r>
            <a:r>
              <a:rPr lang="ja-JP" altLang="en-US" dirty="0"/>
              <a:t>：</a:t>
            </a:r>
            <a:r>
              <a:rPr lang="en-US" altLang="ja-JP" dirty="0"/>
              <a:t>35</a:t>
            </a:r>
            <a:r>
              <a:rPr lang="ja-JP" altLang="en-US" dirty="0"/>
              <a:t>：</a:t>
            </a:r>
            <a:r>
              <a:rPr lang="en-US" altLang="ja-JP" dirty="0"/>
              <a:t>50</a:t>
            </a:r>
            <a:r>
              <a:rPr lang="ja-JP" altLang="en-US" dirty="0"/>
              <a:t>　</a:t>
            </a:r>
            <a:endParaRPr lang="en-US" altLang="ja-JP" dirty="0"/>
          </a:p>
          <a:p>
            <a:r>
              <a:rPr lang="ja-JP" altLang="en-US" dirty="0"/>
              <a:t>　　　①→</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12</a:t>
            </a:fld>
            <a:endParaRPr lang="ja-JP" altLang="en-US"/>
          </a:p>
        </p:txBody>
      </p:sp>
    </p:spTree>
    <p:extLst>
      <p:ext uri="{BB962C8B-B14F-4D97-AF65-F5344CB8AC3E}">
        <p14:creationId xmlns:p14="http://schemas.microsoft.com/office/powerpoint/2010/main" val="260940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ja-JP" altLang="en-US" dirty="0"/>
              <a:t>　では、ここでもう一問クイズを出します。前のスライドで公共サービスの中に「教育」というのがありました。</a:t>
            </a:r>
            <a:endParaRPr lang="en-US" altLang="ja-JP" dirty="0"/>
          </a:p>
          <a:p>
            <a:r>
              <a:rPr lang="ja-JP" altLang="en-US" dirty="0"/>
              <a:t>　皆さんもそうですが、公立の中学生一人あたりの年間教育費のうち税金の負担額ってどの位だと思いますか？</a:t>
            </a:r>
            <a:endParaRPr lang="en-US" altLang="ja-JP" dirty="0"/>
          </a:p>
          <a:p>
            <a:r>
              <a:rPr lang="ja-JP" altLang="en-US" dirty="0"/>
              <a:t>（①から③まで、それぞれ挙手させる。</a:t>
            </a:r>
            <a:r>
              <a:rPr lang="en-US" altLang="ja-JP" dirty="0"/>
              <a:t>)</a:t>
            </a:r>
          </a:p>
          <a:p>
            <a:r>
              <a:rPr lang="ja-JP" altLang="en-US" dirty="0"/>
              <a:t>　　　</a:t>
            </a:r>
            <a:r>
              <a:rPr lang="en-US" altLang="ja-JP" dirty="0"/>
              <a:t>0</a:t>
            </a:r>
            <a:r>
              <a:rPr lang="ja-JP" altLang="en-US" dirty="0"/>
              <a:t>：</a:t>
            </a:r>
            <a:r>
              <a:rPr lang="en-US" altLang="ja-JP" dirty="0"/>
              <a:t>01</a:t>
            </a:r>
            <a:r>
              <a:rPr lang="ja-JP" altLang="en-US" dirty="0"/>
              <a:t>：</a:t>
            </a:r>
            <a:r>
              <a:rPr lang="en-US" altLang="ja-JP" dirty="0"/>
              <a:t>00</a:t>
            </a:r>
            <a:r>
              <a:rPr lang="ja-JP" altLang="en-US" dirty="0"/>
              <a:t>　</a:t>
            </a:r>
            <a:endParaRPr lang="en-US" altLang="ja-JP" dirty="0"/>
          </a:p>
          <a:p>
            <a:r>
              <a:rPr lang="ja-JP" altLang="en-US" dirty="0"/>
              <a:t>　　　</a:t>
            </a:r>
            <a:r>
              <a:rPr lang="en-US" altLang="ja-JP" dirty="0"/>
              <a:t>0</a:t>
            </a:r>
            <a:r>
              <a:rPr lang="ja-JP" altLang="en-US" dirty="0"/>
              <a:t>：</a:t>
            </a:r>
            <a:r>
              <a:rPr lang="en-US" altLang="ja-JP" dirty="0"/>
              <a:t>34</a:t>
            </a:r>
            <a:r>
              <a:rPr lang="ja-JP" altLang="en-US" dirty="0"/>
              <a:t>：</a:t>
            </a:r>
            <a:r>
              <a:rPr lang="en-US" altLang="ja-JP" dirty="0"/>
              <a:t>50</a:t>
            </a:r>
            <a:r>
              <a:rPr lang="ja-JP" altLang="en-US" dirty="0"/>
              <a:t>　</a:t>
            </a:r>
            <a:endParaRPr lang="en-US" altLang="ja-JP" dirty="0"/>
          </a:p>
          <a:p>
            <a:r>
              <a:rPr lang="ja-JP" altLang="en-US" dirty="0"/>
              <a:t>　　　　①→</a:t>
            </a:r>
            <a:endParaRPr lang="en-US" altLang="ja-JP" dirty="0"/>
          </a:p>
          <a:p>
            <a:endParaRPr lang="ja-JP" altLang="en-US" dirty="0"/>
          </a:p>
        </p:txBody>
      </p:sp>
      <p:sp>
        <p:nvSpPr>
          <p:cNvPr id="2" name="スライド番号プレースホルダー 1">
            <a:extLst>
              <a:ext uri="{FF2B5EF4-FFF2-40B4-BE49-F238E27FC236}">
                <a16:creationId xmlns:a16="http://schemas.microsoft.com/office/drawing/2014/main" id="{4D15BE6C-2C60-5134-B878-A5C3D9A09E8E}"/>
              </a:ext>
            </a:extLst>
          </p:cNvPr>
          <p:cNvSpPr>
            <a:spLocks noGrp="1"/>
          </p:cNvSpPr>
          <p:nvPr>
            <p:ph type="sldNum" sz="quarter" idx="5"/>
          </p:nvPr>
        </p:nvSpPr>
        <p:spPr/>
        <p:txBody>
          <a:bodyPr/>
          <a:lstStyle/>
          <a:p>
            <a:pPr>
              <a:defRPr/>
            </a:pPr>
            <a:fld id="{E1AE2710-6272-4C33-A5A1-B189C3EA5735}" type="slidenum">
              <a:rPr lang="ja-JP" altLang="en-US" smtClean="0"/>
              <a:pPr>
                <a:defRPr/>
              </a:pPr>
              <a:t>13</a:t>
            </a:fld>
            <a:endParaRPr lang="ja-JP" altLang="en-US"/>
          </a:p>
        </p:txBody>
      </p:sp>
    </p:spTree>
    <p:extLst>
      <p:ext uri="{BB962C8B-B14F-4D97-AF65-F5344CB8AC3E}">
        <p14:creationId xmlns:p14="http://schemas.microsoft.com/office/powerpoint/2010/main" val="292607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ja-JP" altLang="en-US" dirty="0"/>
              <a:t>　正解は③の約</a:t>
            </a:r>
            <a:r>
              <a:rPr lang="en-US" altLang="ja-JP" dirty="0"/>
              <a:t>112</a:t>
            </a:r>
            <a:r>
              <a:rPr lang="ja-JP" altLang="en-US" dirty="0"/>
              <a:t>万円です。このクラスの人数が</a:t>
            </a:r>
            <a:r>
              <a:rPr lang="en-US" altLang="ja-JP" dirty="0"/>
              <a:t>36</a:t>
            </a:r>
            <a:r>
              <a:rPr lang="ja-JP" altLang="en-US" dirty="0"/>
              <a:t>（</a:t>
            </a:r>
            <a:r>
              <a:rPr lang="en-US" altLang="ja-JP" dirty="0"/>
              <a:t>3</a:t>
            </a:r>
            <a:r>
              <a:rPr lang="ja-JP" altLang="en-US" dirty="0"/>
              <a:t>５）人（適宜実数に合わせる）だから、クラス全員だと約</a:t>
            </a:r>
            <a:r>
              <a:rPr lang="en-US" altLang="ja-JP" dirty="0"/>
              <a:t>4</a:t>
            </a:r>
            <a:r>
              <a:rPr lang="ja-JP" altLang="en-US" dirty="0"/>
              <a:t>千（</a:t>
            </a:r>
            <a:r>
              <a:rPr lang="en-US" altLang="ja-JP" dirty="0"/>
              <a:t>3</a:t>
            </a:r>
            <a:r>
              <a:rPr lang="ja-JP" altLang="en-US" dirty="0"/>
              <a:t>千</a:t>
            </a:r>
            <a:r>
              <a:rPr lang="en-US" altLang="ja-JP" dirty="0"/>
              <a:t>9</a:t>
            </a:r>
            <a:r>
              <a:rPr lang="ja-JP" altLang="en-US" dirty="0"/>
              <a:t>百）万円も掛かっていることになります。</a:t>
            </a:r>
            <a:r>
              <a:rPr lang="en-US" altLang="ja-JP" dirty="0"/>
              <a:t>3</a:t>
            </a:r>
            <a:r>
              <a:rPr lang="ja-JP" altLang="en-US" dirty="0"/>
              <a:t>年生全員だと</a:t>
            </a:r>
            <a:r>
              <a:rPr lang="en-US" altLang="ja-JP" dirty="0"/>
              <a:t>1</a:t>
            </a:r>
            <a:r>
              <a:rPr lang="ja-JP" altLang="en-US" dirty="0"/>
              <a:t>億</a:t>
            </a:r>
            <a:r>
              <a:rPr lang="en-US" altLang="ja-JP" dirty="0"/>
              <a:t>6</a:t>
            </a:r>
            <a:r>
              <a:rPr lang="ja-JP" altLang="en-US" dirty="0"/>
              <a:t>千万円余り、全校生徒だと</a:t>
            </a:r>
            <a:r>
              <a:rPr lang="en-US" altLang="ja-JP" dirty="0"/>
              <a:t>4</a:t>
            </a:r>
            <a:r>
              <a:rPr lang="ja-JP" altLang="en-US" dirty="0"/>
              <a:t>億</a:t>
            </a:r>
            <a:r>
              <a:rPr lang="en-US" altLang="ja-JP" dirty="0"/>
              <a:t>8</a:t>
            </a:r>
            <a:r>
              <a:rPr lang="ja-JP" altLang="en-US" dirty="0"/>
              <a:t>千万円余りになりますね。</a:t>
            </a:r>
            <a:endParaRPr lang="en-US" altLang="ja-JP" dirty="0"/>
          </a:p>
          <a:p>
            <a:r>
              <a:rPr lang="ja-JP" altLang="en-US" dirty="0"/>
              <a:t>　　</a:t>
            </a:r>
            <a:r>
              <a:rPr lang="en-US" altLang="ja-JP" dirty="0"/>
              <a:t>0</a:t>
            </a:r>
            <a:r>
              <a:rPr lang="ja-JP" altLang="en-US" dirty="0"/>
              <a:t>：</a:t>
            </a:r>
            <a:r>
              <a:rPr lang="en-US" altLang="ja-JP" dirty="0"/>
              <a:t>00</a:t>
            </a:r>
            <a:r>
              <a:rPr lang="ja-JP" altLang="en-US" dirty="0"/>
              <a:t>：</a:t>
            </a:r>
            <a:r>
              <a:rPr lang="en-US" altLang="ja-JP" dirty="0"/>
              <a:t>30</a:t>
            </a:r>
            <a:r>
              <a:rPr lang="ja-JP" altLang="en-US" dirty="0"/>
              <a:t>　</a:t>
            </a:r>
            <a:endParaRPr lang="en-US" altLang="ja-JP" dirty="0"/>
          </a:p>
          <a:p>
            <a:r>
              <a:rPr lang="ja-JP" altLang="en-US" dirty="0"/>
              <a:t>　　</a:t>
            </a:r>
            <a:r>
              <a:rPr lang="en-US" altLang="ja-JP" dirty="0"/>
              <a:t>0</a:t>
            </a:r>
            <a:r>
              <a:rPr lang="ja-JP" altLang="en-US" dirty="0"/>
              <a:t>：</a:t>
            </a:r>
            <a:r>
              <a:rPr lang="en-US" altLang="ja-JP" dirty="0"/>
              <a:t>34</a:t>
            </a:r>
            <a:r>
              <a:rPr lang="ja-JP" altLang="en-US" dirty="0"/>
              <a:t>：</a:t>
            </a:r>
            <a:r>
              <a:rPr lang="en-US" altLang="ja-JP" dirty="0"/>
              <a:t>20</a:t>
            </a:r>
            <a:r>
              <a:rPr lang="ja-JP" altLang="en-US" dirty="0"/>
              <a:t>　</a:t>
            </a:r>
            <a:endParaRPr lang="en-US" altLang="ja-JP" dirty="0"/>
          </a:p>
          <a:p>
            <a:r>
              <a:rPr lang="ja-JP" altLang="en-US" dirty="0"/>
              <a:t>　　　①→</a:t>
            </a:r>
            <a:endParaRPr lang="en-US" altLang="ja-JP" dirty="0"/>
          </a:p>
          <a:p>
            <a:endParaRPr lang="ja-JP" altLang="en-US" dirty="0"/>
          </a:p>
        </p:txBody>
      </p:sp>
      <p:sp>
        <p:nvSpPr>
          <p:cNvPr id="2" name="スライド番号プレースホルダー 1">
            <a:extLst>
              <a:ext uri="{FF2B5EF4-FFF2-40B4-BE49-F238E27FC236}">
                <a16:creationId xmlns:a16="http://schemas.microsoft.com/office/drawing/2014/main" id="{8AB7F82F-E72C-B180-D582-997400DFB4E3}"/>
              </a:ext>
            </a:extLst>
          </p:cNvPr>
          <p:cNvSpPr>
            <a:spLocks noGrp="1"/>
          </p:cNvSpPr>
          <p:nvPr>
            <p:ph type="sldNum" sz="quarter" idx="5"/>
          </p:nvPr>
        </p:nvSpPr>
        <p:spPr/>
        <p:txBody>
          <a:bodyPr/>
          <a:lstStyle/>
          <a:p>
            <a:pPr>
              <a:defRPr/>
            </a:pPr>
            <a:fld id="{E1AE2710-6272-4C33-A5A1-B189C3EA5735}" type="slidenum">
              <a:rPr lang="ja-JP" altLang="en-US" smtClean="0"/>
              <a:pPr>
                <a:defRPr/>
              </a:pPr>
              <a:t>14</a:t>
            </a:fld>
            <a:endParaRPr lang="ja-JP" altLang="en-US"/>
          </a:p>
        </p:txBody>
      </p:sp>
    </p:spTree>
    <p:extLst>
      <p:ext uri="{BB962C8B-B14F-4D97-AF65-F5344CB8AC3E}">
        <p14:creationId xmlns:p14="http://schemas.microsoft.com/office/powerpoint/2010/main" val="344701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ちなみに、小学生では約</a:t>
            </a:r>
            <a:r>
              <a:rPr kumimoji="1" lang="en-US" altLang="ja-JP" dirty="0"/>
              <a:t>97</a:t>
            </a:r>
            <a:r>
              <a:rPr kumimoji="1" lang="ja-JP" altLang="en-US" dirty="0"/>
              <a:t>万円、全日制の高校生では約</a:t>
            </a:r>
            <a:r>
              <a:rPr kumimoji="1" lang="en-US" altLang="ja-JP" dirty="0"/>
              <a:t>106</a:t>
            </a:r>
            <a:r>
              <a:rPr kumimoji="1" lang="ja-JP" altLang="en-US" dirty="0"/>
              <a:t>万円だそうです。</a:t>
            </a:r>
            <a:endParaRPr kumimoji="1" lang="en-US" altLang="ja-JP" dirty="0"/>
          </a:p>
          <a:p>
            <a:r>
              <a:rPr lang="ja-JP" altLang="en-US" dirty="0"/>
              <a:t>　　</a:t>
            </a:r>
            <a:r>
              <a:rPr lang="en-US" altLang="ja-JP" dirty="0"/>
              <a:t>0</a:t>
            </a:r>
            <a:r>
              <a:rPr lang="ja-JP" altLang="en-US" dirty="0"/>
              <a:t>：</a:t>
            </a:r>
            <a:r>
              <a:rPr lang="en-US" altLang="ja-JP" dirty="0"/>
              <a:t>00</a:t>
            </a:r>
            <a:r>
              <a:rPr lang="ja-JP" altLang="en-US" dirty="0"/>
              <a:t>：</a:t>
            </a:r>
            <a:r>
              <a:rPr lang="en-US" altLang="ja-JP" dirty="0"/>
              <a:t>20</a:t>
            </a:r>
          </a:p>
          <a:p>
            <a:r>
              <a:rPr lang="ja-JP" altLang="en-US" dirty="0"/>
              <a:t>　　</a:t>
            </a:r>
            <a:r>
              <a:rPr lang="en-US" altLang="ja-JP" dirty="0"/>
              <a:t>0</a:t>
            </a:r>
            <a:r>
              <a:rPr lang="ja-JP" altLang="en-US" dirty="0"/>
              <a:t>：</a:t>
            </a:r>
            <a:r>
              <a:rPr lang="en-US" altLang="ja-JP" dirty="0"/>
              <a:t>34</a:t>
            </a:r>
            <a:r>
              <a:rPr lang="ja-JP" altLang="en-US" dirty="0"/>
              <a:t>：</a:t>
            </a:r>
            <a:r>
              <a:rPr lang="en-US" altLang="ja-JP" dirty="0"/>
              <a:t>00</a:t>
            </a:r>
            <a:r>
              <a:rPr lang="ja-JP" altLang="en-US" dirty="0"/>
              <a:t>　</a:t>
            </a:r>
          </a:p>
          <a:p>
            <a:r>
              <a:rPr lang="ja-JP" altLang="en-US" dirty="0"/>
              <a:t>　　　①→</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15</a:t>
            </a:fld>
            <a:endParaRPr lang="ja-JP" altLang="en-US"/>
          </a:p>
        </p:txBody>
      </p:sp>
    </p:spTree>
    <p:extLst>
      <p:ext uri="{BB962C8B-B14F-4D97-AF65-F5344CB8AC3E}">
        <p14:creationId xmlns:p14="http://schemas.microsoft.com/office/powerpoint/2010/main" val="2764016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税金がなぜ必要かがわかったところで、次のテーマ、「日本の財政の現状と課題」についてみていきましょう。</a:t>
            </a:r>
            <a:endParaRPr kumimoji="1" lang="en-US" altLang="ja-JP" dirty="0"/>
          </a:p>
          <a:p>
            <a:r>
              <a:rPr lang="ja-JP" altLang="en-US" dirty="0"/>
              <a:t>　　　</a:t>
            </a:r>
            <a:r>
              <a:rPr lang="en-US" altLang="ja-JP" dirty="0"/>
              <a:t>0</a:t>
            </a:r>
            <a:r>
              <a:rPr lang="ja-JP" altLang="en-US" dirty="0"/>
              <a:t>：</a:t>
            </a:r>
            <a:r>
              <a:rPr lang="en-US" altLang="ja-JP" dirty="0"/>
              <a:t>00</a:t>
            </a:r>
            <a:r>
              <a:rPr lang="ja-JP" altLang="en-US" dirty="0"/>
              <a:t>：</a:t>
            </a:r>
            <a:r>
              <a:rPr lang="en-US" altLang="ja-JP" dirty="0"/>
              <a:t>20</a:t>
            </a:r>
            <a:r>
              <a:rPr lang="ja-JP" altLang="en-US" dirty="0"/>
              <a:t>　</a:t>
            </a:r>
            <a:endParaRPr lang="en-US" altLang="ja-JP" dirty="0"/>
          </a:p>
          <a:p>
            <a:r>
              <a:rPr lang="ja-JP" altLang="en-US" dirty="0"/>
              <a:t>　　　</a:t>
            </a:r>
            <a:r>
              <a:rPr lang="en-US" altLang="ja-JP" dirty="0"/>
              <a:t>0</a:t>
            </a:r>
            <a:r>
              <a:rPr lang="ja-JP" altLang="en-US" dirty="0"/>
              <a:t>：</a:t>
            </a:r>
            <a:r>
              <a:rPr lang="en-US" altLang="ja-JP" dirty="0"/>
              <a:t>33</a:t>
            </a:r>
            <a:r>
              <a:rPr lang="ja-JP" altLang="en-US" dirty="0"/>
              <a:t>：</a:t>
            </a:r>
            <a:r>
              <a:rPr lang="en-US" altLang="ja-JP" dirty="0"/>
              <a:t>40</a:t>
            </a:r>
            <a:r>
              <a:rPr lang="ja-JP" altLang="en-US" dirty="0"/>
              <a:t>　</a:t>
            </a:r>
            <a:endParaRPr lang="en-US" altLang="ja-JP" dirty="0"/>
          </a:p>
          <a:p>
            <a:r>
              <a:rPr lang="ja-JP" altLang="en-US" dirty="0"/>
              <a:t>　　　　①→</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16</a:t>
            </a:fld>
            <a:endParaRPr lang="ja-JP" altLang="en-US"/>
          </a:p>
        </p:txBody>
      </p:sp>
    </p:spTree>
    <p:extLst>
      <p:ext uri="{BB962C8B-B14F-4D97-AF65-F5344CB8AC3E}">
        <p14:creationId xmlns:p14="http://schemas.microsoft.com/office/powerpoint/2010/main" val="269425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では、令和</a:t>
            </a:r>
            <a:r>
              <a:rPr kumimoji="1" lang="en-US" altLang="ja-JP" dirty="0"/>
              <a:t>5</a:t>
            </a:r>
            <a:r>
              <a:rPr kumimoji="1" lang="ja-JP" altLang="en-US" dirty="0"/>
              <a:t>年度の歳入と歳出の内訳をみていきましょう。</a:t>
            </a:r>
            <a:endParaRPr kumimoji="1" lang="en-US" altLang="ja-JP" dirty="0"/>
          </a:p>
          <a:p>
            <a:r>
              <a:rPr kumimoji="1" lang="ja-JP" altLang="en-US" dirty="0"/>
              <a:t>　まず、このスライドは歳入の内訳です。左の赤いフキダシがさっき説明した借金です。</a:t>
            </a:r>
            <a:endParaRPr kumimoji="1" lang="en-US" altLang="ja-JP" dirty="0"/>
          </a:p>
          <a:p>
            <a:r>
              <a:rPr kumimoji="1" lang="ja-JP" altLang="en-US" dirty="0"/>
              <a:t>　右上の四角の枠の「租税及び印紙収入約</a:t>
            </a:r>
            <a:r>
              <a:rPr kumimoji="1" lang="en-US" altLang="ja-JP" dirty="0"/>
              <a:t>69</a:t>
            </a:r>
            <a:r>
              <a:rPr kumimoji="1" lang="ja-JP" altLang="en-US" dirty="0"/>
              <a:t>兆円」が主に税金による収入です。</a:t>
            </a:r>
            <a:endParaRPr kumimoji="1" lang="en-US" altLang="ja-JP" dirty="0"/>
          </a:p>
          <a:p>
            <a:r>
              <a:rPr kumimoji="1" lang="ja-JP" altLang="en-US" dirty="0"/>
              <a:t>　税金の種類ごとの内訳をみてみましょう。</a:t>
            </a:r>
            <a:endParaRPr kumimoji="1" lang="en-US" altLang="ja-JP" dirty="0"/>
          </a:p>
          <a:p>
            <a:r>
              <a:rPr kumimoji="1" lang="ja-JP" altLang="en-US" dirty="0"/>
              <a:t>　</a:t>
            </a:r>
            <a:r>
              <a:rPr kumimoji="1" lang="en-US" altLang="ja-JP" dirty="0"/>
              <a:t>6</a:t>
            </a:r>
            <a:r>
              <a:rPr kumimoji="1" lang="ja-JP" altLang="en-US" dirty="0"/>
              <a:t>年前の平成</a:t>
            </a:r>
            <a:r>
              <a:rPr kumimoji="1" lang="en-US" altLang="ja-JP" dirty="0"/>
              <a:t>29</a:t>
            </a:r>
            <a:r>
              <a:rPr kumimoji="1" lang="ja-JP" altLang="en-US" dirty="0"/>
              <a:t>年度の構成割合、パーセントと比べると、消費税の割合が</a:t>
            </a:r>
            <a:r>
              <a:rPr kumimoji="1" lang="en-US" altLang="ja-JP" dirty="0"/>
              <a:t>17.6%</a:t>
            </a:r>
            <a:r>
              <a:rPr kumimoji="1" lang="ja-JP" altLang="en-US" dirty="0"/>
              <a:t>から</a:t>
            </a:r>
            <a:r>
              <a:rPr kumimoji="1" lang="en-US" altLang="ja-JP" dirty="0"/>
              <a:t>20%</a:t>
            </a:r>
            <a:r>
              <a:rPr kumimoji="1" lang="ja-JP" altLang="en-US" dirty="0"/>
              <a:t>に上昇し、所得税を抜いて最も割合が高くなっています。金額にすると、消費税収入は約３兆円増えています。</a:t>
            </a:r>
            <a:endParaRPr kumimoji="1" lang="en-US" altLang="ja-JP" dirty="0"/>
          </a:p>
          <a:p>
            <a:r>
              <a:rPr kumimoji="1" lang="ja-JP" altLang="en-US" dirty="0"/>
              <a:t>　先ほども説明した、</a:t>
            </a:r>
            <a:r>
              <a:rPr kumimoji="1" lang="en-US" altLang="ja-JP" dirty="0"/>
              <a:t>4</a:t>
            </a:r>
            <a:r>
              <a:rPr kumimoji="1" lang="ja-JP" altLang="en-US" dirty="0"/>
              <a:t>前、令和元年</a:t>
            </a:r>
            <a:r>
              <a:rPr kumimoji="1" lang="en-US" altLang="ja-JP" dirty="0"/>
              <a:t>10</a:t>
            </a:r>
            <a:r>
              <a:rPr kumimoji="1" lang="ja-JP" altLang="en-US" dirty="0"/>
              <a:t>月から消費税率が食料品などを除き</a:t>
            </a:r>
            <a:r>
              <a:rPr kumimoji="1" lang="en-US" altLang="ja-JP" dirty="0"/>
              <a:t>10%</a:t>
            </a:r>
            <a:r>
              <a:rPr kumimoji="1" lang="ja-JP" altLang="en-US" dirty="0"/>
              <a:t>に引き上げられたことによるものですが、皆さんも負担している消費税は、国の財政を支える重要な税金であることがわかるかと思います。</a:t>
            </a:r>
            <a:endParaRPr kumimoji="1" lang="en-US" altLang="ja-JP" dirty="0"/>
          </a:p>
          <a:p>
            <a:r>
              <a:rPr lang="ja-JP" altLang="en-US" dirty="0"/>
              <a:t>　　</a:t>
            </a:r>
            <a:r>
              <a:rPr lang="en-US" altLang="ja-JP" dirty="0"/>
              <a:t>0</a:t>
            </a:r>
            <a:r>
              <a:rPr lang="ja-JP" altLang="en-US" dirty="0"/>
              <a:t>：</a:t>
            </a:r>
            <a:r>
              <a:rPr lang="en-US" altLang="ja-JP" dirty="0"/>
              <a:t>01</a:t>
            </a:r>
            <a:r>
              <a:rPr lang="ja-JP" altLang="en-US" dirty="0"/>
              <a:t>：</a:t>
            </a:r>
            <a:r>
              <a:rPr lang="en-US" altLang="ja-JP" dirty="0"/>
              <a:t>00</a:t>
            </a:r>
            <a:r>
              <a:rPr lang="ja-JP" altLang="en-US" dirty="0"/>
              <a:t>　</a:t>
            </a:r>
            <a:endParaRPr lang="en-US" altLang="ja-JP" dirty="0"/>
          </a:p>
          <a:p>
            <a:r>
              <a:rPr lang="ja-JP" altLang="en-US" dirty="0"/>
              <a:t>　　</a:t>
            </a:r>
            <a:r>
              <a:rPr lang="en-US" altLang="ja-JP" dirty="0"/>
              <a:t>0</a:t>
            </a:r>
            <a:r>
              <a:rPr lang="ja-JP" altLang="en-US" dirty="0"/>
              <a:t>：</a:t>
            </a:r>
            <a:r>
              <a:rPr lang="en-US" altLang="ja-JP" dirty="0"/>
              <a:t>32</a:t>
            </a:r>
            <a:r>
              <a:rPr lang="ja-JP" altLang="en-US" dirty="0"/>
              <a:t>：</a:t>
            </a:r>
            <a:r>
              <a:rPr lang="en-US" altLang="ja-JP" dirty="0"/>
              <a:t>40</a:t>
            </a:r>
            <a:r>
              <a:rPr lang="ja-JP" altLang="en-US" dirty="0"/>
              <a:t>　</a:t>
            </a:r>
            <a:endParaRPr lang="en-US" altLang="ja-JP" dirty="0"/>
          </a:p>
          <a:p>
            <a:r>
              <a:rPr kumimoji="1" lang="ja-JP" altLang="en-US" dirty="0"/>
              <a:t>　　　①→</a:t>
            </a: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17</a:t>
            </a:fld>
            <a:endParaRPr lang="ja-JP" altLang="en-US"/>
          </a:p>
        </p:txBody>
      </p:sp>
    </p:spTree>
    <p:extLst>
      <p:ext uri="{BB962C8B-B14F-4D97-AF65-F5344CB8AC3E}">
        <p14:creationId xmlns:p14="http://schemas.microsoft.com/office/powerpoint/2010/main" val="1128712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このスライドは歳出の内訳です。</a:t>
            </a:r>
            <a:endParaRPr kumimoji="1" lang="en-US" altLang="ja-JP" dirty="0"/>
          </a:p>
          <a:p>
            <a:r>
              <a:rPr kumimoji="1" lang="ja-JP" altLang="en-US" dirty="0"/>
              <a:t>　左の赤いフキダシがさっき説明した「過去の借金を返すためのお金」です。利子の支払いである利払費等との合計を「国債費」といいます。</a:t>
            </a:r>
            <a:endParaRPr kumimoji="1" lang="en-US" altLang="ja-JP" dirty="0"/>
          </a:p>
          <a:p>
            <a:r>
              <a:rPr kumimoji="1" lang="ja-JP" altLang="en-US" dirty="0"/>
              <a:t>　円グラフの左真ん中あたりを見ると、「新型コロナ対策予備費」として約</a:t>
            </a:r>
            <a:r>
              <a:rPr kumimoji="1" lang="en-US" altLang="ja-JP" dirty="0"/>
              <a:t>4</a:t>
            </a:r>
            <a:r>
              <a:rPr kumimoji="1" lang="ja-JP" altLang="en-US" dirty="0"/>
              <a:t>兆円が計上されているのがわかります。</a:t>
            </a:r>
            <a:endParaRPr kumimoji="1" lang="en-US" altLang="ja-JP" dirty="0"/>
          </a:p>
          <a:p>
            <a:r>
              <a:rPr kumimoji="1" lang="ja-JP" altLang="en-US" dirty="0"/>
              <a:t>　その他の中にはグラフには書かれていませんがウクライナを支援するために約</a:t>
            </a:r>
            <a:r>
              <a:rPr kumimoji="1" lang="en-US" altLang="ja-JP" dirty="0"/>
              <a:t>1</a:t>
            </a:r>
            <a:r>
              <a:rPr kumimoji="1" lang="ja-JP" altLang="en-US" dirty="0"/>
              <a:t>兆円が含まれています。</a:t>
            </a:r>
            <a:endParaRPr kumimoji="1" lang="en-US" altLang="ja-JP" dirty="0"/>
          </a:p>
          <a:p>
            <a:r>
              <a:rPr kumimoji="1" lang="ja-JP" altLang="en-US" dirty="0"/>
              <a:t>　それから、右下の四角の枠に「基礎的財政収支対象経費」約</a:t>
            </a:r>
            <a:r>
              <a:rPr kumimoji="1" lang="en-US" altLang="ja-JP" dirty="0"/>
              <a:t>89</a:t>
            </a:r>
            <a:r>
              <a:rPr kumimoji="1" lang="ja-JP" altLang="en-US" dirty="0"/>
              <a:t>兆円と書いてありますが、借金を減らすためにはこれを租税収入など借金以外の収入で賄わなくてはいけません。</a:t>
            </a:r>
            <a:endParaRPr kumimoji="1" lang="en-US" altLang="ja-JP" dirty="0"/>
          </a:p>
          <a:p>
            <a:r>
              <a:rPr kumimoji="1" lang="ja-JP" altLang="en-US" dirty="0"/>
              <a:t>　令和</a:t>
            </a:r>
            <a:r>
              <a:rPr kumimoji="1" lang="en-US" altLang="ja-JP" dirty="0"/>
              <a:t>5</a:t>
            </a:r>
            <a:r>
              <a:rPr kumimoji="1" lang="ja-JP" altLang="en-US" dirty="0"/>
              <a:t>年度については租税収入などが約</a:t>
            </a:r>
            <a:r>
              <a:rPr kumimoji="1" lang="en-US" altLang="ja-JP" dirty="0"/>
              <a:t>69</a:t>
            </a:r>
            <a:r>
              <a:rPr kumimoji="1" lang="ja-JP" altLang="en-US" dirty="0"/>
              <a:t>兆円ですから、厳しい状況です。</a:t>
            </a:r>
            <a:endParaRPr kumimoji="1" lang="en-US" altLang="ja-JP" dirty="0"/>
          </a:p>
          <a:p>
            <a:r>
              <a:rPr kumimoji="1" lang="ja-JP" altLang="en-US" dirty="0"/>
              <a:t>　また、歳出の中で最も割合が大きいのが「社会保障」のための支出約</a:t>
            </a:r>
            <a:r>
              <a:rPr kumimoji="1" lang="en-US" altLang="ja-JP" dirty="0"/>
              <a:t>36</a:t>
            </a:r>
            <a:r>
              <a:rPr kumimoji="1" lang="ja-JP" altLang="en-US" dirty="0"/>
              <a:t>兆円であることがわかります。次のスライドで社会保障の話が出てきますので、覚えておいてください。</a:t>
            </a:r>
            <a:endParaRPr kumimoji="1" lang="en-US" altLang="ja-JP" dirty="0"/>
          </a:p>
          <a:p>
            <a:r>
              <a:rPr lang="ja-JP" altLang="en-US" dirty="0"/>
              <a:t>　　　</a:t>
            </a:r>
            <a:r>
              <a:rPr lang="en-US" altLang="ja-JP" dirty="0"/>
              <a:t>0</a:t>
            </a:r>
            <a:r>
              <a:rPr lang="ja-JP" altLang="en-US" dirty="0"/>
              <a:t>：</a:t>
            </a:r>
            <a:r>
              <a:rPr lang="en-US" altLang="ja-JP" dirty="0"/>
              <a:t>01</a:t>
            </a:r>
            <a:r>
              <a:rPr lang="ja-JP" altLang="en-US" dirty="0"/>
              <a:t>：</a:t>
            </a:r>
            <a:r>
              <a:rPr lang="en-US" altLang="ja-JP" dirty="0"/>
              <a:t>00</a:t>
            </a:r>
            <a:r>
              <a:rPr lang="ja-JP" altLang="en-US" dirty="0"/>
              <a:t>　</a:t>
            </a:r>
            <a:endParaRPr lang="en-US" altLang="ja-JP" dirty="0"/>
          </a:p>
          <a:p>
            <a:r>
              <a:rPr lang="ja-JP" altLang="en-US" dirty="0"/>
              <a:t>　　　</a:t>
            </a:r>
            <a:r>
              <a:rPr lang="en-US" altLang="ja-JP" dirty="0"/>
              <a:t>0</a:t>
            </a:r>
            <a:r>
              <a:rPr lang="ja-JP" altLang="en-US" dirty="0"/>
              <a:t>：</a:t>
            </a:r>
            <a:r>
              <a:rPr lang="en-US" altLang="ja-JP" dirty="0"/>
              <a:t>31</a:t>
            </a:r>
            <a:r>
              <a:rPr lang="ja-JP" altLang="en-US" dirty="0"/>
              <a:t>：</a:t>
            </a:r>
            <a:r>
              <a:rPr lang="en-US" altLang="ja-JP" dirty="0"/>
              <a:t>40</a:t>
            </a:r>
            <a:r>
              <a:rPr lang="ja-JP" altLang="en-US" dirty="0"/>
              <a:t>　</a:t>
            </a:r>
            <a:endParaRPr lang="en-US" altLang="ja-JP" dirty="0"/>
          </a:p>
          <a:p>
            <a:r>
              <a:rPr kumimoji="1" lang="ja-JP" altLang="en-US" dirty="0"/>
              <a:t>　　　　①→</a:t>
            </a: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18</a:t>
            </a:fld>
            <a:endParaRPr lang="ja-JP" altLang="en-US"/>
          </a:p>
        </p:txBody>
      </p:sp>
    </p:spTree>
    <p:extLst>
      <p:ext uri="{BB962C8B-B14F-4D97-AF65-F5344CB8AC3E}">
        <p14:creationId xmlns:p14="http://schemas.microsoft.com/office/powerpoint/2010/main" val="3642208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47700" y="4787893"/>
            <a:ext cx="5485924" cy="4661807"/>
          </a:xfrm>
        </p:spPr>
        <p:txBody>
          <a:bodyPr/>
          <a:lstStyle/>
          <a:p>
            <a:r>
              <a:rPr kumimoji="1" lang="ja-JP" altLang="en-US" dirty="0"/>
              <a:t>　ここで、日本の財政の今後の課題について考えてみましょう。</a:t>
            </a:r>
            <a:endParaRPr kumimoji="1" lang="en-US" altLang="ja-JP" dirty="0"/>
          </a:p>
          <a:p>
            <a:r>
              <a:rPr kumimoji="1" lang="ja-JP" altLang="en-US" dirty="0"/>
              <a:t>　先ほど、歳出の中で最も割合が大きいのが「社会保障」のための支出だとお話ししました。</a:t>
            </a:r>
            <a:endParaRPr kumimoji="1" lang="en-US" altLang="ja-JP" dirty="0"/>
          </a:p>
          <a:p>
            <a:r>
              <a:rPr kumimoji="1" lang="ja-JP" altLang="en-US" dirty="0"/>
              <a:t>　社会保障というのは、大きく４つの分野に分かれています。</a:t>
            </a:r>
            <a:endParaRPr kumimoji="1" lang="en-US" altLang="ja-JP" dirty="0"/>
          </a:p>
          <a:p>
            <a:r>
              <a:rPr kumimoji="1" lang="ja-JP" altLang="en-US" dirty="0"/>
              <a:t>　一つ目が「老後の生活のための年金の支給」、二つ目が「お年寄りなどの介護の費用の負担」、三つ目が「病院などで治療を受ける医療費の負担」、そして四つ目が「保育所の整備や子供のいる家庭への児童手当の支給など子育ての支援」です。</a:t>
            </a:r>
            <a:endParaRPr kumimoji="1" lang="en-US" altLang="ja-JP" dirty="0"/>
          </a:p>
          <a:p>
            <a:r>
              <a:rPr kumimoji="1" lang="ja-JP" altLang="en-US" dirty="0"/>
              <a:t>　社会保障の制度の基本は、これら</a:t>
            </a:r>
            <a:r>
              <a:rPr kumimoji="1" lang="en-US" altLang="ja-JP" dirty="0"/>
              <a:t>4</a:t>
            </a:r>
            <a:r>
              <a:rPr kumimoji="1" lang="ja-JP" altLang="en-US" dirty="0"/>
              <a:t>つの費用を、働く人が支払う保険料で賄うことなんですが、平均寿命が延びてお年寄りの数が増える一方で、子供の生まれる数は減る、いわゆる「少子高齢化」が進んでおり、働く人が支払う保険料だけでは、社会保障のための費用が賄えなくなっています。</a:t>
            </a:r>
            <a:endParaRPr kumimoji="1" lang="en-US" altLang="ja-JP" dirty="0"/>
          </a:p>
          <a:p>
            <a:r>
              <a:rPr kumimoji="1" lang="ja-JP" altLang="en-US" dirty="0"/>
              <a:t>　スライドにあるように、</a:t>
            </a:r>
            <a:r>
              <a:rPr kumimoji="1" lang="en-US" altLang="ja-JP" dirty="0"/>
              <a:t>1970</a:t>
            </a:r>
            <a:r>
              <a:rPr kumimoji="1" lang="ja-JP" altLang="en-US" dirty="0"/>
              <a:t>年には</a:t>
            </a:r>
            <a:r>
              <a:rPr kumimoji="1" lang="en-US" altLang="ja-JP" dirty="0"/>
              <a:t>65</a:t>
            </a:r>
            <a:r>
              <a:rPr kumimoji="1" lang="ja-JP" altLang="en-US" dirty="0"/>
              <a:t>歳以上の人ひとりを、</a:t>
            </a:r>
            <a:r>
              <a:rPr kumimoji="1" lang="en-US" altLang="ja-JP" dirty="0"/>
              <a:t>15</a:t>
            </a:r>
            <a:r>
              <a:rPr kumimoji="1" lang="ja-JP" altLang="en-US" dirty="0"/>
              <a:t>歳から</a:t>
            </a:r>
            <a:r>
              <a:rPr kumimoji="1" lang="en-US" altLang="ja-JP" dirty="0"/>
              <a:t>64</a:t>
            </a:r>
            <a:r>
              <a:rPr kumimoji="1" lang="ja-JP" altLang="en-US" dirty="0"/>
              <a:t>歳までの人、つまり働く人</a:t>
            </a:r>
            <a:r>
              <a:rPr kumimoji="1" lang="en-US" altLang="ja-JP" dirty="0"/>
              <a:t>9.8</a:t>
            </a:r>
            <a:r>
              <a:rPr kumimoji="1" lang="ja-JP" altLang="en-US" dirty="0"/>
              <a:t>人で支えていたのに対して、</a:t>
            </a:r>
            <a:r>
              <a:rPr kumimoji="1" lang="en-US" altLang="ja-JP" dirty="0"/>
              <a:t>2030</a:t>
            </a:r>
            <a:r>
              <a:rPr kumimoji="1" lang="ja-JP" altLang="en-US" dirty="0"/>
              <a:t>年の予測では働く人</a:t>
            </a:r>
            <a:r>
              <a:rPr kumimoji="1" lang="en-US" altLang="ja-JP" dirty="0"/>
              <a:t>1.9</a:t>
            </a:r>
            <a:r>
              <a:rPr kumimoji="1" lang="ja-JP" altLang="en-US" dirty="0"/>
              <a:t>人で</a:t>
            </a:r>
            <a:r>
              <a:rPr kumimoji="1" lang="en-US" altLang="ja-JP" dirty="0"/>
              <a:t>65</a:t>
            </a:r>
            <a:r>
              <a:rPr kumimoji="1" lang="ja-JP" altLang="en-US" dirty="0"/>
              <a:t>歳以上の人ひとりを支えなくてはならない状況です。</a:t>
            </a:r>
            <a:endParaRPr kumimoji="1" lang="en-US" altLang="ja-JP" dirty="0"/>
          </a:p>
          <a:p>
            <a:r>
              <a:rPr kumimoji="1" lang="ja-JP" altLang="en-US" dirty="0"/>
              <a:t>　保険料で賄えない部分は政府が税金などで負担しており、それが歳出のグラフの中の社会保障なんです。</a:t>
            </a:r>
            <a:endParaRPr kumimoji="1" lang="en-US" altLang="ja-JP" dirty="0"/>
          </a:p>
          <a:p>
            <a:pPr defTabSz="906414">
              <a:defRPr/>
            </a:pPr>
            <a:r>
              <a:rPr lang="ja-JP" altLang="en-US" dirty="0"/>
              <a:t>　社会保障のための支出は、今後少子高齢化が進めば、さらに金額が増加することが予想されます。</a:t>
            </a:r>
            <a:endParaRPr lang="en-US" altLang="ja-JP" dirty="0"/>
          </a:p>
          <a:p>
            <a:pPr defTabSz="906414">
              <a:defRPr/>
            </a:pPr>
            <a:r>
              <a:rPr lang="ja-JP" altLang="en-US" dirty="0"/>
              <a:t>　　</a:t>
            </a:r>
            <a:r>
              <a:rPr lang="en-US" altLang="ja-JP" dirty="0"/>
              <a:t>0</a:t>
            </a:r>
            <a:r>
              <a:rPr lang="ja-JP" altLang="en-US" dirty="0"/>
              <a:t>：</a:t>
            </a:r>
            <a:r>
              <a:rPr lang="en-US" altLang="ja-JP" dirty="0"/>
              <a:t>02</a:t>
            </a:r>
            <a:r>
              <a:rPr lang="ja-JP" altLang="en-US" dirty="0"/>
              <a:t>：</a:t>
            </a:r>
            <a:r>
              <a:rPr lang="en-US" altLang="ja-JP" dirty="0"/>
              <a:t>00</a:t>
            </a:r>
            <a:r>
              <a:rPr lang="ja-JP" altLang="en-US" dirty="0"/>
              <a:t>　</a:t>
            </a:r>
            <a:endParaRPr lang="en-US" altLang="ja-JP" dirty="0"/>
          </a:p>
          <a:p>
            <a:r>
              <a:rPr lang="ja-JP" altLang="en-US" dirty="0"/>
              <a:t>　　</a:t>
            </a:r>
            <a:r>
              <a:rPr lang="en-US" altLang="ja-JP" dirty="0"/>
              <a:t>0</a:t>
            </a:r>
            <a:r>
              <a:rPr lang="ja-JP" altLang="en-US" dirty="0"/>
              <a:t>：</a:t>
            </a:r>
            <a:r>
              <a:rPr lang="en-US" altLang="ja-JP" dirty="0"/>
              <a:t>29</a:t>
            </a:r>
            <a:r>
              <a:rPr lang="ja-JP" altLang="en-US" dirty="0"/>
              <a:t>：</a:t>
            </a:r>
            <a:r>
              <a:rPr lang="en-US" altLang="ja-JP" dirty="0"/>
              <a:t>40</a:t>
            </a:r>
            <a:r>
              <a:rPr lang="ja-JP" altLang="en-US" dirty="0"/>
              <a:t>　</a:t>
            </a:r>
            <a:endParaRPr lang="en-US" altLang="ja-JP" dirty="0"/>
          </a:p>
          <a:p>
            <a:r>
              <a:rPr kumimoji="1" lang="ja-JP" altLang="en-US" dirty="0"/>
              <a:t>　　①→</a:t>
            </a:r>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19</a:t>
            </a:fld>
            <a:endParaRPr lang="ja-JP" altLang="en-US"/>
          </a:p>
        </p:txBody>
      </p:sp>
    </p:spTree>
    <p:extLst>
      <p:ext uri="{BB962C8B-B14F-4D97-AF65-F5344CB8AC3E}">
        <p14:creationId xmlns:p14="http://schemas.microsoft.com/office/powerpoint/2010/main" val="261118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515" y="4787897"/>
            <a:ext cx="5452110" cy="1472398"/>
          </a:xfrm>
        </p:spPr>
        <p:txBody>
          <a:bodyPr/>
          <a:lstStyle/>
          <a:p>
            <a:r>
              <a:rPr kumimoji="1" lang="ja-JP" altLang="en-US" dirty="0"/>
              <a:t>始める</a:t>
            </a:r>
            <a:r>
              <a:rPr lang="ja-JP" altLang="en-US" dirty="0"/>
              <a:t>前に税理士という職業について紹介します。</a:t>
            </a:r>
            <a:endParaRPr lang="en-US" altLang="ja-JP" dirty="0"/>
          </a:p>
          <a:p>
            <a:r>
              <a:rPr lang="ja-JP" altLang="en-US" dirty="0"/>
              <a:t>　</a:t>
            </a:r>
            <a:r>
              <a:rPr lang="en-US" altLang="ja-JP" dirty="0"/>
              <a:t>0</a:t>
            </a:r>
            <a:r>
              <a:rPr lang="ja-JP" altLang="en-US" dirty="0"/>
              <a:t>：</a:t>
            </a:r>
            <a:r>
              <a:rPr lang="en-US" altLang="ja-JP" dirty="0"/>
              <a:t>00</a:t>
            </a:r>
            <a:r>
              <a:rPr lang="ja-JP" altLang="en-US" dirty="0"/>
              <a:t>：</a:t>
            </a:r>
            <a:r>
              <a:rPr lang="en-US" altLang="ja-JP" dirty="0"/>
              <a:t>10</a:t>
            </a:r>
          </a:p>
          <a:p>
            <a:r>
              <a:rPr lang="ja-JP" altLang="en-US" dirty="0"/>
              <a:t>　</a:t>
            </a:r>
            <a:r>
              <a:rPr lang="en-US" altLang="ja-JP" dirty="0"/>
              <a:t>0</a:t>
            </a:r>
            <a:r>
              <a:rPr lang="ja-JP" altLang="en-US" dirty="0"/>
              <a:t>：</a:t>
            </a:r>
            <a:r>
              <a:rPr lang="en-US" altLang="ja-JP" dirty="0"/>
              <a:t>42</a:t>
            </a:r>
            <a:r>
              <a:rPr lang="ja-JP" altLang="en-US" dirty="0"/>
              <a:t>：</a:t>
            </a:r>
            <a:r>
              <a:rPr lang="en-US" altLang="ja-JP" dirty="0"/>
              <a:t>20</a:t>
            </a:r>
          </a:p>
          <a:p>
            <a:r>
              <a:rPr kumimoji="1" lang="ja-JP" altLang="en-US" dirty="0"/>
              <a:t>　　①→　　　　　　　　　　　　　　　　　　　　　　　　　　　　　　　　　　　　　　　　　</a:t>
            </a:r>
          </a:p>
        </p:txBody>
      </p:sp>
      <p:sp>
        <p:nvSpPr>
          <p:cNvPr id="4" name="スライド番号プレースホルダー 3"/>
          <p:cNvSpPr>
            <a:spLocks noGrp="1"/>
          </p:cNvSpPr>
          <p:nvPr>
            <p:ph type="sldNum" sz="quarter" idx="10"/>
          </p:nvPr>
        </p:nvSpPr>
        <p:spPr>
          <a:xfrm>
            <a:off x="3407569" y="9283389"/>
            <a:ext cx="2953228" cy="499172"/>
          </a:xfrm>
        </p:spPr>
        <p:txBody>
          <a:bodyPr/>
          <a:lstStyle/>
          <a:p>
            <a:pPr defTabSz="906414">
              <a:defRPr/>
            </a:pPr>
            <a:fld id="{E1AE2710-6272-4C33-A5A1-B189C3EA5735}" type="slidenum">
              <a:rPr lang="ja-JP" altLang="en-US">
                <a:solidFill>
                  <a:prstClr val="black"/>
                </a:solidFill>
                <a:latin typeface="Calibri"/>
                <a:ea typeface="ＭＳ Ｐゴシック" panose="020B0600070205080204" pitchFamily="50" charset="-128"/>
              </a:rPr>
              <a:pPr defTabSz="906414">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0285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20700" y="4787894"/>
            <a:ext cx="5612924" cy="5765806"/>
          </a:xfrm>
        </p:spPr>
        <p:txBody>
          <a:bodyPr/>
          <a:lstStyle/>
          <a:p>
            <a:r>
              <a:rPr lang="ja-JP" altLang="en-US" sz="1100" dirty="0"/>
              <a:t>　少子高齢化が進む中でも、国民の生活を守りながら、国の財政をよりよいものにし、借金を減らしていくことが今後の課題です。</a:t>
            </a:r>
            <a:endParaRPr lang="en-US" altLang="ja-JP" sz="1100" dirty="0"/>
          </a:p>
          <a:p>
            <a:pPr defTabSz="906414">
              <a:defRPr/>
            </a:pPr>
            <a:r>
              <a:rPr lang="ja-JP" altLang="en-US" sz="1100" dirty="0"/>
              <a:t>　スライドでは、解決方法の一つ目として、「増税して収入を増やす」というのが書いてあります。　</a:t>
            </a:r>
            <a:endParaRPr lang="en-US" altLang="ja-JP" sz="1100" dirty="0"/>
          </a:p>
          <a:p>
            <a:pPr defTabSz="906414">
              <a:defRPr/>
            </a:pPr>
            <a:r>
              <a:rPr lang="ja-JP" altLang="en-US" sz="1100" dirty="0"/>
              <a:t>　教科書にも載っていますが、政府は、国会など議会が定めた法律に基づかなければ国民に税金を課すことができない、「租税法律主義」という決まりがあり、国会などで認められなければ増税はできません。</a:t>
            </a:r>
            <a:endParaRPr lang="en-US" altLang="ja-JP" sz="1100" dirty="0"/>
          </a:p>
          <a:p>
            <a:pPr defTabSz="906414">
              <a:defRPr/>
            </a:pPr>
            <a:r>
              <a:rPr lang="ja-JP" altLang="en-US" sz="1100" dirty="0"/>
              <a:t>　</a:t>
            </a:r>
            <a:r>
              <a:rPr lang="en-US" altLang="ja-JP" sz="1100" dirty="0"/>
              <a:t>4</a:t>
            </a:r>
            <a:r>
              <a:rPr lang="ja-JP" altLang="en-US" sz="1100" dirty="0"/>
              <a:t>年前、消費税が</a:t>
            </a:r>
            <a:r>
              <a:rPr lang="en-US" altLang="ja-JP" sz="1100" dirty="0"/>
              <a:t>10%</a:t>
            </a:r>
            <a:r>
              <a:rPr lang="ja-JP" altLang="en-US" sz="1100" dirty="0"/>
              <a:t>に増税されましたが、実は元々平成</a:t>
            </a:r>
            <a:r>
              <a:rPr lang="en-US" altLang="ja-JP" sz="1100" dirty="0"/>
              <a:t>27</a:t>
            </a:r>
            <a:r>
              <a:rPr lang="ja-JP" altLang="en-US" sz="1100" dirty="0"/>
              <a:t>年</a:t>
            </a:r>
            <a:r>
              <a:rPr lang="en-US" altLang="ja-JP" sz="1100" dirty="0"/>
              <a:t>10</a:t>
            </a:r>
            <a:r>
              <a:rPr lang="ja-JP" altLang="en-US" sz="1100" dirty="0"/>
              <a:t>月に</a:t>
            </a:r>
            <a:r>
              <a:rPr lang="en-US" altLang="ja-JP" sz="1100" dirty="0"/>
              <a:t>10%</a:t>
            </a:r>
            <a:r>
              <a:rPr lang="ja-JP" altLang="en-US" sz="1100" dirty="0"/>
              <a:t>に引き上げられる予定だったのが、日本の経済情勢などの影響で</a:t>
            </a:r>
            <a:r>
              <a:rPr lang="en-US" altLang="ja-JP" sz="1100" dirty="0"/>
              <a:t>2</a:t>
            </a:r>
            <a:r>
              <a:rPr lang="ja-JP" altLang="en-US" sz="1100" dirty="0"/>
              <a:t>度延期されて、令和元年</a:t>
            </a:r>
            <a:r>
              <a:rPr lang="en-US" altLang="ja-JP" sz="1100" dirty="0"/>
              <a:t>10</a:t>
            </a:r>
            <a:r>
              <a:rPr lang="ja-JP" altLang="en-US" sz="1100" dirty="0"/>
              <a:t>月になりました。国民の生活に影響の大きい税金を増税することは、なかなか容易ではないということですね。</a:t>
            </a:r>
            <a:endParaRPr lang="en-US" altLang="ja-JP" sz="1100" dirty="0"/>
          </a:p>
          <a:p>
            <a:r>
              <a:rPr lang="ja-JP" altLang="en-US" sz="1100" dirty="0"/>
              <a:t>　解決方法の二つ目として、「支出を減らす」というのがありますが、必要な支出を減らすと困る人が出てくることも考えられますから、慎重に検討しなくてはいけません。</a:t>
            </a:r>
            <a:endParaRPr lang="en-US" altLang="ja-JP" sz="1100" dirty="0"/>
          </a:p>
          <a:p>
            <a:r>
              <a:rPr lang="ja-JP" altLang="en-US" sz="1100" dirty="0"/>
              <a:t>　昨年、病院などで治療を受けるための「医療費」について、</a:t>
            </a:r>
            <a:r>
              <a:rPr lang="en-US" altLang="ja-JP" sz="1100" dirty="0"/>
              <a:t>75</a:t>
            </a:r>
            <a:r>
              <a:rPr lang="ja-JP" altLang="en-US" sz="1100" dirty="0"/>
              <a:t>歳以上の人のうち一定金額以上の収入がある人が、自分で負担する割合を引き上げ、国が負担する割合を引き下げるという改正、つまり社会保障の支出を減らす改正が国会で成立しています。</a:t>
            </a:r>
            <a:endParaRPr lang="en-US" altLang="ja-JP" sz="1100" dirty="0"/>
          </a:p>
          <a:p>
            <a:r>
              <a:rPr lang="ja-JP" altLang="en-US" sz="1100" dirty="0"/>
              <a:t>　困る人が出ないよう、支出を減らす方法についても、国会で慎重に議論して決定されているんです。</a:t>
            </a:r>
            <a:endParaRPr lang="en-US" altLang="ja-JP" sz="1100" dirty="0"/>
          </a:p>
          <a:p>
            <a:r>
              <a:rPr lang="ja-JP" altLang="en-US" sz="1100" dirty="0"/>
              <a:t>　その他に、増税しなくても収入を増やす方法として、世の中の景気を良くするという方法があります。景気が良くなれば、企業の利益が増え、個人の収入も増えるので、法人税や所得税などが自然と増えるというものです。</a:t>
            </a:r>
            <a:endParaRPr lang="en-US" altLang="ja-JP" sz="1100" dirty="0"/>
          </a:p>
          <a:p>
            <a:r>
              <a:rPr lang="ja-JP" altLang="en-US" sz="1100" dirty="0"/>
              <a:t>　ただ、そのためには、政府が先にお金を出したり、減税をすることが必要です。</a:t>
            </a:r>
            <a:endParaRPr lang="en-US" altLang="ja-JP" sz="1100" dirty="0"/>
          </a:p>
          <a:p>
            <a:r>
              <a:rPr lang="ja-JP" altLang="en-US" sz="1100" dirty="0"/>
              <a:t>　従業員の給料を増やした企業の法人税を減税する「賃上げ税制」という政策があるんですが、政府は今年度、この政策を強化する、つまり減税する金額を増やすことを考えているようです。法人税は減りますが、企業で働く人の給料を増やしてもらって、景気を良くしていこうということです。</a:t>
            </a:r>
            <a:endParaRPr lang="en-US" altLang="ja-JP" sz="1100" dirty="0"/>
          </a:p>
          <a:p>
            <a:r>
              <a:rPr lang="ja-JP" altLang="en-US" sz="1100" dirty="0"/>
              <a:t>　課題の解決は容易ではありませんが、政府もいろいろな取り組みをしているんですね。</a:t>
            </a:r>
            <a:endParaRPr lang="en-US" altLang="ja-JP" sz="1100" dirty="0"/>
          </a:p>
          <a:p>
            <a:r>
              <a:rPr lang="ja-JP" altLang="en-US" sz="1100" dirty="0"/>
              <a:t>　　　</a:t>
            </a:r>
            <a:r>
              <a:rPr lang="en-US" altLang="ja-JP" sz="1100" dirty="0"/>
              <a:t>0</a:t>
            </a:r>
            <a:r>
              <a:rPr lang="ja-JP" altLang="en-US" sz="1100" dirty="0"/>
              <a:t>：</a:t>
            </a:r>
            <a:r>
              <a:rPr lang="en-US" altLang="ja-JP" sz="1100" dirty="0"/>
              <a:t>02</a:t>
            </a:r>
            <a:r>
              <a:rPr lang="ja-JP" altLang="en-US" sz="1100" dirty="0"/>
              <a:t>：</a:t>
            </a:r>
            <a:r>
              <a:rPr lang="en-US" altLang="ja-JP" sz="1100" dirty="0"/>
              <a:t>50</a:t>
            </a:r>
            <a:r>
              <a:rPr lang="ja-JP" altLang="en-US" sz="1100" dirty="0"/>
              <a:t>　</a:t>
            </a:r>
            <a:endParaRPr lang="en-US" altLang="ja-JP" sz="1100" dirty="0"/>
          </a:p>
          <a:p>
            <a:r>
              <a:rPr lang="ja-JP" altLang="en-US" sz="1100" dirty="0"/>
              <a:t>　　　</a:t>
            </a:r>
            <a:r>
              <a:rPr lang="en-US" altLang="ja-JP" sz="1100" dirty="0"/>
              <a:t>0</a:t>
            </a:r>
            <a:r>
              <a:rPr lang="ja-JP" altLang="en-US" sz="1100" dirty="0"/>
              <a:t>：</a:t>
            </a:r>
            <a:r>
              <a:rPr lang="en-US" altLang="ja-JP" sz="1100" dirty="0"/>
              <a:t>26</a:t>
            </a:r>
            <a:r>
              <a:rPr lang="ja-JP" altLang="en-US" sz="1100" dirty="0"/>
              <a:t>：</a:t>
            </a:r>
            <a:r>
              <a:rPr lang="en-US" altLang="ja-JP" sz="1100" dirty="0"/>
              <a:t>50</a:t>
            </a:r>
            <a:r>
              <a:rPr lang="ja-JP" altLang="en-US" sz="1100"/>
              <a:t>　　　　　　　　　　①</a:t>
            </a:r>
            <a:r>
              <a:rPr lang="ja-JP" altLang="en-US" sz="1100" dirty="0"/>
              <a:t>→</a:t>
            </a:r>
            <a:endParaRPr lang="en-US" altLang="ja-JP" sz="1100"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20</a:t>
            </a:fld>
            <a:endParaRPr lang="ja-JP" altLang="en-US"/>
          </a:p>
        </p:txBody>
      </p:sp>
    </p:spTree>
    <p:extLst>
      <p:ext uri="{BB962C8B-B14F-4D97-AF65-F5344CB8AC3E}">
        <p14:creationId xmlns:p14="http://schemas.microsoft.com/office/powerpoint/2010/main" val="4108896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38201" y="4787896"/>
            <a:ext cx="5169974" cy="1651004"/>
          </a:xfrm>
        </p:spPr>
        <p:txBody>
          <a:bodyPr/>
          <a:lstStyle/>
          <a:p>
            <a:r>
              <a:rPr kumimoji="1" lang="ja-JP" altLang="en-US" dirty="0"/>
              <a:t>　　　　それでは、税金について考えていくために税を集め</a:t>
            </a:r>
            <a:r>
              <a:rPr lang="ja-JP" altLang="en-US" dirty="0"/>
              <a:t>るゲームをします。</a:t>
            </a:r>
            <a:endParaRPr lang="en-US" altLang="ja-JP" dirty="0"/>
          </a:p>
          <a:p>
            <a:r>
              <a:rPr kumimoji="1" lang="ja-JP" altLang="en-US" dirty="0"/>
              <a:t>　　　みなさん</a:t>
            </a:r>
            <a:r>
              <a:rPr kumimoji="1" lang="en-US" altLang="ja-JP" dirty="0"/>
              <a:t>9</a:t>
            </a:r>
            <a:r>
              <a:rPr kumimoji="1" lang="ja-JP" altLang="en-US" dirty="0"/>
              <a:t>班に分かれてください。</a:t>
            </a:r>
            <a:endParaRPr kumimoji="1" lang="en-US" altLang="ja-JP" dirty="0"/>
          </a:p>
          <a:p>
            <a:r>
              <a:rPr kumimoji="1" lang="ja-JP" altLang="en-US" dirty="0"/>
              <a:t>　　　</a:t>
            </a:r>
            <a:r>
              <a:rPr kumimoji="1" lang="en-US" altLang="ja-JP" dirty="0"/>
              <a:t>0</a:t>
            </a:r>
            <a:r>
              <a:rPr kumimoji="1" lang="ja-JP" altLang="en-US" dirty="0"/>
              <a:t>：</a:t>
            </a:r>
            <a:r>
              <a:rPr kumimoji="1" lang="en-US" altLang="ja-JP" dirty="0"/>
              <a:t>01</a:t>
            </a:r>
            <a:r>
              <a:rPr kumimoji="1" lang="ja-JP" altLang="en-US" dirty="0"/>
              <a:t>：</a:t>
            </a:r>
            <a:r>
              <a:rPr kumimoji="1" lang="en-US" altLang="ja-JP" dirty="0"/>
              <a:t>00</a:t>
            </a:r>
          </a:p>
          <a:p>
            <a:r>
              <a:rPr lang="ja-JP" altLang="en-US" dirty="0"/>
              <a:t>　　　</a:t>
            </a:r>
            <a:r>
              <a:rPr lang="en-US" altLang="ja-JP" dirty="0"/>
              <a:t>0</a:t>
            </a:r>
            <a:r>
              <a:rPr lang="ja-JP" altLang="en-US" dirty="0"/>
              <a:t>：</a:t>
            </a:r>
            <a:r>
              <a:rPr lang="en-US" altLang="ja-JP" dirty="0"/>
              <a:t>25</a:t>
            </a:r>
            <a:r>
              <a:rPr lang="ja-JP" altLang="en-US" baseline="0" dirty="0"/>
              <a:t> </a:t>
            </a:r>
            <a:r>
              <a:rPr lang="en-US" altLang="ja-JP" dirty="0"/>
              <a:t>: 50</a:t>
            </a:r>
          </a:p>
          <a:p>
            <a:r>
              <a:rPr lang="ja-JP" altLang="en-US" dirty="0"/>
              <a:t>　　　①→</a:t>
            </a:r>
            <a:endParaRPr lang="en-US" altLang="ja-JP" dirty="0"/>
          </a:p>
        </p:txBody>
      </p:sp>
      <p:sp>
        <p:nvSpPr>
          <p:cNvPr id="4" name="スライド番号プレースホルダー 3"/>
          <p:cNvSpPr>
            <a:spLocks noGrp="1"/>
          </p:cNvSpPr>
          <p:nvPr>
            <p:ph type="sldNum" sz="quarter" idx="10"/>
          </p:nvPr>
        </p:nvSpPr>
        <p:spPr>
          <a:xfrm>
            <a:off x="3235705" y="9128961"/>
            <a:ext cx="2953228" cy="499172"/>
          </a:xfrm>
        </p:spPr>
        <p:txBody>
          <a:bodyPr/>
          <a:lstStyle/>
          <a:p>
            <a:pPr>
              <a:defRPr/>
            </a:pPr>
            <a:fld id="{E1AE2710-6272-4C33-A5A1-B189C3EA5735}" type="slidenum">
              <a:rPr lang="ja-JP" altLang="en-US" smtClean="0"/>
              <a:pPr>
                <a:defRPr/>
              </a:pPr>
              <a:t>21</a:t>
            </a:fld>
            <a:endParaRPr lang="ja-JP" altLang="en-US" dirty="0"/>
          </a:p>
        </p:txBody>
      </p:sp>
    </p:spTree>
    <p:extLst>
      <p:ext uri="{BB962C8B-B14F-4D97-AF65-F5344CB8AC3E}">
        <p14:creationId xmlns:p14="http://schemas.microsoft.com/office/powerpoint/2010/main" val="331896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28700" y="4787898"/>
            <a:ext cx="4870973" cy="2565402"/>
          </a:xfrm>
        </p:spPr>
        <p:txBody>
          <a:bodyPr/>
          <a:lstStyle/>
          <a:p>
            <a:r>
              <a:rPr lang="ja-JP" altLang="en-US" dirty="0"/>
              <a:t>　　　</a:t>
            </a:r>
            <a:r>
              <a:rPr lang="en-US" altLang="ja-JP" dirty="0"/>
              <a:t>9</a:t>
            </a:r>
            <a:r>
              <a:rPr lang="ja-JP" altLang="en-US" dirty="0"/>
              <a:t>班で中学校に</a:t>
            </a:r>
            <a:r>
              <a:rPr lang="ja-JP" altLang="en-US" dirty="0">
                <a:latin typeface="HGP創英角ﾎﾟｯﾌﾟ体" panose="040B0A00000000000000" pitchFamily="50" charset="-128"/>
                <a:ea typeface="HGP創英角ﾎﾟｯﾌﾟ体" panose="040B0A00000000000000" pitchFamily="50" charset="-128"/>
              </a:rPr>
              <a:t>ｅスポーツ部</a:t>
            </a:r>
            <a:r>
              <a:rPr lang="ja-JP" altLang="en-US" dirty="0"/>
              <a:t>を作ろうと思います。</a:t>
            </a:r>
            <a:endParaRPr lang="en-US" altLang="ja-JP" dirty="0"/>
          </a:p>
          <a:p>
            <a:r>
              <a:rPr lang="ja-JP" altLang="en-US" dirty="0"/>
              <a:t>　　　</a:t>
            </a:r>
            <a:r>
              <a:rPr lang="ja-JP" altLang="en-US" dirty="0">
                <a:latin typeface="HGP創英角ﾎﾟｯﾌﾟ体" panose="040B0A00000000000000" pitchFamily="50" charset="-128"/>
                <a:ea typeface="HGP創英角ﾎﾟｯﾌﾟ体" panose="040B0A00000000000000" pitchFamily="50" charset="-128"/>
              </a:rPr>
              <a:t>ｅスポーツ部</a:t>
            </a:r>
            <a:r>
              <a:rPr lang="ja-JP" altLang="en-US" dirty="0"/>
              <a:t>を作るために　「</a:t>
            </a:r>
            <a:r>
              <a:rPr lang="en-US" altLang="ja-JP" dirty="0"/>
              <a:t>9,</a:t>
            </a:r>
            <a:r>
              <a:rPr lang="ja-JP" altLang="en-US" dirty="0"/>
              <a:t>０００万円」が必要です。</a:t>
            </a:r>
            <a:endParaRPr lang="en-US" altLang="ja-JP" dirty="0"/>
          </a:p>
          <a:p>
            <a:r>
              <a:rPr lang="ja-JP" altLang="en-US" dirty="0"/>
              <a:t>　　　各班の年間の収入は、それぞれ３</a:t>
            </a:r>
            <a:r>
              <a:rPr lang="en-US" altLang="ja-JP" dirty="0"/>
              <a:t>,</a:t>
            </a:r>
            <a:r>
              <a:rPr lang="ja-JP" altLang="en-US" dirty="0"/>
              <a:t>０００万円です。</a:t>
            </a:r>
            <a:endParaRPr lang="en-US" altLang="ja-JP" dirty="0"/>
          </a:p>
          <a:p>
            <a:r>
              <a:rPr lang="ja-JP" altLang="en-US" dirty="0"/>
              <a:t>　　　１班当たりいくら出せば</a:t>
            </a:r>
            <a:r>
              <a:rPr lang="ja-JP" altLang="en-US" dirty="0">
                <a:latin typeface="HGP創英角ﾎﾟｯﾌﾟ体" panose="040B0A00000000000000" pitchFamily="50" charset="-128"/>
                <a:ea typeface="HGP創英角ﾎﾟｯﾌﾟ体" panose="040B0A00000000000000" pitchFamily="50" charset="-128"/>
              </a:rPr>
              <a:t>ｅスポーツ部</a:t>
            </a:r>
            <a:r>
              <a:rPr lang="ja-JP" altLang="en-US" dirty="0"/>
              <a:t>を作れるでしょうか？</a:t>
            </a:r>
            <a:endParaRPr lang="en-US" altLang="ja-JP" dirty="0"/>
          </a:p>
          <a:p>
            <a:r>
              <a:rPr lang="ja-JP" altLang="en-US" dirty="0"/>
              <a:t>　　　各班はいくら負担しますか？</a:t>
            </a:r>
            <a:endParaRPr lang="en-US" altLang="ja-JP" dirty="0"/>
          </a:p>
          <a:p>
            <a:r>
              <a:rPr lang="ja-JP" altLang="en-US" dirty="0"/>
              <a:t>　　　</a:t>
            </a:r>
            <a:r>
              <a:rPr lang="en-US" altLang="ja-JP" dirty="0"/>
              <a:t>0</a:t>
            </a:r>
            <a:r>
              <a:rPr lang="ja-JP" altLang="en-US" dirty="0"/>
              <a:t>：</a:t>
            </a:r>
            <a:r>
              <a:rPr lang="en-US" altLang="ja-JP" dirty="0"/>
              <a:t>00</a:t>
            </a:r>
            <a:r>
              <a:rPr lang="ja-JP" altLang="en-US" dirty="0"/>
              <a:t>：</a:t>
            </a:r>
            <a:r>
              <a:rPr lang="en-US" altLang="ja-JP" dirty="0"/>
              <a:t>30</a:t>
            </a:r>
          </a:p>
          <a:p>
            <a:r>
              <a:rPr lang="ja-JP" altLang="en-US" dirty="0"/>
              <a:t>　　　</a:t>
            </a:r>
            <a:r>
              <a:rPr lang="en-US" altLang="ja-JP" dirty="0"/>
              <a:t>0</a:t>
            </a:r>
            <a:r>
              <a:rPr lang="ja-JP" altLang="en-US" dirty="0"/>
              <a:t>：</a:t>
            </a:r>
            <a:r>
              <a:rPr lang="en-US" altLang="ja-JP" dirty="0"/>
              <a:t>25 : 20</a:t>
            </a:r>
          </a:p>
          <a:p>
            <a:r>
              <a:rPr lang="ja-JP" altLang="en-US" dirty="0"/>
              <a:t>　　　①お題</a:t>
            </a:r>
            <a:endParaRPr lang="en-US" altLang="ja-JP" dirty="0"/>
          </a:p>
          <a:p>
            <a:r>
              <a:rPr lang="ja-JP" altLang="en-US" dirty="0"/>
              <a:t>　　　②→</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a:xfrm>
            <a:off x="3489297" y="9259631"/>
            <a:ext cx="2953228" cy="499172"/>
          </a:xfrm>
        </p:spPr>
        <p:txBody>
          <a:bodyPr/>
          <a:lstStyle/>
          <a:p>
            <a:pPr>
              <a:defRPr/>
            </a:pPr>
            <a:fld id="{E1AE2710-6272-4C33-A5A1-B189C3EA5735}" type="slidenum">
              <a:rPr lang="ja-JP" altLang="en-US" smtClean="0"/>
              <a:pPr>
                <a:defRPr/>
              </a:pPr>
              <a:t>22</a:t>
            </a:fld>
            <a:endParaRPr lang="ja-JP" altLang="en-US" dirty="0"/>
          </a:p>
        </p:txBody>
      </p:sp>
    </p:spTree>
    <p:extLst>
      <p:ext uri="{BB962C8B-B14F-4D97-AF65-F5344CB8AC3E}">
        <p14:creationId xmlns:p14="http://schemas.microsoft.com/office/powerpoint/2010/main" val="1111720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134">
              <a:defRPr/>
            </a:pPr>
            <a:r>
              <a:rPr lang="ja-JP" altLang="en-US" dirty="0">
                <a:solidFill>
                  <a:prstClr val="black"/>
                </a:solidFill>
              </a:rPr>
              <a:t>　　　　　　各班の収入が３</a:t>
            </a:r>
            <a:r>
              <a:rPr lang="en-US" altLang="ja-JP" dirty="0">
                <a:solidFill>
                  <a:prstClr val="black"/>
                </a:solidFill>
              </a:rPr>
              <a:t>,</a:t>
            </a:r>
            <a:r>
              <a:rPr lang="ja-JP" altLang="en-US" dirty="0">
                <a:solidFill>
                  <a:prstClr val="black"/>
                </a:solidFill>
              </a:rPr>
              <a:t>０００万円と同じであれば、各班それぞれが１</a:t>
            </a:r>
            <a:r>
              <a:rPr lang="en-US" altLang="ja-JP" dirty="0">
                <a:solidFill>
                  <a:prstClr val="black"/>
                </a:solidFill>
              </a:rPr>
              <a:t>,</a:t>
            </a:r>
            <a:r>
              <a:rPr lang="ja-JP" altLang="en-US">
                <a:solidFill>
                  <a:prstClr val="black"/>
                </a:solidFill>
              </a:rPr>
              <a:t>０００万円ずつ</a:t>
            </a:r>
            <a:r>
              <a:rPr lang="ja-JP" altLang="en-US" dirty="0">
                <a:solidFill>
                  <a:prstClr val="black"/>
                </a:solidFill>
              </a:rPr>
              <a:t>だせば</a:t>
            </a:r>
            <a:r>
              <a:rPr lang="en-US" altLang="ja-JP" dirty="0">
                <a:solidFill>
                  <a:prstClr val="black"/>
                </a:solidFill>
              </a:rPr>
              <a:t>9,</a:t>
            </a:r>
            <a:r>
              <a:rPr lang="ja-JP" altLang="en-US" dirty="0">
                <a:solidFill>
                  <a:prstClr val="black"/>
                </a:solidFill>
              </a:rPr>
              <a:t>０００万円になり平等ですね。　</a:t>
            </a:r>
            <a:endParaRPr lang="en-US" altLang="ja-JP" dirty="0">
              <a:solidFill>
                <a:prstClr val="black"/>
              </a:solidFill>
            </a:endParaRPr>
          </a:p>
          <a:p>
            <a:pPr defTabSz="915134">
              <a:defRPr/>
            </a:pPr>
            <a:r>
              <a:rPr lang="ja-JP" altLang="en-US" dirty="0">
                <a:solidFill>
                  <a:prstClr val="black"/>
                </a:solidFill>
              </a:rPr>
              <a:t>　　　　　　これを水平的公平と云います。</a:t>
            </a:r>
            <a:endParaRPr lang="en-US" altLang="ja-JP" dirty="0">
              <a:solidFill>
                <a:prstClr val="black"/>
              </a:solidFill>
            </a:endParaRPr>
          </a:p>
          <a:p>
            <a:pPr defTabSz="915134">
              <a:defRPr/>
            </a:pPr>
            <a:r>
              <a:rPr lang="ja-JP" altLang="en-US" dirty="0">
                <a:solidFill>
                  <a:prstClr val="black"/>
                </a:solidFill>
              </a:rPr>
              <a:t>　　　　　　　</a:t>
            </a:r>
            <a:r>
              <a:rPr lang="en-US" altLang="ja-JP" dirty="0">
                <a:solidFill>
                  <a:prstClr val="black"/>
                </a:solidFill>
              </a:rPr>
              <a:t>0</a:t>
            </a:r>
            <a:r>
              <a:rPr lang="ja-JP" altLang="en-US" dirty="0">
                <a:solidFill>
                  <a:prstClr val="black"/>
                </a:solidFill>
              </a:rPr>
              <a:t>：</a:t>
            </a:r>
            <a:r>
              <a:rPr lang="en-US" altLang="ja-JP" dirty="0">
                <a:solidFill>
                  <a:prstClr val="black"/>
                </a:solidFill>
              </a:rPr>
              <a:t>00</a:t>
            </a:r>
            <a:r>
              <a:rPr lang="ja-JP" altLang="en-US" dirty="0">
                <a:solidFill>
                  <a:prstClr val="black"/>
                </a:solidFill>
              </a:rPr>
              <a:t>：</a:t>
            </a:r>
            <a:r>
              <a:rPr lang="en-US" altLang="ja-JP" dirty="0">
                <a:solidFill>
                  <a:prstClr val="black"/>
                </a:solidFill>
              </a:rPr>
              <a:t>10</a:t>
            </a:r>
            <a:r>
              <a:rPr lang="ja-JP" altLang="en-US" dirty="0">
                <a:solidFill>
                  <a:prstClr val="black"/>
                </a:solidFill>
              </a:rPr>
              <a:t>　　　　　　　　　　　　　　　　　　　　　　　　　　　　　　　　　　　　　　　　　　　　　　　　　　　　　　　　　　　　　　　　　　　　</a:t>
            </a:r>
          </a:p>
          <a:p>
            <a:pPr defTabSz="915134">
              <a:defRPr/>
            </a:pPr>
            <a:r>
              <a:rPr lang="ja-JP" altLang="en-US" dirty="0">
                <a:solidFill>
                  <a:prstClr val="black"/>
                </a:solidFill>
              </a:rPr>
              <a:t>　　　　　　　</a:t>
            </a:r>
            <a:r>
              <a:rPr lang="en-US" altLang="ja-JP" dirty="0">
                <a:solidFill>
                  <a:prstClr val="black"/>
                </a:solidFill>
              </a:rPr>
              <a:t>0</a:t>
            </a:r>
            <a:r>
              <a:rPr lang="ja-JP" altLang="en-US" dirty="0">
                <a:solidFill>
                  <a:prstClr val="black"/>
                </a:solidFill>
              </a:rPr>
              <a:t>：</a:t>
            </a:r>
            <a:r>
              <a:rPr lang="en-US" altLang="ja-JP" dirty="0">
                <a:solidFill>
                  <a:prstClr val="black"/>
                </a:solidFill>
              </a:rPr>
              <a:t>25 : 10</a:t>
            </a:r>
          </a:p>
          <a:p>
            <a:pPr defTabSz="915134">
              <a:defRPr/>
            </a:pPr>
            <a:r>
              <a:rPr kumimoji="1" lang="ja-JP" altLang="en-US" dirty="0"/>
              <a:t>　　　　　　　　①→</a:t>
            </a:r>
            <a:endParaRPr kumimoji="1" lang="en-US" altLang="ja-JP" dirty="0"/>
          </a:p>
          <a:p>
            <a:pPr defTabSz="915134">
              <a:defRPr/>
            </a:pPr>
            <a:endParaRPr kumimoji="1" lang="ja-JP" altLang="en-US" dirty="0"/>
          </a:p>
        </p:txBody>
      </p:sp>
      <p:sp>
        <p:nvSpPr>
          <p:cNvPr id="4" name="スライド番号プレースホルダー 3"/>
          <p:cNvSpPr>
            <a:spLocks noGrp="1"/>
          </p:cNvSpPr>
          <p:nvPr>
            <p:ph type="sldNum" sz="quarter" idx="10"/>
          </p:nvPr>
        </p:nvSpPr>
        <p:spPr>
          <a:xfrm>
            <a:off x="3180399" y="9128961"/>
            <a:ext cx="2953228" cy="499172"/>
          </a:xfrm>
        </p:spPr>
        <p:txBody>
          <a:bodyPr/>
          <a:lstStyle/>
          <a:p>
            <a:pPr>
              <a:defRPr/>
            </a:pPr>
            <a:fld id="{E1AE2710-6272-4C33-A5A1-B189C3EA5735}" type="slidenum">
              <a:rPr lang="ja-JP" altLang="en-US" smtClean="0"/>
              <a:pPr>
                <a:defRPr/>
              </a:pPr>
              <a:t>23</a:t>
            </a:fld>
            <a:endParaRPr lang="ja-JP" altLang="en-US" dirty="0"/>
          </a:p>
        </p:txBody>
      </p:sp>
    </p:spTree>
    <p:extLst>
      <p:ext uri="{BB962C8B-B14F-4D97-AF65-F5344CB8AC3E}">
        <p14:creationId xmlns:p14="http://schemas.microsoft.com/office/powerpoint/2010/main" val="3979249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1562" y="4787899"/>
            <a:ext cx="5207987" cy="2665261"/>
          </a:xfrm>
        </p:spPr>
        <p:txBody>
          <a:bodyPr/>
          <a:lstStyle/>
          <a:p>
            <a:r>
              <a:rPr kumimoji="1" lang="ja-JP" altLang="en-US" dirty="0"/>
              <a:t>　　　　次に、各班の収入が異なる場合で考えてみましょう。</a:t>
            </a:r>
            <a:r>
              <a:rPr kumimoji="1" lang="en-US" altLang="ja-JP" dirty="0"/>
              <a:t>e</a:t>
            </a:r>
            <a:r>
              <a:rPr kumimoji="1" lang="ja-JP" altLang="en-US" dirty="0"/>
              <a:t>スポーツ部を作るために、同じく</a:t>
            </a:r>
            <a:r>
              <a:rPr kumimoji="1" lang="en-US" altLang="ja-JP" dirty="0"/>
              <a:t>9,</a:t>
            </a:r>
            <a:r>
              <a:rPr kumimoji="1" lang="ja-JP" altLang="en-US" dirty="0"/>
              <a:t>０００万円が必要です。</a:t>
            </a:r>
            <a:endParaRPr kumimoji="1" lang="en-US" altLang="ja-JP" dirty="0"/>
          </a:p>
          <a:p>
            <a:r>
              <a:rPr kumimoji="1" lang="ja-JP" altLang="en-US" dirty="0"/>
              <a:t>　　　　１年間の収入は１班が１億円、２班が</a:t>
            </a:r>
            <a:r>
              <a:rPr kumimoji="1" lang="en-US" altLang="ja-JP" dirty="0"/>
              <a:t>8000</a:t>
            </a:r>
            <a:r>
              <a:rPr kumimoji="1" lang="ja-JP" altLang="en-US" dirty="0"/>
              <a:t>万円、３班が</a:t>
            </a:r>
            <a:r>
              <a:rPr kumimoji="1" lang="en-US" altLang="ja-JP" dirty="0"/>
              <a:t>4000</a:t>
            </a:r>
            <a:r>
              <a:rPr kumimoji="1" lang="ja-JP" altLang="en-US" dirty="0"/>
              <a:t>万円、４班が</a:t>
            </a:r>
            <a:r>
              <a:rPr kumimoji="1" lang="en-US" altLang="ja-JP" dirty="0"/>
              <a:t>2000</a:t>
            </a:r>
            <a:r>
              <a:rPr kumimoji="1" lang="ja-JP" altLang="en-US" dirty="0"/>
              <a:t>万円、</a:t>
            </a:r>
            <a:r>
              <a:rPr kumimoji="1" lang="en-US" altLang="ja-JP" dirty="0"/>
              <a:t>5</a:t>
            </a:r>
            <a:r>
              <a:rPr kumimoji="1" lang="ja-JP" altLang="en-US" dirty="0"/>
              <a:t>班が</a:t>
            </a:r>
            <a:r>
              <a:rPr kumimoji="1" lang="en-US" altLang="ja-JP" dirty="0"/>
              <a:t>1500</a:t>
            </a:r>
            <a:r>
              <a:rPr kumimoji="1" lang="ja-JP" altLang="en-US" dirty="0"/>
              <a:t>万円、６班が</a:t>
            </a:r>
            <a:r>
              <a:rPr kumimoji="1" lang="en-US" altLang="ja-JP" dirty="0"/>
              <a:t>1000</a:t>
            </a:r>
            <a:r>
              <a:rPr kumimoji="1" lang="ja-JP" altLang="en-US" dirty="0"/>
              <a:t>万円、７班が</a:t>
            </a:r>
            <a:r>
              <a:rPr kumimoji="1" lang="en-US" altLang="ja-JP" dirty="0"/>
              <a:t>800</a:t>
            </a:r>
            <a:r>
              <a:rPr kumimoji="1" lang="ja-JP" altLang="en-US" dirty="0"/>
              <a:t>万円、８班が</a:t>
            </a:r>
            <a:r>
              <a:rPr kumimoji="1" lang="en-US" altLang="ja-JP" dirty="0"/>
              <a:t>700</a:t>
            </a:r>
            <a:r>
              <a:rPr kumimoji="1" lang="ja-JP" altLang="en-US" dirty="0"/>
              <a:t>万円、</a:t>
            </a:r>
            <a:endParaRPr kumimoji="1" lang="en-US" altLang="ja-JP" dirty="0"/>
          </a:p>
          <a:p>
            <a:r>
              <a:rPr kumimoji="1" lang="ja-JP" altLang="en-US" dirty="0"/>
              <a:t>　　　　</a:t>
            </a:r>
            <a:r>
              <a:rPr kumimoji="1" lang="en-US" altLang="ja-JP" dirty="0"/>
              <a:t>9</a:t>
            </a:r>
            <a:r>
              <a:rPr kumimoji="1" lang="ja-JP" altLang="en-US" dirty="0"/>
              <a:t>班が</a:t>
            </a:r>
            <a:r>
              <a:rPr kumimoji="1" lang="en-US" altLang="ja-JP" dirty="0"/>
              <a:t>500</a:t>
            </a:r>
            <a:r>
              <a:rPr kumimoji="1" lang="ja-JP" altLang="en-US" dirty="0"/>
              <a:t>万円と仮定し、公平に分担するためには各班はそれぞれいくらずつ負担しますか？　ここでのキーワードは「公平」です。</a:t>
            </a:r>
            <a:endParaRPr kumimoji="1" lang="en-US" altLang="ja-JP" dirty="0"/>
          </a:p>
          <a:p>
            <a:r>
              <a:rPr kumimoji="1" lang="ja-JP" altLang="en-US" dirty="0"/>
              <a:t>　　　　　公平に負担するためにいくらずつ負担しますか？</a:t>
            </a:r>
            <a:endParaRPr kumimoji="1" lang="en-US" altLang="ja-JP" dirty="0"/>
          </a:p>
          <a:p>
            <a:r>
              <a:rPr kumimoji="1" lang="ja-JP" altLang="en-US" dirty="0">
                <a:solidFill>
                  <a:srgbClr val="FF0000"/>
                </a:solidFill>
              </a:rPr>
              <a:t>　　　　（考えさせる→発表→黒板に記入する。）　　　　　　</a:t>
            </a:r>
            <a:endParaRPr kumimoji="1" lang="en-US" altLang="ja-JP" dirty="0">
              <a:solidFill>
                <a:srgbClr val="FF0000"/>
              </a:solidFill>
            </a:endParaRPr>
          </a:p>
          <a:p>
            <a:r>
              <a:rPr lang="ja-JP" altLang="en-US" dirty="0">
                <a:solidFill>
                  <a:srgbClr val="FF0000"/>
                </a:solidFill>
              </a:rPr>
              <a:t>　　　　　</a:t>
            </a:r>
            <a:r>
              <a:rPr kumimoji="1" lang="en-US" altLang="ja-JP" dirty="0"/>
              <a:t>0</a:t>
            </a:r>
            <a:r>
              <a:rPr kumimoji="1" lang="ja-JP" altLang="en-US" dirty="0"/>
              <a:t>：</a:t>
            </a:r>
            <a:r>
              <a:rPr kumimoji="1" lang="en-US" altLang="ja-JP" dirty="0"/>
              <a:t>20</a:t>
            </a:r>
            <a:r>
              <a:rPr kumimoji="1" lang="ja-JP" altLang="en-US" dirty="0"/>
              <a:t>：</a:t>
            </a:r>
            <a:r>
              <a:rPr kumimoji="1" lang="en-US" altLang="ja-JP" dirty="0"/>
              <a:t>00</a:t>
            </a:r>
          </a:p>
          <a:p>
            <a:r>
              <a:rPr lang="ja-JP" altLang="en-US" dirty="0"/>
              <a:t>　　　　　</a:t>
            </a:r>
            <a:r>
              <a:rPr lang="en-US" altLang="ja-JP" dirty="0"/>
              <a:t>0</a:t>
            </a:r>
            <a:r>
              <a:rPr lang="ja-JP" altLang="en-US" dirty="0"/>
              <a:t>：</a:t>
            </a:r>
            <a:r>
              <a:rPr lang="en-US" altLang="ja-JP" dirty="0"/>
              <a:t>05 :</a:t>
            </a:r>
            <a:r>
              <a:rPr lang="ja-JP" altLang="en-US" baseline="0" dirty="0"/>
              <a:t> </a:t>
            </a:r>
            <a:r>
              <a:rPr lang="en-US" altLang="ja-JP" baseline="0" dirty="0"/>
              <a:t>10</a:t>
            </a:r>
            <a:endParaRPr kumimoji="1" lang="en-US" altLang="ja-JP" dirty="0"/>
          </a:p>
          <a:p>
            <a:r>
              <a:rPr kumimoji="1" lang="ja-JP" altLang="en-US" dirty="0"/>
              <a:t>　　　　　　①題目　②吹き出し　③下段　④動く車　⑤→</a:t>
            </a:r>
          </a:p>
        </p:txBody>
      </p:sp>
      <p:sp>
        <p:nvSpPr>
          <p:cNvPr id="4" name="スライド番号プレースホルダー 3"/>
          <p:cNvSpPr>
            <a:spLocks noGrp="1"/>
          </p:cNvSpPr>
          <p:nvPr>
            <p:ph type="sldNum" sz="quarter" idx="10"/>
          </p:nvPr>
        </p:nvSpPr>
        <p:spPr>
          <a:xfrm>
            <a:off x="3233381" y="9140840"/>
            <a:ext cx="2953228" cy="499172"/>
          </a:xfrm>
        </p:spPr>
        <p:txBody>
          <a:bodyPr/>
          <a:lstStyle/>
          <a:p>
            <a:pPr defTabSz="906414">
              <a:defRPr/>
            </a:pPr>
            <a:fld id="{E1AE2710-6272-4C33-A5A1-B189C3EA5735}" type="slidenum">
              <a:rPr lang="ja-JP" altLang="en-US">
                <a:solidFill>
                  <a:prstClr val="black"/>
                </a:solidFill>
                <a:latin typeface="Calibri"/>
                <a:ea typeface="ＭＳ Ｐゴシック" panose="020B0600070205080204" pitchFamily="50" charset="-128"/>
              </a:rPr>
              <a:pPr defTabSz="906414">
                <a:defRPr/>
              </a:pPr>
              <a:t>24</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46414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5252" y="4787898"/>
            <a:ext cx="5384298" cy="3917365"/>
          </a:xfrm>
        </p:spPr>
        <p:txBody>
          <a:bodyPr/>
          <a:lstStyle/>
          <a:p>
            <a:r>
              <a:rPr kumimoji="1" lang="ja-JP" altLang="en-US" dirty="0"/>
              <a:t>　　　　　　税金を公平に集めるためにはどうしたらよいでしょうか。</a:t>
            </a:r>
            <a:endParaRPr kumimoji="1" lang="en-US" altLang="ja-JP" dirty="0"/>
          </a:p>
          <a:p>
            <a:r>
              <a:rPr lang="ja-JP" altLang="en-US" dirty="0"/>
              <a:t>　　　　　　皆さんから　「同じ金額」　「みんなが同じ率で負担」「負担能力に応じ</a:t>
            </a:r>
            <a:endParaRPr lang="en-US" altLang="ja-JP" dirty="0"/>
          </a:p>
          <a:p>
            <a:r>
              <a:rPr lang="ja-JP" altLang="en-US" dirty="0"/>
              <a:t>　　　　　</a:t>
            </a:r>
            <a:r>
              <a:rPr lang="ja-JP" altLang="en-US" dirty="0" err="1"/>
              <a:t>て</a:t>
            </a:r>
            <a:r>
              <a:rPr lang="ja-JP" altLang="en-US" dirty="0"/>
              <a:t>負担」一体</a:t>
            </a:r>
            <a:r>
              <a:rPr kumimoji="1" lang="ja-JP" altLang="en-US" dirty="0"/>
              <a:t>どうしたら良いでしょうか？</a:t>
            </a:r>
            <a:endParaRPr kumimoji="1" lang="en-US" altLang="ja-JP" dirty="0"/>
          </a:p>
          <a:p>
            <a:r>
              <a:rPr kumimoji="1" lang="ja-JP" altLang="en-US" dirty="0"/>
              <a:t>　　　　　　</a:t>
            </a:r>
            <a:r>
              <a:rPr kumimoji="1" lang="en-US" altLang="ja-JP" dirty="0"/>
              <a:t>※</a:t>
            </a:r>
            <a:r>
              <a:rPr kumimoji="1" lang="ja-JP" altLang="en-US" dirty="0"/>
              <a:t>国語辞書によると、「公平」</a:t>
            </a:r>
            <a:r>
              <a:rPr kumimoji="1" lang="en-US" altLang="ja-JP" dirty="0"/>
              <a:t>…</a:t>
            </a:r>
            <a:r>
              <a:rPr kumimoji="1" lang="ja-JP" altLang="en-US" dirty="0"/>
              <a:t>自分の好みなどで特別扱いをすること</a:t>
            </a:r>
            <a:endParaRPr kumimoji="1" lang="en-US" altLang="ja-JP" dirty="0"/>
          </a:p>
          <a:p>
            <a:r>
              <a:rPr lang="ja-JP" altLang="en-US" dirty="0"/>
              <a:t>　　　　　</a:t>
            </a:r>
            <a:r>
              <a:rPr kumimoji="1" lang="ja-JP" altLang="en-US" dirty="0"/>
              <a:t>がなく、すべて同じように扱うこと。</a:t>
            </a:r>
            <a:endParaRPr kumimoji="1" lang="en-US" altLang="ja-JP" dirty="0"/>
          </a:p>
          <a:p>
            <a:r>
              <a:rPr kumimoji="1" lang="ja-JP" altLang="en-US" dirty="0"/>
              <a:t>　　　　　　　みんなに再度考えて、他の班に対して、金額を訂正させる。（再度、</a:t>
            </a:r>
            <a:endParaRPr kumimoji="1" lang="en-US" altLang="ja-JP" dirty="0"/>
          </a:p>
          <a:p>
            <a:r>
              <a:rPr lang="ja-JP" altLang="en-US" dirty="0"/>
              <a:t>　　　　　</a:t>
            </a:r>
            <a:r>
              <a:rPr kumimoji="1" lang="ja-JP" altLang="en-US" dirty="0"/>
              <a:t>第２案として板書していく）　合計が</a:t>
            </a:r>
            <a:r>
              <a:rPr kumimoji="1" lang="en-US" altLang="ja-JP" dirty="0"/>
              <a:t>9,</a:t>
            </a:r>
            <a:r>
              <a:rPr kumimoji="1" lang="ja-JP" altLang="en-US" dirty="0"/>
              <a:t>０００万円になるように板書を訂正</a:t>
            </a:r>
            <a:endParaRPr kumimoji="1" lang="en-US" altLang="ja-JP" dirty="0"/>
          </a:p>
          <a:p>
            <a:r>
              <a:rPr lang="ja-JP" altLang="en-US" dirty="0"/>
              <a:t>　　　　　</a:t>
            </a:r>
            <a:r>
              <a:rPr kumimoji="1" lang="ja-JP" altLang="en-US" dirty="0"/>
              <a:t>していく。</a:t>
            </a:r>
            <a:endParaRPr kumimoji="1" lang="en-US" altLang="ja-JP" dirty="0"/>
          </a:p>
          <a:p>
            <a:r>
              <a:rPr lang="ja-JP" altLang="en-US" dirty="0"/>
              <a:t>　　　　　　　</a:t>
            </a:r>
            <a:r>
              <a:rPr lang="en-US" altLang="ja-JP" dirty="0"/>
              <a:t>0</a:t>
            </a:r>
            <a:r>
              <a:rPr lang="ja-JP" altLang="en-US" dirty="0"/>
              <a:t>：</a:t>
            </a:r>
            <a:r>
              <a:rPr lang="en-US" altLang="ja-JP" dirty="0"/>
              <a:t>01</a:t>
            </a:r>
            <a:r>
              <a:rPr lang="ja-JP" altLang="en-US" dirty="0"/>
              <a:t>：</a:t>
            </a:r>
            <a:r>
              <a:rPr lang="en-US" altLang="ja-JP" dirty="0"/>
              <a:t>00</a:t>
            </a:r>
            <a:r>
              <a:rPr kumimoji="1" lang="ja-JP" altLang="en-US" dirty="0"/>
              <a:t>　　　　　　　　　　　　　　　　　　　　　　　　　　　　　　　　　　　　　　　　　　　　　　　　　　　　　　　　　　　　　</a:t>
            </a:r>
            <a:endParaRPr kumimoji="1" lang="en-US" altLang="ja-JP" dirty="0"/>
          </a:p>
          <a:p>
            <a:r>
              <a:rPr kumimoji="1" lang="ja-JP" altLang="en-US" dirty="0"/>
              <a:t>　　　　　　　</a:t>
            </a:r>
            <a:r>
              <a:rPr kumimoji="1" lang="en-US" altLang="ja-JP" dirty="0"/>
              <a:t>0</a:t>
            </a:r>
            <a:r>
              <a:rPr kumimoji="1" lang="ja-JP" altLang="en-US" dirty="0"/>
              <a:t>：</a:t>
            </a:r>
            <a:r>
              <a:rPr kumimoji="1" lang="en-US" altLang="ja-JP" dirty="0"/>
              <a:t>04</a:t>
            </a:r>
            <a:r>
              <a:rPr kumimoji="1" lang="ja-JP" altLang="en-US" baseline="0" dirty="0"/>
              <a:t> </a:t>
            </a:r>
            <a:r>
              <a:rPr kumimoji="1" lang="en-US" altLang="ja-JP" dirty="0"/>
              <a:t>:</a:t>
            </a:r>
            <a:r>
              <a:rPr kumimoji="1" lang="ja-JP" altLang="en-US" baseline="0" dirty="0"/>
              <a:t> </a:t>
            </a:r>
            <a:r>
              <a:rPr kumimoji="1" lang="en-US" altLang="ja-JP" baseline="0" dirty="0"/>
              <a:t>10</a:t>
            </a:r>
          </a:p>
          <a:p>
            <a:r>
              <a:rPr kumimoji="1" lang="ja-JP" altLang="en-US" baseline="0" dirty="0"/>
              <a:t>　　　　　　　　①女の子　②吹き出し上　③・　④・　⑤・　⑥吹き出し下　⑦→</a:t>
            </a:r>
            <a:endParaRPr kumimoji="1" lang="ja-JP" altLang="en-US" dirty="0"/>
          </a:p>
        </p:txBody>
      </p:sp>
      <p:sp>
        <p:nvSpPr>
          <p:cNvPr id="4" name="スライド番号プレースホルダー 3"/>
          <p:cNvSpPr>
            <a:spLocks noGrp="1"/>
          </p:cNvSpPr>
          <p:nvPr>
            <p:ph type="sldNum" sz="quarter" idx="10"/>
          </p:nvPr>
        </p:nvSpPr>
        <p:spPr>
          <a:xfrm>
            <a:off x="3174553" y="9188356"/>
            <a:ext cx="2953228" cy="499172"/>
          </a:xfrm>
        </p:spPr>
        <p:txBody>
          <a:bodyPr/>
          <a:lstStyle/>
          <a:p>
            <a:pPr>
              <a:defRPr/>
            </a:pPr>
            <a:fld id="{E1AE2710-6272-4C33-A5A1-B189C3EA5735}" type="slidenum">
              <a:rPr lang="ja-JP" altLang="en-US" smtClean="0"/>
              <a:pPr>
                <a:defRPr/>
              </a:pPr>
              <a:t>25</a:t>
            </a:fld>
            <a:endParaRPr lang="ja-JP" altLang="en-US" dirty="0"/>
          </a:p>
        </p:txBody>
      </p:sp>
    </p:spTree>
    <p:extLst>
      <p:ext uri="{BB962C8B-B14F-4D97-AF65-F5344CB8AC3E}">
        <p14:creationId xmlns:p14="http://schemas.microsoft.com/office/powerpoint/2010/main" val="3895154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95124" y="4787898"/>
            <a:ext cx="5248673" cy="2147379"/>
          </a:xfrm>
        </p:spPr>
        <p:txBody>
          <a:bodyPr/>
          <a:lstStyle/>
          <a:p>
            <a:r>
              <a:rPr kumimoji="1" lang="ja-JP" altLang="en-US" dirty="0"/>
              <a:t>　　　　まず</a:t>
            </a:r>
            <a:r>
              <a:rPr lang="ja-JP" altLang="en-US" dirty="0"/>
              <a:t>同じ金額を集めると、６班、</a:t>
            </a:r>
            <a:r>
              <a:rPr lang="en-US" altLang="ja-JP" dirty="0"/>
              <a:t>7</a:t>
            </a:r>
            <a:r>
              <a:rPr lang="ja-JP" altLang="en-US" dirty="0"/>
              <a:t>班、</a:t>
            </a:r>
            <a:r>
              <a:rPr lang="en-US" altLang="ja-JP" dirty="0"/>
              <a:t>8</a:t>
            </a:r>
            <a:r>
              <a:rPr lang="ja-JP" altLang="en-US" dirty="0"/>
              <a:t>班、</a:t>
            </a:r>
            <a:r>
              <a:rPr lang="en-US" altLang="ja-JP" dirty="0"/>
              <a:t>9</a:t>
            </a:r>
            <a:r>
              <a:rPr lang="ja-JP" altLang="en-US" dirty="0"/>
              <a:t>班は生活費がありませんネ？</a:t>
            </a:r>
            <a:endParaRPr lang="en-US" altLang="ja-JP" dirty="0"/>
          </a:p>
          <a:p>
            <a:r>
              <a:rPr kumimoji="1" lang="ja-JP" altLang="en-US" dirty="0"/>
              <a:t>　　　　</a:t>
            </a:r>
            <a:r>
              <a:rPr lang="ja-JP" altLang="en-US" dirty="0"/>
              <a:t>同じ率で集めても８班と</a:t>
            </a:r>
            <a:r>
              <a:rPr lang="en-US" altLang="ja-JP" dirty="0"/>
              <a:t>9</a:t>
            </a:r>
            <a:r>
              <a:rPr lang="ja-JP" altLang="en-US" dirty="0"/>
              <a:t>班は生活費が少なくなります。</a:t>
            </a:r>
            <a:endParaRPr lang="en-US" altLang="ja-JP" dirty="0"/>
          </a:p>
          <a:p>
            <a:r>
              <a:rPr lang="ja-JP" altLang="en-US" dirty="0"/>
              <a:t>　　　　能力に応じて集めるのはどうでしょうか。　　　　　　　</a:t>
            </a:r>
            <a:endParaRPr lang="en-US" altLang="ja-JP" dirty="0"/>
          </a:p>
          <a:p>
            <a:r>
              <a:rPr lang="ja-JP" altLang="en-US" dirty="0"/>
              <a:t>　　　　これを垂直的公平と云います。</a:t>
            </a:r>
            <a:endParaRPr lang="en-US" altLang="ja-JP" dirty="0"/>
          </a:p>
          <a:p>
            <a:r>
              <a:rPr lang="ja-JP" altLang="en-US" dirty="0"/>
              <a:t>　　　　　</a:t>
            </a:r>
            <a:r>
              <a:rPr lang="en-US" altLang="ja-JP" dirty="0"/>
              <a:t>0</a:t>
            </a:r>
            <a:r>
              <a:rPr lang="ja-JP" altLang="en-US" dirty="0"/>
              <a:t>：</a:t>
            </a:r>
            <a:r>
              <a:rPr lang="en-US" altLang="ja-JP" dirty="0"/>
              <a:t>00</a:t>
            </a:r>
            <a:r>
              <a:rPr lang="ja-JP" altLang="en-US" dirty="0"/>
              <a:t>：</a:t>
            </a:r>
            <a:r>
              <a:rPr lang="en-US" altLang="ja-JP" dirty="0"/>
              <a:t>30</a:t>
            </a:r>
          </a:p>
          <a:p>
            <a:r>
              <a:rPr kumimoji="1" lang="ja-JP" altLang="en-US" dirty="0"/>
              <a:t>　　　　　</a:t>
            </a:r>
            <a:r>
              <a:rPr kumimoji="1" lang="en-US" altLang="ja-JP" dirty="0"/>
              <a:t>0</a:t>
            </a:r>
            <a:r>
              <a:rPr kumimoji="1" lang="ja-JP" altLang="en-US" dirty="0"/>
              <a:t>：</a:t>
            </a:r>
            <a:r>
              <a:rPr kumimoji="1" lang="en-US" altLang="ja-JP" dirty="0"/>
              <a:t>02</a:t>
            </a:r>
            <a:r>
              <a:rPr kumimoji="1" lang="ja-JP" altLang="en-US" baseline="0" dirty="0"/>
              <a:t> </a:t>
            </a:r>
            <a:r>
              <a:rPr kumimoji="1" lang="en-US" altLang="ja-JP" dirty="0"/>
              <a:t>:</a:t>
            </a:r>
            <a:r>
              <a:rPr kumimoji="1" lang="ja-JP" altLang="en-US" baseline="0" dirty="0"/>
              <a:t> </a:t>
            </a:r>
            <a:r>
              <a:rPr kumimoji="1" lang="en-US" altLang="ja-JP" baseline="0" dirty="0"/>
              <a:t>40</a:t>
            </a:r>
          </a:p>
          <a:p>
            <a:r>
              <a:rPr kumimoji="1" lang="ja-JP" altLang="en-US" baseline="0" dirty="0"/>
              <a:t>　　　　　　①　②　③→</a:t>
            </a:r>
            <a:endParaRPr kumimoji="1" lang="ja-JP" altLang="en-US" dirty="0"/>
          </a:p>
        </p:txBody>
      </p:sp>
      <p:sp>
        <p:nvSpPr>
          <p:cNvPr id="4" name="スライド番号プレースホルダー 3"/>
          <p:cNvSpPr>
            <a:spLocks noGrp="1"/>
          </p:cNvSpPr>
          <p:nvPr>
            <p:ph type="sldNum" sz="quarter" idx="10"/>
          </p:nvPr>
        </p:nvSpPr>
        <p:spPr>
          <a:xfrm>
            <a:off x="3407569" y="9271511"/>
            <a:ext cx="2953228" cy="499172"/>
          </a:xfrm>
        </p:spPr>
        <p:txBody>
          <a:bodyPr/>
          <a:lstStyle/>
          <a:p>
            <a:pPr>
              <a:defRPr/>
            </a:pPr>
            <a:fld id="{E1AE2710-6272-4C33-A5A1-B189C3EA5735}" type="slidenum">
              <a:rPr lang="ja-JP" altLang="en-US" smtClean="0"/>
              <a:pPr>
                <a:defRPr/>
              </a:pPr>
              <a:t>26</a:t>
            </a:fld>
            <a:endParaRPr lang="ja-JP" altLang="en-US" dirty="0"/>
          </a:p>
        </p:txBody>
      </p:sp>
    </p:spTree>
    <p:extLst>
      <p:ext uri="{BB962C8B-B14F-4D97-AF65-F5344CB8AC3E}">
        <p14:creationId xmlns:p14="http://schemas.microsoft.com/office/powerpoint/2010/main" val="1907266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52500" y="4787896"/>
            <a:ext cx="4960736" cy="3124204"/>
          </a:xfrm>
        </p:spPr>
        <p:txBody>
          <a:bodyPr/>
          <a:lstStyle/>
          <a:p>
            <a:r>
              <a:rPr kumimoji="1" lang="ja-JP" altLang="en-US" dirty="0"/>
              <a:t>　　　実際に税金はいろんな種類がありますので、公平に集めるために、</a:t>
            </a:r>
            <a:endParaRPr kumimoji="1" lang="en-US" altLang="ja-JP" dirty="0"/>
          </a:p>
          <a:p>
            <a:r>
              <a:rPr lang="ja-JP" altLang="en-US" dirty="0"/>
              <a:t>　　</a:t>
            </a:r>
            <a:r>
              <a:rPr kumimoji="1" lang="ja-JP" altLang="en-US" dirty="0"/>
              <a:t>いろいろ組み合わせたらどうでしょうか。</a:t>
            </a:r>
            <a:endParaRPr kumimoji="1" lang="en-US" altLang="ja-JP" dirty="0"/>
          </a:p>
          <a:p>
            <a:r>
              <a:rPr lang="ja-JP" altLang="en-US" dirty="0"/>
              <a:t>　　　消費税のように買う人から集めるもの、　自宅など不動産への固定</a:t>
            </a:r>
            <a:endParaRPr lang="en-US" altLang="ja-JP" dirty="0"/>
          </a:p>
          <a:p>
            <a:r>
              <a:rPr lang="ja-JP" altLang="en-US" dirty="0"/>
              <a:t>　　資産税、自動車への自動車税、お酒への酒税、タバコへのたばこ税</a:t>
            </a:r>
            <a:endParaRPr lang="en-US" altLang="ja-JP" dirty="0"/>
          </a:p>
          <a:p>
            <a:r>
              <a:rPr lang="ja-JP" altLang="en-US" dirty="0"/>
              <a:t>　　昨年</a:t>
            </a:r>
            <a:r>
              <a:rPr lang="en-US" altLang="ja-JP" dirty="0"/>
              <a:t>10</a:t>
            </a:r>
            <a:r>
              <a:rPr lang="ja-JP" altLang="en-US" dirty="0"/>
              <a:t>月から始まった宮島訪問税など特定の人から集めるもの、</a:t>
            </a:r>
            <a:endParaRPr lang="en-US" altLang="ja-JP" dirty="0"/>
          </a:p>
          <a:p>
            <a:r>
              <a:rPr lang="ja-JP" altLang="en-US" dirty="0"/>
              <a:t>　　法人税のように同じ率で集めるもの、収入にかかる所得税、遺産や贈与</a:t>
            </a:r>
            <a:endParaRPr lang="en-US" altLang="ja-JP" dirty="0"/>
          </a:p>
          <a:p>
            <a:r>
              <a:rPr lang="ja-JP" altLang="en-US" dirty="0"/>
              <a:t>　　にかかる相続税、贈与税のように負担する能力に応じて集めるものを</a:t>
            </a:r>
            <a:endParaRPr lang="en-US" altLang="ja-JP" dirty="0"/>
          </a:p>
          <a:p>
            <a:r>
              <a:rPr lang="ja-JP" altLang="en-US" dirty="0"/>
              <a:t>　　組み合わせると良いのかもしれませんね。</a:t>
            </a:r>
            <a:endParaRPr kumimoji="1" lang="en-US" altLang="ja-JP" dirty="0"/>
          </a:p>
          <a:p>
            <a:r>
              <a:rPr kumimoji="1" lang="ja-JP" altLang="en-US" dirty="0"/>
              <a:t>　　</a:t>
            </a:r>
            <a:r>
              <a:rPr kumimoji="1" lang="en-US" altLang="ja-JP" dirty="0"/>
              <a:t>0</a:t>
            </a:r>
            <a:r>
              <a:rPr kumimoji="1" lang="ja-JP" altLang="en-US" dirty="0"/>
              <a:t>：</a:t>
            </a:r>
            <a:r>
              <a:rPr kumimoji="1" lang="en-US" altLang="ja-JP" dirty="0"/>
              <a:t>00</a:t>
            </a:r>
            <a:r>
              <a:rPr kumimoji="1" lang="ja-JP" altLang="en-US" dirty="0"/>
              <a:t>：</a:t>
            </a:r>
            <a:r>
              <a:rPr kumimoji="1" lang="en-US" altLang="ja-JP" dirty="0"/>
              <a:t>30</a:t>
            </a:r>
          </a:p>
          <a:p>
            <a:r>
              <a:rPr kumimoji="1" lang="ja-JP" altLang="en-US" dirty="0"/>
              <a:t>　　</a:t>
            </a:r>
            <a:r>
              <a:rPr lang="en-US" altLang="ja-JP" dirty="0"/>
              <a:t>0</a:t>
            </a:r>
            <a:r>
              <a:rPr lang="ja-JP" altLang="en-US" dirty="0"/>
              <a:t>：</a:t>
            </a:r>
            <a:r>
              <a:rPr lang="en-US" altLang="ja-JP" dirty="0"/>
              <a:t>02</a:t>
            </a:r>
            <a:r>
              <a:rPr lang="ja-JP" altLang="en-US" baseline="0" dirty="0"/>
              <a:t> </a:t>
            </a:r>
            <a:r>
              <a:rPr lang="en-US" altLang="ja-JP" dirty="0"/>
              <a:t>:</a:t>
            </a:r>
            <a:r>
              <a:rPr lang="ja-JP" altLang="en-US" baseline="0" dirty="0"/>
              <a:t> </a:t>
            </a:r>
            <a:r>
              <a:rPr lang="en-US" altLang="ja-JP" baseline="0" dirty="0"/>
              <a:t>10</a:t>
            </a:r>
          </a:p>
          <a:p>
            <a:r>
              <a:rPr kumimoji="1" lang="ja-JP" altLang="en-US" baseline="0" dirty="0"/>
              <a:t>　　①枠　②消費税　③固定資産税～　④法人税　⑤所得税～　</a:t>
            </a:r>
            <a:endParaRPr kumimoji="1" lang="en-US" altLang="ja-JP" baseline="0" dirty="0"/>
          </a:p>
          <a:p>
            <a:r>
              <a:rPr kumimoji="1" lang="en-US" altLang="ja-JP" baseline="0" dirty="0"/>
              <a:t>    </a:t>
            </a:r>
            <a:r>
              <a:rPr kumimoji="1" lang="ja-JP" altLang="en-US" baseline="0" dirty="0"/>
              <a:t>⑥全部　⑦→</a:t>
            </a:r>
            <a:endParaRPr kumimoji="1" lang="ja-JP" altLang="en-US" dirty="0"/>
          </a:p>
        </p:txBody>
      </p:sp>
      <p:sp>
        <p:nvSpPr>
          <p:cNvPr id="4" name="スライド番号プレースホルダー 3"/>
          <p:cNvSpPr>
            <a:spLocks noGrp="1"/>
          </p:cNvSpPr>
          <p:nvPr>
            <p:ph type="sldNum" sz="quarter" idx="10"/>
          </p:nvPr>
        </p:nvSpPr>
        <p:spPr>
          <a:xfrm>
            <a:off x="3423697" y="9295269"/>
            <a:ext cx="2953228" cy="499172"/>
          </a:xfrm>
        </p:spPr>
        <p:txBody>
          <a:bodyPr/>
          <a:lstStyle/>
          <a:p>
            <a:pPr>
              <a:defRPr/>
            </a:pPr>
            <a:fld id="{E1AE2710-6272-4C33-A5A1-B189C3EA5735}" type="slidenum">
              <a:rPr lang="ja-JP" altLang="en-US" smtClean="0"/>
              <a:pPr>
                <a:defRPr/>
              </a:pPr>
              <a:t>27</a:t>
            </a:fld>
            <a:endParaRPr lang="ja-JP" altLang="en-US" dirty="0"/>
          </a:p>
        </p:txBody>
      </p:sp>
    </p:spTree>
    <p:extLst>
      <p:ext uri="{BB962C8B-B14F-4D97-AF65-F5344CB8AC3E}">
        <p14:creationId xmlns:p14="http://schemas.microsoft.com/office/powerpoint/2010/main" val="251475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0599" y="4787896"/>
            <a:ext cx="4868385" cy="2159003"/>
          </a:xfrm>
        </p:spPr>
        <p:txBody>
          <a:bodyPr/>
          <a:lstStyle/>
          <a:p>
            <a:r>
              <a:rPr kumimoji="1" lang="ja-JP" altLang="en-US" dirty="0"/>
              <a:t>　　　　続いて、どうやったら、公平にみんなのために使えるのかなぁ。</a:t>
            </a:r>
            <a:r>
              <a:rPr lang="ja-JP" altLang="en-US" dirty="0"/>
              <a:t>豊かな生活のため、健康に生きるため、文化的に安心して暮らせるように？</a:t>
            </a:r>
            <a:r>
              <a:rPr kumimoji="1" lang="ja-JP" altLang="en-US" dirty="0"/>
              <a:t>むずかしいね？</a:t>
            </a:r>
            <a:endParaRPr kumimoji="1" lang="en-US" altLang="ja-JP" dirty="0"/>
          </a:p>
          <a:p>
            <a:r>
              <a:rPr kumimoji="1" lang="ja-JP" altLang="en-US" dirty="0"/>
              <a:t>　　　　</a:t>
            </a:r>
            <a:r>
              <a:rPr kumimoji="1" lang="en-US" altLang="ja-JP" dirty="0"/>
              <a:t>0</a:t>
            </a:r>
            <a:r>
              <a:rPr kumimoji="1" lang="ja-JP" altLang="en-US" dirty="0"/>
              <a:t>：</a:t>
            </a:r>
            <a:r>
              <a:rPr kumimoji="1" lang="en-US" altLang="ja-JP" dirty="0"/>
              <a:t>01</a:t>
            </a:r>
            <a:r>
              <a:rPr kumimoji="1" lang="ja-JP" altLang="en-US" baseline="0" dirty="0"/>
              <a:t> </a:t>
            </a:r>
            <a:r>
              <a:rPr kumimoji="1" lang="en-US" altLang="ja-JP" baseline="0" dirty="0"/>
              <a:t>: </a:t>
            </a:r>
            <a:r>
              <a:rPr kumimoji="1" lang="en-US" altLang="ja-JP" dirty="0"/>
              <a:t>10</a:t>
            </a:r>
          </a:p>
          <a:p>
            <a:r>
              <a:rPr kumimoji="1" lang="ja-JP" altLang="en-US" dirty="0"/>
              <a:t>　　　　</a:t>
            </a:r>
            <a:r>
              <a:rPr lang="en-US" altLang="ja-JP" dirty="0"/>
              <a:t>0</a:t>
            </a:r>
            <a:r>
              <a:rPr lang="ja-JP" altLang="en-US" dirty="0"/>
              <a:t>：</a:t>
            </a:r>
            <a:r>
              <a:rPr lang="en-US" altLang="ja-JP" dirty="0"/>
              <a:t>01 : </a:t>
            </a:r>
            <a:r>
              <a:rPr lang="en-US" altLang="ja-JP" baseline="0" dirty="0"/>
              <a:t>00</a:t>
            </a:r>
          </a:p>
          <a:p>
            <a:r>
              <a:rPr kumimoji="1" lang="ja-JP" altLang="en-US" baseline="0" dirty="0"/>
              <a:t>　　　　　①吹き出し枠　②文章上　③・　④クレーン　⑤ダム　⑥クレーン消　⑦ダム消　⑧・　⑨病院　⑩介護　⑪病院消　⑫介護消</a:t>
            </a:r>
            <a:endParaRPr kumimoji="1" lang="en-US" altLang="ja-JP" baseline="0" dirty="0"/>
          </a:p>
          <a:p>
            <a:r>
              <a:rPr kumimoji="1" lang="ja-JP" altLang="en-US" baseline="0" dirty="0"/>
              <a:t>　　　　　⑬・　⑭本　⑮遊具　⑯本消　⑰遊具消　⑱・　⑲消防　⑳警官　❶消防消　❷警官消　❸吹き出し下　❹→</a:t>
            </a:r>
            <a:endParaRPr kumimoji="1" lang="ja-JP" altLang="en-US" dirty="0"/>
          </a:p>
        </p:txBody>
      </p:sp>
      <p:sp>
        <p:nvSpPr>
          <p:cNvPr id="4" name="スライド番号プレースホルダー 3"/>
          <p:cNvSpPr>
            <a:spLocks noGrp="1"/>
          </p:cNvSpPr>
          <p:nvPr>
            <p:ph type="sldNum" sz="quarter" idx="10"/>
          </p:nvPr>
        </p:nvSpPr>
        <p:spPr>
          <a:xfrm>
            <a:off x="3407569" y="9295269"/>
            <a:ext cx="2953228" cy="499172"/>
          </a:xfrm>
        </p:spPr>
        <p:txBody>
          <a:bodyPr/>
          <a:lstStyle/>
          <a:p>
            <a:pPr>
              <a:defRPr/>
            </a:pPr>
            <a:fld id="{E1AE2710-6272-4C33-A5A1-B189C3EA5735}" type="slidenum">
              <a:rPr lang="ja-JP" altLang="en-US" smtClean="0"/>
              <a:pPr>
                <a:defRPr/>
              </a:pPr>
              <a:t>28</a:t>
            </a:fld>
            <a:endParaRPr lang="ja-JP" altLang="en-US" dirty="0"/>
          </a:p>
        </p:txBody>
      </p:sp>
    </p:spTree>
    <p:extLst>
      <p:ext uri="{BB962C8B-B14F-4D97-AF65-F5344CB8AC3E}">
        <p14:creationId xmlns:p14="http://schemas.microsoft.com/office/powerpoint/2010/main" val="2081312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a:t>　では最後に、まとめです。</a:t>
            </a:r>
            <a:endParaRPr lang="en-US" altLang="ja-JP" dirty="0"/>
          </a:p>
          <a:p>
            <a:pPr eaLnBrk="1" hangingPunct="1">
              <a:spcBef>
                <a:spcPct val="0"/>
              </a:spcBef>
            </a:pPr>
            <a:r>
              <a:rPr lang="ja-JP" altLang="en-US" dirty="0"/>
              <a:t>　今日は、税についていろいろ勉強してきましたが、税を通じて社会の仕組みについても勉強しました。</a:t>
            </a:r>
            <a:endParaRPr lang="en-US" altLang="ja-JP" dirty="0"/>
          </a:p>
          <a:p>
            <a:pPr eaLnBrk="1" hangingPunct="1">
              <a:spcBef>
                <a:spcPct val="0"/>
              </a:spcBef>
            </a:pPr>
            <a:r>
              <a:rPr lang="ja-JP" altLang="en-US" dirty="0"/>
              <a:t>　また、国民主権のお話もしましたが、これは私たちみんなが主人公だということです。</a:t>
            </a:r>
            <a:endParaRPr lang="en-US" altLang="ja-JP" dirty="0"/>
          </a:p>
          <a:p>
            <a:pPr eaLnBrk="1" hangingPunct="1">
              <a:spcBef>
                <a:spcPct val="0"/>
              </a:spcBef>
            </a:pPr>
            <a:r>
              <a:rPr lang="ja-JP" altLang="en-US" dirty="0"/>
              <a:t>　特に、これからの日本を支えていくのは、皆さんたち若い人です。今よりもっと住みやすい、よりよい日本にするために、自分がどうすればいいのか、今日の授業がそれを考えるきっかけになればと思っています。</a:t>
            </a:r>
            <a:endParaRPr lang="en-US" altLang="ja-JP" dirty="0"/>
          </a:p>
          <a:p>
            <a:pPr defTabSz="906322">
              <a:defRPr/>
            </a:pPr>
            <a:r>
              <a:rPr lang="ja-JP" altLang="en-US" dirty="0"/>
              <a:t>　　　</a:t>
            </a:r>
            <a:r>
              <a:rPr lang="en-US" altLang="ja-JP" dirty="0"/>
              <a:t>0</a:t>
            </a:r>
            <a:r>
              <a:rPr lang="ja-JP" altLang="en-US" dirty="0"/>
              <a:t>：</a:t>
            </a:r>
            <a:r>
              <a:rPr lang="en-US" altLang="ja-JP" dirty="0"/>
              <a:t>00</a:t>
            </a:r>
            <a:r>
              <a:rPr lang="ja-JP" altLang="en-US" dirty="0"/>
              <a:t>：</a:t>
            </a:r>
            <a:r>
              <a:rPr lang="en-US" altLang="ja-JP" dirty="0"/>
              <a:t>40</a:t>
            </a:r>
            <a:r>
              <a:rPr lang="ja-JP" altLang="en-US" dirty="0"/>
              <a:t>　</a:t>
            </a:r>
            <a:endParaRPr lang="en-US" altLang="ja-JP" dirty="0"/>
          </a:p>
          <a:p>
            <a:r>
              <a:rPr lang="ja-JP" altLang="en-US" dirty="0"/>
              <a:t>　　　</a:t>
            </a:r>
            <a:r>
              <a:rPr lang="en-US" altLang="ja-JP" dirty="0"/>
              <a:t>0</a:t>
            </a:r>
            <a:r>
              <a:rPr lang="ja-JP" altLang="en-US" dirty="0"/>
              <a:t>：</a:t>
            </a:r>
            <a:r>
              <a:rPr lang="en-US" altLang="ja-JP" dirty="0"/>
              <a:t>00</a:t>
            </a:r>
            <a:r>
              <a:rPr lang="ja-JP" altLang="en-US" dirty="0"/>
              <a:t>：</a:t>
            </a:r>
            <a:r>
              <a:rPr lang="en-US" altLang="ja-JP" dirty="0"/>
              <a:t>20</a:t>
            </a:r>
            <a:r>
              <a:rPr lang="ja-JP" altLang="en-US" dirty="0"/>
              <a:t>　</a:t>
            </a:r>
            <a:endParaRPr lang="en-US" altLang="ja-JP" dirty="0"/>
          </a:p>
          <a:p>
            <a:r>
              <a:rPr kumimoji="1" lang="ja-JP" altLang="en-US" dirty="0"/>
              <a:t>　　　　①→</a:t>
            </a:r>
            <a:endParaRPr kumimoji="1"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ja-JP" altLang="en-US" dirty="0"/>
          </a:p>
        </p:txBody>
      </p:sp>
      <p:sp>
        <p:nvSpPr>
          <p:cNvPr id="2" name="スライド番号プレースホルダー 1">
            <a:extLst>
              <a:ext uri="{FF2B5EF4-FFF2-40B4-BE49-F238E27FC236}">
                <a16:creationId xmlns:a16="http://schemas.microsoft.com/office/drawing/2014/main" id="{4EC0539A-4417-C74A-9A16-6DF730369FEB}"/>
              </a:ext>
            </a:extLst>
          </p:cNvPr>
          <p:cNvSpPr>
            <a:spLocks noGrp="1"/>
          </p:cNvSpPr>
          <p:nvPr>
            <p:ph type="sldNum" sz="quarter" idx="5"/>
          </p:nvPr>
        </p:nvSpPr>
        <p:spPr/>
        <p:txBody>
          <a:bodyPr/>
          <a:lstStyle/>
          <a:p>
            <a:pPr>
              <a:defRPr/>
            </a:pPr>
            <a:fld id="{E1AE2710-6272-4C33-A5A1-B189C3EA5735}" type="slidenum">
              <a:rPr lang="ja-JP" altLang="en-US" smtClean="0"/>
              <a:pPr>
                <a:defRPr/>
              </a:pPr>
              <a:t>29</a:t>
            </a:fld>
            <a:endParaRPr lang="ja-JP" altLang="en-US"/>
          </a:p>
        </p:txBody>
      </p:sp>
    </p:spTree>
    <p:extLst>
      <p:ext uri="{BB962C8B-B14F-4D97-AF65-F5344CB8AC3E}">
        <p14:creationId xmlns:p14="http://schemas.microsoft.com/office/powerpoint/2010/main" val="44777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本題に入る前に、少し私たち税理士の仕事についてお話しします。</a:t>
            </a:r>
            <a:endParaRPr kumimoji="1" lang="en-US" altLang="ja-JP" dirty="0"/>
          </a:p>
          <a:p>
            <a:r>
              <a:rPr kumimoji="1" lang="ja-JP" altLang="en-US" dirty="0"/>
              <a:t>　日本の税金は約</a:t>
            </a:r>
            <a:r>
              <a:rPr kumimoji="1" lang="en-US" altLang="ja-JP" dirty="0"/>
              <a:t>50</a:t>
            </a:r>
            <a:r>
              <a:rPr kumimoji="1" lang="ja-JP" altLang="en-US" dirty="0"/>
              <a:t>種類あるんですが、その大半は申告納税制度、つまり納税する人が自分で税金の金額などを計算し、書類を作って、税務署などに申告して納税する仕組みを採っています。</a:t>
            </a:r>
            <a:endParaRPr kumimoji="1" lang="en-US" altLang="ja-JP" dirty="0"/>
          </a:p>
          <a:p>
            <a:r>
              <a:rPr kumimoji="1" lang="ja-JP" altLang="en-US" dirty="0"/>
              <a:t>　しかし、税金の計算は複雑で難しいので、税金の専門家である私たち税理士が、納税者の皆さんのお手伝いをしているんです。</a:t>
            </a:r>
            <a:endParaRPr kumimoji="1" lang="en-US" altLang="ja-JP" dirty="0"/>
          </a:p>
          <a:p>
            <a:r>
              <a:rPr lang="ja-JP" altLang="en-US" dirty="0"/>
              <a:t>　　</a:t>
            </a:r>
            <a:r>
              <a:rPr lang="en-US" altLang="ja-JP" dirty="0"/>
              <a:t>0</a:t>
            </a:r>
            <a:r>
              <a:rPr lang="ja-JP" altLang="en-US" dirty="0"/>
              <a:t>：</a:t>
            </a:r>
            <a:r>
              <a:rPr lang="en-US" altLang="ja-JP" dirty="0"/>
              <a:t>00</a:t>
            </a:r>
            <a:r>
              <a:rPr lang="ja-JP" altLang="en-US" dirty="0"/>
              <a:t>：</a:t>
            </a:r>
            <a:r>
              <a:rPr lang="en-US" altLang="ja-JP" dirty="0"/>
              <a:t>30</a:t>
            </a:r>
            <a:r>
              <a:rPr lang="ja-JP" altLang="en-US" dirty="0"/>
              <a:t>　</a:t>
            </a:r>
            <a:endParaRPr lang="en-US" altLang="ja-JP" dirty="0"/>
          </a:p>
          <a:p>
            <a:r>
              <a:rPr lang="ja-JP" altLang="en-US" dirty="0"/>
              <a:t>　　</a:t>
            </a:r>
            <a:r>
              <a:rPr lang="en-US" altLang="ja-JP" dirty="0"/>
              <a:t>0</a:t>
            </a:r>
            <a:r>
              <a:rPr lang="ja-JP" altLang="en-US" dirty="0"/>
              <a:t>：</a:t>
            </a:r>
            <a:r>
              <a:rPr lang="en-US" altLang="ja-JP" dirty="0"/>
              <a:t>42</a:t>
            </a:r>
            <a:r>
              <a:rPr lang="ja-JP" altLang="en-US" dirty="0"/>
              <a:t>：</a:t>
            </a:r>
            <a:r>
              <a:rPr lang="en-US" altLang="ja-JP" dirty="0"/>
              <a:t>20</a:t>
            </a:r>
            <a:r>
              <a:rPr lang="ja-JP" altLang="en-US" dirty="0"/>
              <a:t>　</a:t>
            </a:r>
            <a:endParaRPr lang="en-US" altLang="ja-JP" dirty="0"/>
          </a:p>
          <a:p>
            <a:r>
              <a:rPr lang="ja-JP" altLang="en-US" dirty="0"/>
              <a:t>　　　①→</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3</a:t>
            </a:fld>
            <a:endParaRPr lang="ja-JP" altLang="en-US"/>
          </a:p>
        </p:txBody>
      </p:sp>
    </p:spTree>
    <p:extLst>
      <p:ext uri="{BB962C8B-B14F-4D97-AF65-F5344CB8AC3E}">
        <p14:creationId xmlns:p14="http://schemas.microsoft.com/office/powerpoint/2010/main" val="2860385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　ということで、今日の「租税教室」を終了しますが、アンケートを配ってもらっていると思いますので、残りの時間で記入をお願いします。</a:t>
            </a:r>
            <a:endParaRPr lang="en-US" altLang="ja-JP" dirty="0"/>
          </a:p>
          <a:p>
            <a:pPr eaLnBrk="1" hangingPunct="1">
              <a:spcBef>
                <a:spcPct val="0"/>
              </a:spcBef>
            </a:pPr>
            <a:r>
              <a:rPr lang="ja-JP" altLang="en-US" dirty="0"/>
              <a:t>　どうもありがとうございました。</a:t>
            </a:r>
            <a:endParaRPr lang="en-US" altLang="ja-JP" dirty="0"/>
          </a:p>
          <a:p>
            <a:pPr defTabSz="906322">
              <a:defRPr/>
            </a:pPr>
            <a:r>
              <a:rPr lang="ja-JP" altLang="en-US" dirty="0"/>
              <a:t>　　　</a:t>
            </a:r>
            <a:r>
              <a:rPr lang="en-US" altLang="ja-JP" dirty="0"/>
              <a:t>0</a:t>
            </a:r>
            <a:r>
              <a:rPr lang="ja-JP" altLang="en-US" dirty="0"/>
              <a:t>：</a:t>
            </a:r>
            <a:r>
              <a:rPr lang="en-US" altLang="ja-JP" dirty="0"/>
              <a:t>00</a:t>
            </a:r>
            <a:r>
              <a:rPr lang="ja-JP" altLang="en-US" dirty="0"/>
              <a:t>：</a:t>
            </a:r>
            <a:r>
              <a:rPr lang="en-US" altLang="ja-JP" dirty="0"/>
              <a:t>20</a:t>
            </a:r>
            <a:r>
              <a:rPr lang="ja-JP" altLang="en-US" dirty="0"/>
              <a:t>　</a:t>
            </a:r>
            <a:endParaRPr lang="en-US" altLang="ja-JP" dirty="0"/>
          </a:p>
          <a:p>
            <a:r>
              <a:rPr lang="ja-JP" altLang="en-US" dirty="0"/>
              <a:t>　　　</a:t>
            </a:r>
            <a:r>
              <a:rPr lang="en-US" altLang="ja-JP" dirty="0"/>
              <a:t>0</a:t>
            </a:r>
            <a:r>
              <a:rPr lang="ja-JP" altLang="en-US" dirty="0"/>
              <a:t>：</a:t>
            </a:r>
            <a:r>
              <a:rPr lang="en-US" altLang="ja-JP" dirty="0"/>
              <a:t>00</a:t>
            </a:r>
            <a:r>
              <a:rPr lang="ja-JP" altLang="en-US" dirty="0"/>
              <a:t>：</a:t>
            </a:r>
            <a:r>
              <a:rPr lang="en-US" altLang="ja-JP" dirty="0"/>
              <a:t>00</a:t>
            </a:r>
            <a:r>
              <a:rPr lang="ja-JP" altLang="en-US" dirty="0"/>
              <a:t>　</a:t>
            </a:r>
            <a:endParaRPr lang="en-US" altLang="ja-JP" dirty="0"/>
          </a:p>
          <a:p>
            <a:r>
              <a:rPr kumimoji="1" lang="ja-JP" altLang="en-US" dirty="0"/>
              <a:t>　　　　①→</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30</a:t>
            </a:fld>
            <a:endParaRPr lang="ja-JP" altLang="en-US"/>
          </a:p>
        </p:txBody>
      </p:sp>
    </p:spTree>
    <p:extLst>
      <p:ext uri="{BB962C8B-B14F-4D97-AF65-F5344CB8AC3E}">
        <p14:creationId xmlns:p14="http://schemas.microsoft.com/office/powerpoint/2010/main" val="324579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具体的には、税金だけでなく会社の経営や資金などの相談に乗ったり、書類の作成や手続きの代理などの仕事をしています。</a:t>
            </a:r>
            <a:endParaRPr kumimoji="1" lang="en-US" altLang="ja-JP" dirty="0"/>
          </a:p>
          <a:p>
            <a:r>
              <a:rPr kumimoji="1" lang="ja-JP" altLang="en-US" dirty="0"/>
              <a:t>　ということで、税金の専門家として、今日は皆さんと一緒に勉強していきたいと思います。</a:t>
            </a:r>
            <a:endParaRPr kumimoji="1" lang="en-US" altLang="ja-JP" dirty="0"/>
          </a:p>
          <a:p>
            <a:r>
              <a:rPr lang="ja-JP" altLang="en-US" dirty="0"/>
              <a:t>　　</a:t>
            </a:r>
            <a:r>
              <a:rPr lang="en-US" altLang="ja-JP" dirty="0"/>
              <a:t>0</a:t>
            </a:r>
            <a:r>
              <a:rPr lang="ja-JP" altLang="en-US" dirty="0"/>
              <a:t>：</a:t>
            </a:r>
            <a:r>
              <a:rPr lang="en-US" altLang="ja-JP" dirty="0"/>
              <a:t>00</a:t>
            </a:r>
            <a:r>
              <a:rPr lang="ja-JP" altLang="en-US" dirty="0"/>
              <a:t>：</a:t>
            </a:r>
            <a:r>
              <a:rPr lang="en-US" altLang="ja-JP" dirty="0"/>
              <a:t>30</a:t>
            </a:r>
            <a:r>
              <a:rPr lang="ja-JP" altLang="en-US" dirty="0"/>
              <a:t>　</a:t>
            </a:r>
            <a:endParaRPr lang="en-US" altLang="ja-JP" dirty="0"/>
          </a:p>
          <a:p>
            <a:r>
              <a:rPr lang="ja-JP" altLang="en-US" dirty="0"/>
              <a:t>　　</a:t>
            </a:r>
            <a:r>
              <a:rPr lang="en-US" altLang="ja-JP" dirty="0"/>
              <a:t>0</a:t>
            </a:r>
            <a:r>
              <a:rPr lang="ja-JP" altLang="en-US" dirty="0"/>
              <a:t>：</a:t>
            </a:r>
            <a:r>
              <a:rPr lang="en-US" altLang="ja-JP" dirty="0"/>
              <a:t>41</a:t>
            </a:r>
            <a:r>
              <a:rPr lang="ja-JP" altLang="en-US" dirty="0"/>
              <a:t>：</a:t>
            </a:r>
            <a:r>
              <a:rPr lang="en-US" altLang="ja-JP" dirty="0"/>
              <a:t>50</a:t>
            </a:r>
            <a:r>
              <a:rPr lang="ja-JP" altLang="en-US" dirty="0"/>
              <a:t>　</a:t>
            </a:r>
            <a:endParaRPr lang="en-US" altLang="ja-JP" dirty="0"/>
          </a:p>
          <a:p>
            <a:r>
              <a:rPr lang="ja-JP" altLang="en-US" dirty="0"/>
              <a:t>　　　①→</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4</a:t>
            </a:fld>
            <a:endParaRPr lang="ja-JP" altLang="en-US"/>
          </a:p>
        </p:txBody>
      </p:sp>
    </p:spTree>
    <p:extLst>
      <p:ext uri="{BB962C8B-B14F-4D97-AF65-F5344CB8AC3E}">
        <p14:creationId xmlns:p14="http://schemas.microsoft.com/office/powerpoint/2010/main" val="265855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515" y="4787898"/>
            <a:ext cx="5452110" cy="2523521"/>
          </a:xfrm>
        </p:spPr>
        <p:txBody>
          <a:bodyPr/>
          <a:lstStyle/>
          <a:p>
            <a:r>
              <a:rPr kumimoji="1" lang="ja-JP" altLang="en-US" dirty="0"/>
              <a:t>　              今日のお話は「税金はなぜ必要なの」、「日本の財政と課題」、「公平に集めるって」について、皆さんと一緒に考えていきます。</a:t>
            </a:r>
            <a:endParaRPr kumimoji="1" lang="en-US" altLang="ja-JP" dirty="0"/>
          </a:p>
          <a:p>
            <a:r>
              <a:rPr kumimoji="1" lang="ja-JP" altLang="en-US" dirty="0"/>
              <a:t>　              </a:t>
            </a:r>
            <a:r>
              <a:rPr lang="ja-JP" altLang="en-US" dirty="0"/>
              <a:t>　　　　　　　　　　　　　　　　　　　　　　　　　　　　　　　　　</a:t>
            </a:r>
            <a:endParaRPr lang="en-US" altLang="ja-JP" dirty="0"/>
          </a:p>
          <a:p>
            <a:r>
              <a:rPr lang="ja-JP" altLang="en-US" dirty="0"/>
              <a:t>　　　　　　　　　</a:t>
            </a:r>
            <a:r>
              <a:rPr lang="en-US" altLang="ja-JP" dirty="0"/>
              <a:t>0</a:t>
            </a:r>
            <a:r>
              <a:rPr lang="en-US" altLang="ja-JP" baseline="0" dirty="0"/>
              <a:t> </a:t>
            </a:r>
            <a:r>
              <a:rPr lang="en-US" altLang="ja-JP" dirty="0"/>
              <a:t>: 00 :</a:t>
            </a:r>
            <a:r>
              <a:rPr lang="ja-JP" altLang="en-US" baseline="0" dirty="0"/>
              <a:t> </a:t>
            </a:r>
            <a:r>
              <a:rPr lang="en-US" altLang="ja-JP" dirty="0"/>
              <a:t>50</a:t>
            </a:r>
          </a:p>
          <a:p>
            <a:r>
              <a:rPr lang="ja-JP" altLang="en-US" dirty="0"/>
              <a:t>　　　　　　　　　</a:t>
            </a:r>
            <a:r>
              <a:rPr lang="en-US" altLang="ja-JP" dirty="0"/>
              <a:t>0 : 41</a:t>
            </a:r>
            <a:r>
              <a:rPr lang="ja-JP" altLang="en-US" dirty="0"/>
              <a:t>：</a:t>
            </a:r>
            <a:r>
              <a:rPr lang="en-US" altLang="ja-JP" dirty="0"/>
              <a:t>00</a:t>
            </a:r>
          </a:p>
          <a:p>
            <a:r>
              <a:rPr kumimoji="1" lang="ja-JP" altLang="en-US" dirty="0"/>
              <a:t>　                  ①・　②・　③・ ④→</a:t>
            </a:r>
          </a:p>
        </p:txBody>
      </p:sp>
      <p:sp>
        <p:nvSpPr>
          <p:cNvPr id="4" name="スライド番号プレースホルダー 3"/>
          <p:cNvSpPr>
            <a:spLocks noGrp="1"/>
          </p:cNvSpPr>
          <p:nvPr>
            <p:ph type="sldNum" sz="quarter" idx="10"/>
          </p:nvPr>
        </p:nvSpPr>
        <p:spPr>
          <a:xfrm>
            <a:off x="3407569" y="9235874"/>
            <a:ext cx="2953228" cy="499172"/>
          </a:xfrm>
        </p:spPr>
        <p:txBody>
          <a:bodyPr/>
          <a:lstStyle/>
          <a:p>
            <a:pPr>
              <a:defRPr/>
            </a:pPr>
            <a:fld id="{E1AE2710-6272-4C33-A5A1-B189C3EA5735}" type="slidenum">
              <a:rPr lang="ja-JP" altLang="en-US" smtClean="0"/>
              <a:pPr>
                <a:defRPr/>
              </a:pPr>
              <a:t>5</a:t>
            </a:fld>
            <a:endParaRPr lang="ja-JP" altLang="en-US"/>
          </a:p>
        </p:txBody>
      </p:sp>
    </p:spTree>
    <p:extLst>
      <p:ext uri="{BB962C8B-B14F-4D97-AF65-F5344CB8AC3E}">
        <p14:creationId xmlns:p14="http://schemas.microsoft.com/office/powerpoint/2010/main" val="400911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681515" y="4787897"/>
            <a:ext cx="5452110" cy="3218628"/>
          </a:xfrm>
          <a:noFill/>
        </p:spPr>
        <p:txBody>
          <a:bodyPr/>
          <a:lstStyle/>
          <a:p>
            <a:r>
              <a:rPr lang="ja-JP" altLang="en-US" dirty="0"/>
              <a:t>それではここで、税の歴史を学ぶために税金クイズを出します。一緒に考えていきましよう。</a:t>
            </a:r>
            <a:endParaRPr lang="en-US" altLang="ja-JP" dirty="0"/>
          </a:p>
          <a:p>
            <a:r>
              <a:rPr lang="ja-JP" altLang="en-US" dirty="0"/>
              <a:t>税はいつの時代に出来たのでしょうか。</a:t>
            </a:r>
            <a:endParaRPr lang="en-US" altLang="ja-JP" dirty="0"/>
          </a:p>
          <a:p>
            <a:pPr defTabSz="922848">
              <a:defRPr/>
            </a:pPr>
            <a:r>
              <a:rPr lang="ja-JP" altLang="en-US" dirty="0"/>
              <a:t>１．弥生時代、　２．飛鳥時代、　３．明治時代　さあ、いつの時代でしょうか。</a:t>
            </a:r>
          </a:p>
          <a:p>
            <a:r>
              <a:rPr lang="ja-JP" altLang="en-US" dirty="0"/>
              <a:t>三択です。思いつくままで良いですから、みなさん手を挙げてみてください。</a:t>
            </a:r>
            <a:endParaRPr lang="en-US" altLang="ja-JP" dirty="0"/>
          </a:p>
          <a:p>
            <a:r>
              <a:rPr lang="ja-JP" altLang="en-US" dirty="0"/>
              <a:t>１番だと思う人。　（挙手）　　</a:t>
            </a:r>
            <a:endParaRPr lang="en-US" altLang="ja-JP" dirty="0"/>
          </a:p>
          <a:p>
            <a:r>
              <a:rPr lang="ja-JP" altLang="en-US" dirty="0"/>
              <a:t>２番だと思う人。　（挙手）　　</a:t>
            </a:r>
            <a:endParaRPr lang="en-US" altLang="ja-JP" dirty="0"/>
          </a:p>
          <a:p>
            <a:r>
              <a:rPr lang="ja-JP" altLang="en-US" dirty="0"/>
              <a:t>３番だと思う人。　（挙手）　　　　　　　 　　　　　　　　　　　　　　　</a:t>
            </a:r>
            <a:endParaRPr lang="en-US" altLang="ja-JP" dirty="0"/>
          </a:p>
          <a:p>
            <a:r>
              <a:rPr lang="ja-JP" altLang="en-US" dirty="0"/>
              <a:t>　　</a:t>
            </a:r>
            <a:r>
              <a:rPr lang="en-US" altLang="ja-JP" dirty="0"/>
              <a:t>0</a:t>
            </a:r>
            <a:r>
              <a:rPr lang="ja-JP" altLang="en-US" dirty="0"/>
              <a:t>：</a:t>
            </a:r>
            <a:r>
              <a:rPr lang="en-US" altLang="ja-JP" dirty="0"/>
              <a:t>01</a:t>
            </a:r>
            <a:r>
              <a:rPr lang="ja-JP" altLang="en-US" dirty="0"/>
              <a:t>：</a:t>
            </a:r>
            <a:r>
              <a:rPr lang="en-US" altLang="ja-JP" dirty="0"/>
              <a:t>00</a:t>
            </a:r>
          </a:p>
          <a:p>
            <a:r>
              <a:rPr lang="ja-JP" altLang="en-US" dirty="0"/>
              <a:t>　  </a:t>
            </a:r>
            <a:r>
              <a:rPr lang="en-US" altLang="ja-JP" dirty="0"/>
              <a:t>0 : 40</a:t>
            </a:r>
            <a:r>
              <a:rPr lang="ja-JP" altLang="en-US" dirty="0"/>
              <a:t>：</a:t>
            </a:r>
            <a:r>
              <a:rPr lang="en-US" altLang="ja-JP" dirty="0"/>
              <a:t>00</a:t>
            </a:r>
          </a:p>
          <a:p>
            <a:r>
              <a:rPr lang="ja-JP" altLang="en-US" dirty="0"/>
              <a:t>　     ①三択　②→</a:t>
            </a:r>
          </a:p>
        </p:txBody>
      </p:sp>
      <p:sp>
        <p:nvSpPr>
          <p:cNvPr id="3" name="テキスト ボックス 2"/>
          <p:cNvSpPr txBox="1"/>
          <p:nvPr/>
        </p:nvSpPr>
        <p:spPr>
          <a:xfrm>
            <a:off x="5260344" y="8633228"/>
            <a:ext cx="1124054" cy="1092956"/>
          </a:xfrm>
          <a:prstGeom prst="rect">
            <a:avLst/>
          </a:prstGeom>
          <a:noFill/>
        </p:spPr>
        <p:txBody>
          <a:bodyPr wrap="square" lIns="91204" tIns="45601" rIns="91204" bIns="45601" rtlCol="0">
            <a:spAutoFit/>
          </a:bodyPr>
          <a:lstStyle/>
          <a:p>
            <a:pPr algn="just"/>
            <a:r>
              <a:rPr kumimoji="1" lang="ja-JP" altLang="en-US" dirty="0"/>
              <a:t>　　　　　　　　　　</a:t>
            </a:r>
            <a:endParaRPr kumimoji="1" lang="en-US" altLang="ja-JP" dirty="0"/>
          </a:p>
          <a:p>
            <a:pPr algn="just"/>
            <a:r>
              <a:rPr kumimoji="1" lang="ja-JP" altLang="en-US" dirty="0"/>
              <a:t>　　　　　　　　</a:t>
            </a:r>
            <a:endParaRPr kumimoji="1" lang="en-US" altLang="ja-JP" dirty="0"/>
          </a:p>
          <a:p>
            <a:pPr algn="just"/>
            <a:r>
              <a:rPr lang="ja-JP" altLang="en-US" sz="1100" dirty="0"/>
              <a:t>　　　　　　　　　　    </a:t>
            </a:r>
            <a:endParaRPr lang="en-US" altLang="ja-JP" sz="1100" dirty="0"/>
          </a:p>
          <a:p>
            <a:pPr algn="just"/>
            <a:r>
              <a:rPr lang="en-US" altLang="ja-JP" sz="1100" dirty="0"/>
              <a:t>                      6</a:t>
            </a:r>
            <a:r>
              <a:rPr kumimoji="1" lang="ja-JP" altLang="en-US" dirty="0"/>
              <a:t>　　　</a:t>
            </a:r>
          </a:p>
        </p:txBody>
      </p:sp>
      <p:sp>
        <p:nvSpPr>
          <p:cNvPr id="2" name="スライド番号プレースホルダー 1">
            <a:extLst>
              <a:ext uri="{FF2B5EF4-FFF2-40B4-BE49-F238E27FC236}">
                <a16:creationId xmlns:a16="http://schemas.microsoft.com/office/drawing/2014/main" id="{A682F6BF-8F73-4D99-A373-2B624B071A65}"/>
              </a:ext>
            </a:extLst>
          </p:cNvPr>
          <p:cNvSpPr>
            <a:spLocks noGrp="1"/>
          </p:cNvSpPr>
          <p:nvPr>
            <p:ph type="sldNum" sz="quarter" idx="5"/>
          </p:nvPr>
        </p:nvSpPr>
        <p:spPr/>
        <p:txBody>
          <a:bodyPr/>
          <a:lstStyle/>
          <a:p>
            <a:pPr>
              <a:defRPr/>
            </a:pPr>
            <a:fld id="{E1AE2710-6272-4C33-A5A1-B189C3EA5735}" type="slidenum">
              <a:rPr lang="ja-JP" altLang="en-US" smtClean="0"/>
              <a:pPr>
                <a:defRPr/>
              </a:pPr>
              <a:t>6</a:t>
            </a:fld>
            <a:endParaRPr lang="ja-JP" altLang="en-US"/>
          </a:p>
        </p:txBody>
      </p:sp>
    </p:spTree>
    <p:extLst>
      <p:ext uri="{BB962C8B-B14F-4D97-AF65-F5344CB8AC3E}">
        <p14:creationId xmlns:p14="http://schemas.microsoft.com/office/powerpoint/2010/main" val="428645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681515" y="4787899"/>
            <a:ext cx="5452110" cy="1187298"/>
          </a:xfrm>
          <a:noFill/>
        </p:spPr>
        <p:txBody>
          <a:bodyPr/>
          <a:lstStyle/>
          <a:p>
            <a:r>
              <a:rPr lang="ja-JP" altLang="en-US" dirty="0"/>
              <a:t>                  答えは、１番の弥生時代です。　　　　　　                    </a:t>
            </a:r>
            <a:endParaRPr lang="en-US" altLang="ja-JP" dirty="0"/>
          </a:p>
          <a:p>
            <a:r>
              <a:rPr lang="en-US" altLang="ja-JP" dirty="0"/>
              <a:t>                     0</a:t>
            </a:r>
            <a:r>
              <a:rPr lang="ja-JP" altLang="en-US" dirty="0"/>
              <a:t>：</a:t>
            </a:r>
            <a:r>
              <a:rPr lang="en-US" altLang="ja-JP" dirty="0"/>
              <a:t>00</a:t>
            </a:r>
            <a:r>
              <a:rPr lang="ja-JP" altLang="en-US" dirty="0"/>
              <a:t>：</a:t>
            </a:r>
            <a:r>
              <a:rPr lang="en-US" altLang="ja-JP" dirty="0"/>
              <a:t>10</a:t>
            </a:r>
          </a:p>
          <a:p>
            <a:r>
              <a:rPr lang="ja-JP" altLang="en-US" dirty="0"/>
              <a:t>　　　　　　　　　　　</a:t>
            </a:r>
            <a:r>
              <a:rPr lang="en-US" altLang="ja-JP" dirty="0"/>
              <a:t>0</a:t>
            </a:r>
            <a:r>
              <a:rPr lang="ja-JP" altLang="en-US" dirty="0"/>
              <a:t>：</a:t>
            </a:r>
            <a:r>
              <a:rPr lang="en-US" altLang="ja-JP" dirty="0"/>
              <a:t>39</a:t>
            </a:r>
            <a:r>
              <a:rPr lang="ja-JP" altLang="en-US" dirty="0"/>
              <a:t>：</a:t>
            </a:r>
            <a:r>
              <a:rPr lang="en-US" altLang="ja-JP" dirty="0"/>
              <a:t>50</a:t>
            </a:r>
          </a:p>
          <a:p>
            <a:r>
              <a:rPr lang="ja-JP" altLang="en-US" dirty="0"/>
              <a:t>　　　　　　　　　　　　①→</a:t>
            </a:r>
          </a:p>
        </p:txBody>
      </p:sp>
      <p:sp>
        <p:nvSpPr>
          <p:cNvPr id="3" name="テキスト ボックス 2"/>
          <p:cNvSpPr txBox="1"/>
          <p:nvPr/>
        </p:nvSpPr>
        <p:spPr>
          <a:xfrm>
            <a:off x="5534721" y="9432018"/>
            <a:ext cx="932287" cy="369450"/>
          </a:xfrm>
          <a:prstGeom prst="rect">
            <a:avLst/>
          </a:prstGeom>
          <a:noFill/>
        </p:spPr>
        <p:txBody>
          <a:bodyPr wrap="square" lIns="91204" tIns="45601" rIns="91204" bIns="45601" rtlCol="0">
            <a:spAutoFit/>
          </a:bodyPr>
          <a:lstStyle/>
          <a:p>
            <a:r>
              <a:rPr kumimoji="1" lang="ja-JP" altLang="en-US" dirty="0"/>
              <a:t>　　　　</a:t>
            </a:r>
            <a:r>
              <a:rPr lang="en-US" altLang="ja-JP" sz="1100" dirty="0"/>
              <a:t>7</a:t>
            </a:r>
            <a:endParaRPr lang="ja-JP" altLang="en-US" sz="1100" dirty="0"/>
          </a:p>
        </p:txBody>
      </p:sp>
      <p:sp>
        <p:nvSpPr>
          <p:cNvPr id="2" name="スライド番号プレースホルダー 1">
            <a:extLst>
              <a:ext uri="{FF2B5EF4-FFF2-40B4-BE49-F238E27FC236}">
                <a16:creationId xmlns:a16="http://schemas.microsoft.com/office/drawing/2014/main" id="{2CFE7AEF-3C37-A4F7-2EBF-6A4516392E35}"/>
              </a:ext>
            </a:extLst>
          </p:cNvPr>
          <p:cNvSpPr>
            <a:spLocks noGrp="1"/>
          </p:cNvSpPr>
          <p:nvPr>
            <p:ph type="sldNum" sz="quarter" idx="5"/>
          </p:nvPr>
        </p:nvSpPr>
        <p:spPr/>
        <p:txBody>
          <a:bodyPr/>
          <a:lstStyle/>
          <a:p>
            <a:pPr>
              <a:defRPr/>
            </a:pPr>
            <a:fld id="{E1AE2710-6272-4C33-A5A1-B189C3EA5735}" type="slidenum">
              <a:rPr lang="ja-JP" altLang="en-US" smtClean="0"/>
              <a:pPr>
                <a:defRPr/>
              </a:pPr>
              <a:t>7</a:t>
            </a:fld>
            <a:endParaRPr lang="ja-JP" altLang="en-US"/>
          </a:p>
        </p:txBody>
      </p:sp>
    </p:spTree>
    <p:extLst>
      <p:ext uri="{BB962C8B-B14F-4D97-AF65-F5344CB8AC3E}">
        <p14:creationId xmlns:p14="http://schemas.microsoft.com/office/powerpoint/2010/main" val="790725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515" y="4787898"/>
            <a:ext cx="5452110" cy="2606202"/>
          </a:xfrm>
        </p:spPr>
        <p:txBody>
          <a:bodyPr/>
          <a:lstStyle/>
          <a:p>
            <a:r>
              <a:rPr kumimoji="1" lang="ja-JP" altLang="en-US" dirty="0"/>
              <a:t> 皆さんは、社会科の歴史の授業で、弥生時代に邪馬台国という国があって卑弥呼という女王が国を</a:t>
            </a:r>
            <a:r>
              <a:rPr lang="ja-JP" altLang="en-US" dirty="0"/>
              <a:t>治めていたと習いましたね。</a:t>
            </a:r>
            <a:endParaRPr lang="en-US" altLang="ja-JP" dirty="0"/>
          </a:p>
          <a:p>
            <a:r>
              <a:rPr lang="ja-JP" altLang="en-US" dirty="0"/>
              <a:t> その時代には税としてお金ではなく収穫物の一部を納めたり、労働力を提供したという記述が残っており、これが日本に残っている最古のものであるといわれています。　</a:t>
            </a:r>
            <a:endParaRPr lang="en-US" altLang="ja-JP" dirty="0"/>
          </a:p>
          <a:p>
            <a:r>
              <a:rPr lang="en-US" altLang="ja-JP" dirty="0"/>
              <a:t> </a:t>
            </a:r>
            <a:r>
              <a:rPr lang="ja-JP" altLang="en-US" dirty="0"/>
              <a:t>税はこのような時代から現代に至るまで、目的方法等は違うかもしれないけれども、確実に存在していたということですね。　　　　　　　　　　　　　　　　　　　　　　　　　　　　　　　　　　　　　　　　　　　　　　　　　　　　　　　　　　　　</a:t>
            </a:r>
            <a:endParaRPr lang="en-US" altLang="ja-JP" dirty="0"/>
          </a:p>
          <a:p>
            <a:r>
              <a:rPr lang="ja-JP" altLang="en-US" dirty="0"/>
              <a:t>　</a:t>
            </a:r>
            <a:r>
              <a:rPr lang="ja-JP" altLang="en-US" baseline="0" dirty="0"/>
              <a:t> </a:t>
            </a:r>
            <a:r>
              <a:rPr lang="en-US" altLang="ja-JP" dirty="0"/>
              <a:t>0</a:t>
            </a:r>
            <a:r>
              <a:rPr lang="ja-JP" altLang="en-US" dirty="0"/>
              <a:t>：</a:t>
            </a:r>
            <a:r>
              <a:rPr lang="en-US" altLang="ja-JP" dirty="0"/>
              <a:t>00</a:t>
            </a:r>
            <a:r>
              <a:rPr lang="ja-JP" altLang="en-US" baseline="0" dirty="0"/>
              <a:t> </a:t>
            </a:r>
            <a:r>
              <a:rPr lang="en-US" altLang="ja-JP" baseline="0" dirty="0"/>
              <a:t>: </a:t>
            </a:r>
            <a:r>
              <a:rPr lang="en-US" altLang="ja-JP" dirty="0"/>
              <a:t>30</a:t>
            </a:r>
          </a:p>
          <a:p>
            <a:r>
              <a:rPr lang="ja-JP" altLang="en-US" baseline="0" dirty="0"/>
              <a:t>   </a:t>
            </a:r>
            <a:r>
              <a:rPr lang="en-US" altLang="ja-JP" dirty="0"/>
              <a:t>0 : 39</a:t>
            </a:r>
            <a:r>
              <a:rPr lang="ja-JP" altLang="en-US" baseline="0" dirty="0"/>
              <a:t> </a:t>
            </a:r>
            <a:r>
              <a:rPr lang="en-US" altLang="ja-JP" baseline="0" dirty="0"/>
              <a:t>: </a:t>
            </a:r>
            <a:r>
              <a:rPr lang="en-US" altLang="ja-JP" dirty="0"/>
              <a:t>20</a:t>
            </a:r>
          </a:p>
          <a:p>
            <a:r>
              <a:rPr lang="ja-JP" altLang="en-US" dirty="0"/>
              <a:t>　　　①→</a:t>
            </a:r>
            <a:endParaRPr lang="en-US" altLang="ja-JP" dirty="0"/>
          </a:p>
          <a:p>
            <a:endParaRPr lang="en-US" altLang="ja-JP" dirty="0"/>
          </a:p>
        </p:txBody>
      </p:sp>
      <p:sp>
        <p:nvSpPr>
          <p:cNvPr id="4" name="スライド番号プレースホルダー 3"/>
          <p:cNvSpPr>
            <a:spLocks noGrp="1"/>
          </p:cNvSpPr>
          <p:nvPr>
            <p:ph type="sldNum" sz="quarter" idx="10"/>
          </p:nvPr>
        </p:nvSpPr>
        <p:spPr>
          <a:xfrm>
            <a:off x="3718726" y="9259631"/>
            <a:ext cx="2583065" cy="499172"/>
          </a:xfrm>
        </p:spPr>
        <p:txBody>
          <a:bodyPr/>
          <a:lstStyle/>
          <a:p>
            <a:pPr>
              <a:defRPr/>
            </a:pPr>
            <a:fld id="{E1AE2710-6272-4C33-A5A1-B189C3EA5735}" type="slidenum">
              <a:rPr lang="ja-JP" altLang="en-US" smtClean="0"/>
              <a:pPr>
                <a:defRPr/>
              </a:pPr>
              <a:t>8</a:t>
            </a:fld>
            <a:endParaRPr lang="ja-JP" altLang="en-US" dirty="0"/>
          </a:p>
        </p:txBody>
      </p:sp>
    </p:spTree>
    <p:extLst>
      <p:ext uri="{BB962C8B-B14F-4D97-AF65-F5344CB8AC3E}">
        <p14:creationId xmlns:p14="http://schemas.microsoft.com/office/powerpoint/2010/main" val="312025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それでは、「税金はなぜ必要なのか」について考えていきたいと思います。</a:t>
            </a:r>
            <a:endParaRPr kumimoji="1" lang="en-US" altLang="ja-JP" dirty="0"/>
          </a:p>
          <a:p>
            <a:r>
              <a:rPr kumimoji="1" lang="ja-JP" altLang="en-US" dirty="0"/>
              <a:t>　皆さんも買い物をすれば消費税を払いますよね。「消費税がなければ、もうちょっといいものが買えたのに」と思ったこともあるんじゃないでしょうか。</a:t>
            </a:r>
            <a:endParaRPr kumimoji="1" lang="en-US" altLang="ja-JP" dirty="0"/>
          </a:p>
          <a:p>
            <a:r>
              <a:rPr kumimoji="1" lang="ja-JP" altLang="en-US" dirty="0"/>
              <a:t>　左の男の子のように、「使えるお金が増えるから、ない方がいいと思う」人がいても不思議ではないと思います。</a:t>
            </a:r>
            <a:endParaRPr kumimoji="1" lang="en-US" altLang="ja-JP" dirty="0"/>
          </a:p>
          <a:p>
            <a:r>
              <a:rPr kumimoji="1" lang="ja-JP" altLang="en-US" dirty="0"/>
              <a:t>　でも、右の女の子が言っているように、もしなかったら、困ることが出てくるんです。</a:t>
            </a:r>
            <a:endParaRPr kumimoji="1" lang="en-US" altLang="ja-JP" dirty="0"/>
          </a:p>
          <a:p>
            <a:r>
              <a:rPr kumimoji="1" lang="ja-JP" altLang="en-US" dirty="0"/>
              <a:t>　最初にお話ししたように、</a:t>
            </a:r>
            <a:r>
              <a:rPr lang="ja-JP" altLang="en-US" dirty="0"/>
              <a:t>税金は国や地方公共団体が活動するための資金となるものですから、税金がなければ活動ができません。</a:t>
            </a:r>
            <a:endParaRPr lang="en-US" altLang="ja-JP" dirty="0"/>
          </a:p>
          <a:p>
            <a:r>
              <a:rPr kumimoji="1" lang="ja-JP" altLang="en-US" dirty="0"/>
              <a:t>　では、国や地方公共団体は税金を使ってどんなことをしているのでしょうか。</a:t>
            </a:r>
            <a:endParaRPr kumimoji="1" lang="en-US" altLang="ja-JP" dirty="0"/>
          </a:p>
          <a:p>
            <a:r>
              <a:rPr lang="ja-JP" altLang="en-US" dirty="0"/>
              <a:t>　　</a:t>
            </a:r>
            <a:r>
              <a:rPr lang="en-US" altLang="ja-JP" dirty="0"/>
              <a:t>0</a:t>
            </a:r>
            <a:r>
              <a:rPr lang="ja-JP" altLang="en-US" dirty="0"/>
              <a:t>：</a:t>
            </a:r>
            <a:r>
              <a:rPr lang="en-US" altLang="ja-JP" dirty="0"/>
              <a:t>01</a:t>
            </a:r>
            <a:r>
              <a:rPr lang="ja-JP" altLang="en-US" dirty="0"/>
              <a:t>：</a:t>
            </a:r>
            <a:r>
              <a:rPr lang="en-US" altLang="ja-JP" dirty="0"/>
              <a:t>00</a:t>
            </a:r>
            <a:r>
              <a:rPr lang="ja-JP" altLang="en-US" dirty="0"/>
              <a:t>　</a:t>
            </a:r>
            <a:endParaRPr lang="en-US" altLang="ja-JP" dirty="0"/>
          </a:p>
          <a:p>
            <a:r>
              <a:rPr lang="ja-JP" altLang="en-US" dirty="0"/>
              <a:t>　　</a:t>
            </a:r>
            <a:r>
              <a:rPr lang="en-US" altLang="ja-JP" dirty="0"/>
              <a:t>0</a:t>
            </a:r>
            <a:r>
              <a:rPr lang="ja-JP" altLang="en-US" dirty="0"/>
              <a:t>：</a:t>
            </a:r>
            <a:r>
              <a:rPr lang="en-US" altLang="ja-JP" dirty="0"/>
              <a:t>38</a:t>
            </a:r>
            <a:r>
              <a:rPr lang="ja-JP" altLang="en-US" dirty="0"/>
              <a:t>：</a:t>
            </a:r>
            <a:r>
              <a:rPr lang="en-US" altLang="ja-JP" dirty="0"/>
              <a:t>20</a:t>
            </a:r>
            <a:r>
              <a:rPr lang="ja-JP" altLang="en-US" dirty="0"/>
              <a:t>　</a:t>
            </a:r>
            <a:endParaRPr lang="en-US" altLang="ja-JP" dirty="0"/>
          </a:p>
          <a:p>
            <a:r>
              <a:rPr kumimoji="1" lang="ja-JP" altLang="en-US" dirty="0"/>
              <a:t>　　　①→</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9</a:t>
            </a:fld>
            <a:endParaRPr lang="ja-JP" altLang="en-US"/>
          </a:p>
        </p:txBody>
      </p:sp>
    </p:spTree>
    <p:extLst>
      <p:ext uri="{BB962C8B-B14F-4D97-AF65-F5344CB8AC3E}">
        <p14:creationId xmlns:p14="http://schemas.microsoft.com/office/powerpoint/2010/main" val="203663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extLst>
      <p:ext uri="{BB962C8B-B14F-4D97-AF65-F5344CB8AC3E}">
        <p14:creationId xmlns:p14="http://schemas.microsoft.com/office/powerpoint/2010/main" val="293167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extLst>
      <p:ext uri="{BB962C8B-B14F-4D97-AF65-F5344CB8AC3E}">
        <p14:creationId xmlns:p14="http://schemas.microsoft.com/office/powerpoint/2010/main" val="120291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extLst>
      <p:ext uri="{BB962C8B-B14F-4D97-AF65-F5344CB8AC3E}">
        <p14:creationId xmlns:p14="http://schemas.microsoft.com/office/powerpoint/2010/main" val="2295419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2024/1/16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extLst>
      <p:ext uri="{BB962C8B-B14F-4D97-AF65-F5344CB8AC3E}">
        <p14:creationId xmlns:p14="http://schemas.microsoft.com/office/powerpoint/2010/main" val="187811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2024/1/16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extLst>
      <p:ext uri="{BB962C8B-B14F-4D97-AF65-F5344CB8AC3E}">
        <p14:creationId xmlns:p14="http://schemas.microsoft.com/office/powerpoint/2010/main" val="304006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2024/1/16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extLst>
      <p:ext uri="{BB962C8B-B14F-4D97-AF65-F5344CB8AC3E}">
        <p14:creationId xmlns:p14="http://schemas.microsoft.com/office/powerpoint/2010/main" val="651088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2024/1/16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extLst>
      <p:ext uri="{BB962C8B-B14F-4D97-AF65-F5344CB8AC3E}">
        <p14:creationId xmlns:p14="http://schemas.microsoft.com/office/powerpoint/2010/main" val="406644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2024/1/16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extLst>
      <p:ext uri="{BB962C8B-B14F-4D97-AF65-F5344CB8AC3E}">
        <p14:creationId xmlns:p14="http://schemas.microsoft.com/office/powerpoint/2010/main" val="97883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2024/1/16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extLst>
      <p:ext uri="{BB962C8B-B14F-4D97-AF65-F5344CB8AC3E}">
        <p14:creationId xmlns:p14="http://schemas.microsoft.com/office/powerpoint/2010/main" val="1480270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extLst>
      <p:ext uri="{BB962C8B-B14F-4D97-AF65-F5344CB8AC3E}">
        <p14:creationId xmlns:p14="http://schemas.microsoft.com/office/powerpoint/2010/main" val="2124298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extLst>
      <p:ext uri="{BB962C8B-B14F-4D97-AF65-F5344CB8AC3E}">
        <p14:creationId xmlns:p14="http://schemas.microsoft.com/office/powerpoint/2010/main" val="289061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408384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936130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E7ECED"/>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2024/1/16</a:t>
            </a:fld>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91256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034689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206812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57465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6214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807164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40341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2178125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800673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1445635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01643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3616668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303011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2024/1/16</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524831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D2249C22-9448-448C-B306-B29D6C172DA0}" type="datetimeFigureOut">
              <a:rPr lang="ja-JP" altLang="en-US">
                <a:solidFill>
                  <a:prstClr val="black">
                    <a:tint val="75000"/>
                  </a:prstClr>
                </a:solidFill>
              </a:rPr>
              <a:pPr>
                <a:defRPr/>
              </a:pPr>
              <a:t>2024/1/16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C0BABCFE-CA52-4181-8D57-35DD05FB1AD0}" type="slidenum">
              <a:rPr lang="ja-JP" altLang="en-US"/>
              <a:pPr/>
              <a:t>‹#›</a:t>
            </a:fld>
            <a:endParaRPr lang="ja-JP" altLang="en-US"/>
          </a:p>
        </p:txBody>
      </p:sp>
    </p:spTree>
    <p:extLst>
      <p:ext uri="{BB962C8B-B14F-4D97-AF65-F5344CB8AC3E}">
        <p14:creationId xmlns:p14="http://schemas.microsoft.com/office/powerpoint/2010/main" val="324291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2024/1/16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03144E3-BBDF-499D-B351-0B8E18557A49}" type="datetimeFigureOut">
              <a:rPr lang="ja-JP" altLang="en-US">
                <a:solidFill>
                  <a:prstClr val="black">
                    <a:tint val="75000"/>
                  </a:prstClr>
                </a:solidFill>
              </a:rPr>
              <a:pPr>
                <a:defRPr/>
              </a:pPr>
              <a:t>2024/1/16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7DC9C30A-F588-495E-8F8D-8FB489FD3FA4}" type="slidenum">
              <a:rPr lang="ja-JP" altLang="en-US"/>
              <a:pPr/>
              <a:t>‹#›</a:t>
            </a:fld>
            <a:endParaRPr lang="ja-JP" altLang="en-US"/>
          </a:p>
        </p:txBody>
      </p:sp>
    </p:spTree>
    <p:extLst>
      <p:ext uri="{BB962C8B-B14F-4D97-AF65-F5344CB8AC3E}">
        <p14:creationId xmlns:p14="http://schemas.microsoft.com/office/powerpoint/2010/main" val="1410983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B1492E9-5EAE-4D19-9D21-3D8EAAA4050E}" type="datetimeFigureOut">
              <a:rPr lang="ja-JP" altLang="en-US">
                <a:solidFill>
                  <a:prstClr val="black">
                    <a:tint val="75000"/>
                  </a:prstClr>
                </a:solidFill>
              </a:rPr>
              <a:pPr>
                <a:defRPr/>
              </a:pPr>
              <a:t>2024/1/16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0A17AEBA-475A-47E4-9DEA-988283CF35BC}" type="slidenum">
              <a:rPr lang="ja-JP" altLang="en-US"/>
              <a:pPr/>
              <a:t>‹#›</a:t>
            </a:fld>
            <a:endParaRPr lang="ja-JP" altLang="en-US"/>
          </a:p>
        </p:txBody>
      </p:sp>
    </p:spTree>
    <p:extLst>
      <p:ext uri="{BB962C8B-B14F-4D97-AF65-F5344CB8AC3E}">
        <p14:creationId xmlns:p14="http://schemas.microsoft.com/office/powerpoint/2010/main" val="3318943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9BCF52CA-7E5E-46C9-AA22-A8E7D43D7EC1}" type="datetimeFigureOut">
              <a:rPr lang="ja-JP" altLang="en-US">
                <a:solidFill>
                  <a:prstClr val="black">
                    <a:tint val="75000"/>
                  </a:prstClr>
                </a:solidFill>
              </a:rPr>
              <a:pPr>
                <a:defRPr/>
              </a:pPr>
              <a:t>2024/1/16</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6ED18A7E-71A0-49FC-AE20-D31529E57D9A}" type="slidenum">
              <a:rPr lang="ja-JP" altLang="en-US"/>
              <a:pPr/>
              <a:t>‹#›</a:t>
            </a:fld>
            <a:endParaRPr lang="ja-JP" altLang="en-US"/>
          </a:p>
        </p:txBody>
      </p:sp>
    </p:spTree>
    <p:extLst>
      <p:ext uri="{BB962C8B-B14F-4D97-AF65-F5344CB8AC3E}">
        <p14:creationId xmlns:p14="http://schemas.microsoft.com/office/powerpoint/2010/main" val="1018780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92180825-B683-48E4-B4B2-B524F71B973D}" type="datetimeFigureOut">
              <a:rPr lang="ja-JP" altLang="en-US">
                <a:solidFill>
                  <a:prstClr val="black">
                    <a:tint val="75000"/>
                  </a:prstClr>
                </a:solidFill>
              </a:rPr>
              <a:pPr>
                <a:defRPr/>
              </a:pPr>
              <a:t>2024/1/16</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fld id="{6D340C4D-209E-4B9B-B3DC-1038078E589E}" type="slidenum">
              <a:rPr lang="ja-JP" altLang="en-US"/>
              <a:pPr/>
              <a:t>‹#›</a:t>
            </a:fld>
            <a:endParaRPr lang="ja-JP" altLang="en-US"/>
          </a:p>
        </p:txBody>
      </p:sp>
    </p:spTree>
    <p:extLst>
      <p:ext uri="{BB962C8B-B14F-4D97-AF65-F5344CB8AC3E}">
        <p14:creationId xmlns:p14="http://schemas.microsoft.com/office/powerpoint/2010/main" val="80737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3ABC562C-4C04-46EF-995A-94C5AC093AEE}" type="datetimeFigureOut">
              <a:rPr lang="ja-JP" altLang="en-US">
                <a:solidFill>
                  <a:prstClr val="black">
                    <a:tint val="75000"/>
                  </a:prstClr>
                </a:solidFill>
              </a:rPr>
              <a:pPr>
                <a:defRPr/>
              </a:pPr>
              <a:t>2024/1/16</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fld id="{E4C39E91-663E-4A27-B34D-40424F1D9660}" type="slidenum">
              <a:rPr lang="ja-JP" altLang="en-US"/>
              <a:pPr/>
              <a:t>‹#›</a:t>
            </a:fld>
            <a:endParaRPr lang="ja-JP" altLang="en-US"/>
          </a:p>
        </p:txBody>
      </p:sp>
    </p:spTree>
    <p:extLst>
      <p:ext uri="{BB962C8B-B14F-4D97-AF65-F5344CB8AC3E}">
        <p14:creationId xmlns:p14="http://schemas.microsoft.com/office/powerpoint/2010/main" val="103446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52570EAD-B40D-4452-A1D0-DE91296F9CAC}" type="datetimeFigureOut">
              <a:rPr lang="ja-JP" altLang="en-US">
                <a:solidFill>
                  <a:prstClr val="black">
                    <a:tint val="75000"/>
                  </a:prstClr>
                </a:solidFill>
              </a:rPr>
              <a:pPr>
                <a:defRPr/>
              </a:pPr>
              <a:t>2024/1/16</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fld id="{583035BD-A437-4467-AA37-BBFAC1A123E4}" type="slidenum">
              <a:rPr lang="ja-JP" altLang="en-US"/>
              <a:pPr/>
              <a:t>‹#›</a:t>
            </a:fld>
            <a:endParaRPr lang="ja-JP" altLang="en-US"/>
          </a:p>
        </p:txBody>
      </p:sp>
    </p:spTree>
    <p:extLst>
      <p:ext uri="{BB962C8B-B14F-4D97-AF65-F5344CB8AC3E}">
        <p14:creationId xmlns:p14="http://schemas.microsoft.com/office/powerpoint/2010/main" val="2115223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FB360A4-FD87-4E3C-BE73-02B350797D8B}" type="datetimeFigureOut">
              <a:rPr lang="ja-JP" altLang="en-US">
                <a:solidFill>
                  <a:prstClr val="black">
                    <a:tint val="75000"/>
                  </a:prstClr>
                </a:solidFill>
              </a:rPr>
              <a:pPr>
                <a:defRPr/>
              </a:pPr>
              <a:t>2024/1/16</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83543C93-8EBB-441B-9513-527AC0675AE7}" type="slidenum">
              <a:rPr lang="ja-JP" altLang="en-US"/>
              <a:pPr/>
              <a:t>‹#›</a:t>
            </a:fld>
            <a:endParaRPr lang="ja-JP" altLang="en-US"/>
          </a:p>
        </p:txBody>
      </p:sp>
    </p:spTree>
    <p:extLst>
      <p:ext uri="{BB962C8B-B14F-4D97-AF65-F5344CB8AC3E}">
        <p14:creationId xmlns:p14="http://schemas.microsoft.com/office/powerpoint/2010/main" val="1733644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8AC562A-9CEA-486A-80A0-BEC14F9A989D}" type="datetimeFigureOut">
              <a:rPr lang="ja-JP" altLang="en-US">
                <a:solidFill>
                  <a:prstClr val="black">
                    <a:tint val="75000"/>
                  </a:prstClr>
                </a:solidFill>
              </a:rPr>
              <a:pPr>
                <a:defRPr/>
              </a:pPr>
              <a:t>2024/1/16</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8B859AD5-2E49-4801-ACD5-3EF2D5CE4154}" type="slidenum">
              <a:rPr lang="ja-JP" altLang="en-US"/>
              <a:pPr/>
              <a:t>‹#›</a:t>
            </a:fld>
            <a:endParaRPr lang="ja-JP" altLang="en-US"/>
          </a:p>
        </p:txBody>
      </p:sp>
    </p:spTree>
    <p:extLst>
      <p:ext uri="{BB962C8B-B14F-4D97-AF65-F5344CB8AC3E}">
        <p14:creationId xmlns:p14="http://schemas.microsoft.com/office/powerpoint/2010/main" val="23825148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5DDAC18-BA77-4D67-8F5C-256294F7241B}" type="datetimeFigureOut">
              <a:rPr lang="ja-JP" altLang="en-US">
                <a:solidFill>
                  <a:prstClr val="black">
                    <a:tint val="75000"/>
                  </a:prstClr>
                </a:solidFill>
              </a:rPr>
              <a:pPr>
                <a:defRPr/>
              </a:pPr>
              <a:t>2024/1/16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22DF2233-F951-46E4-9F7E-937F8E1999A5}" type="slidenum">
              <a:rPr lang="ja-JP" altLang="en-US"/>
              <a:pPr/>
              <a:t>‹#›</a:t>
            </a:fld>
            <a:endParaRPr lang="ja-JP" altLang="en-US"/>
          </a:p>
        </p:txBody>
      </p:sp>
    </p:spTree>
    <p:extLst>
      <p:ext uri="{BB962C8B-B14F-4D97-AF65-F5344CB8AC3E}">
        <p14:creationId xmlns:p14="http://schemas.microsoft.com/office/powerpoint/2010/main" val="24227566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7AF223E8-12C8-4206-B06B-6195FA6B0EA9}" type="datetimeFigureOut">
              <a:rPr lang="ja-JP" altLang="en-US">
                <a:solidFill>
                  <a:prstClr val="black">
                    <a:tint val="75000"/>
                  </a:prstClr>
                </a:solidFill>
              </a:rPr>
              <a:pPr>
                <a:defRPr/>
              </a:pPr>
              <a:t>2024/1/16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04F8C997-1B11-4F46-86E0-4957DB94A372}" type="slidenum">
              <a:rPr lang="ja-JP" altLang="en-US"/>
              <a:pPr/>
              <a:t>‹#›</a:t>
            </a:fld>
            <a:endParaRPr lang="ja-JP" altLang="en-US"/>
          </a:p>
        </p:txBody>
      </p:sp>
    </p:spTree>
    <p:extLst>
      <p:ext uri="{BB962C8B-B14F-4D97-AF65-F5344CB8AC3E}">
        <p14:creationId xmlns:p14="http://schemas.microsoft.com/office/powerpoint/2010/main" val="177820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2024/1/16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extLst>
      <p:ext uri="{BB962C8B-B14F-4D97-AF65-F5344CB8AC3E}">
        <p14:creationId xmlns:p14="http://schemas.microsoft.com/office/powerpoint/2010/main" val="1591162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extLst>
      <p:ext uri="{BB962C8B-B14F-4D97-AF65-F5344CB8AC3E}">
        <p14:creationId xmlns:p14="http://schemas.microsoft.com/office/powerpoint/2010/main" val="2597279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extLst>
      <p:ext uri="{BB962C8B-B14F-4D97-AF65-F5344CB8AC3E}">
        <p14:creationId xmlns:p14="http://schemas.microsoft.com/office/powerpoint/2010/main" val="39275383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2024/1/16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extLst>
      <p:ext uri="{BB962C8B-B14F-4D97-AF65-F5344CB8AC3E}">
        <p14:creationId xmlns:p14="http://schemas.microsoft.com/office/powerpoint/2010/main" val="3188227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2024/1/16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extLst>
      <p:ext uri="{BB962C8B-B14F-4D97-AF65-F5344CB8AC3E}">
        <p14:creationId xmlns:p14="http://schemas.microsoft.com/office/powerpoint/2010/main" val="2811403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2024/1/16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extLst>
      <p:ext uri="{BB962C8B-B14F-4D97-AF65-F5344CB8AC3E}">
        <p14:creationId xmlns:p14="http://schemas.microsoft.com/office/powerpoint/2010/main" val="41439200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2024/1/16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extLst>
      <p:ext uri="{BB962C8B-B14F-4D97-AF65-F5344CB8AC3E}">
        <p14:creationId xmlns:p14="http://schemas.microsoft.com/office/powerpoint/2010/main" val="785971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2024/1/16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extLst>
      <p:ext uri="{BB962C8B-B14F-4D97-AF65-F5344CB8AC3E}">
        <p14:creationId xmlns:p14="http://schemas.microsoft.com/office/powerpoint/2010/main" val="1014903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2024/1/16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extLst>
      <p:ext uri="{BB962C8B-B14F-4D97-AF65-F5344CB8AC3E}">
        <p14:creationId xmlns:p14="http://schemas.microsoft.com/office/powerpoint/2010/main" val="2670176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extLst>
      <p:ext uri="{BB962C8B-B14F-4D97-AF65-F5344CB8AC3E}">
        <p14:creationId xmlns:p14="http://schemas.microsoft.com/office/powerpoint/2010/main" val="354672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2024/1/16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2024/1/16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extLst>
      <p:ext uri="{BB962C8B-B14F-4D97-AF65-F5344CB8AC3E}">
        <p14:creationId xmlns:p14="http://schemas.microsoft.com/office/powerpoint/2010/main" val="245799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2024/1/16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2024/1/16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2024/1/16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2024/1/16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2024/1/16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extLst>
      <p:ext uri="{BB962C8B-B14F-4D97-AF65-F5344CB8AC3E}">
        <p14:creationId xmlns:p14="http://schemas.microsoft.com/office/powerpoint/2010/main" val="93250650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3590D5-1D7A-4B0C-8941-8E21B37965B9}" type="datetimeFigureOut">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2024/1/16</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FE354A-4E69-4D5B-9EBE-8C33D2B6640A}"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4057825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ea typeface="ＭＳ Ｐゴシック" panose="020B0600070205080204" pitchFamily="50" charset="-128"/>
              </a:defRPr>
            </a:lvl1pPr>
          </a:lstStyle>
          <a:p>
            <a:pPr eaLnBrk="0" hangingPunct="0">
              <a:defRPr/>
            </a:pPr>
            <a:fld id="{2BF7FD56-4310-47D7-8CD6-75840D96F2C0}" type="datetimeFigureOut">
              <a:rPr lang="ja-JP" altLang="en-US">
                <a:solidFill>
                  <a:prstClr val="black">
                    <a:tint val="75000"/>
                  </a:prstClr>
                </a:solidFill>
                <a:latin typeface="Calibri" pitchFamily="34" charset="0"/>
              </a:rPr>
              <a:pPr eaLnBrk="0" hangingPunct="0">
                <a:defRPr/>
              </a:pPr>
              <a:t>2024/1/16</a:t>
            </a:fld>
            <a:endParaRPr lang="ja-JP" altLang="en-US">
              <a:solidFill>
                <a:prstClr val="black">
                  <a:tint val="75000"/>
                </a:prstClr>
              </a:solidFill>
              <a:latin typeface="Calibri" pitchFamily="34" charset="0"/>
            </a:endParaRPr>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ea typeface="ＭＳ Ｐゴシック" panose="020B0600070205080204" pitchFamily="50" charset="-128"/>
              </a:defRPr>
            </a:lvl1pPr>
          </a:lstStyle>
          <a:p>
            <a:pPr eaLnBrk="0" hangingPunct="0">
              <a:defRPr/>
            </a:pPr>
            <a:endParaRPr lang="ja-JP" altLang="en-US">
              <a:solidFill>
                <a:prstClr val="black">
                  <a:tint val="75000"/>
                </a:prstClr>
              </a:solidFill>
              <a:latin typeface="Calibri" pitchFamily="34" charset="0"/>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hangingPunct="0"/>
            <a:fld id="{AEC1AB1F-2847-4A14-9E4C-C0E214E29C31}" type="slidenum">
              <a:rPr lang="ja-JP" altLang="en-US">
                <a:latin typeface="Calibri" pitchFamily="34" charset="0"/>
              </a:rPr>
              <a:pPr eaLnBrk="0" hangingPunct="0"/>
              <a:t>‹#›</a:t>
            </a:fld>
            <a:endParaRPr lang="ja-JP" altLang="en-US">
              <a:latin typeface="Calibri" pitchFamily="34" charset="0"/>
            </a:endParaRPr>
          </a:p>
        </p:txBody>
      </p:sp>
    </p:spTree>
    <p:extLst>
      <p:ext uri="{BB962C8B-B14F-4D97-AF65-F5344CB8AC3E}">
        <p14:creationId xmlns:p14="http://schemas.microsoft.com/office/powerpoint/2010/main" val="353688922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2024/1/16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extLst>
      <p:ext uri="{BB962C8B-B14F-4D97-AF65-F5344CB8AC3E}">
        <p14:creationId xmlns:p14="http://schemas.microsoft.com/office/powerpoint/2010/main" val="1496281187"/>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4.xml"/><Relationship Id="rId1" Type="http://schemas.openxmlformats.org/officeDocument/2006/relationships/slideLayout" Target="../slideLayouts/slideLayout56.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26" Type="http://schemas.openxmlformats.org/officeDocument/2006/relationships/image" Target="../media/image74.png"/><Relationship Id="rId3" Type="http://schemas.openxmlformats.org/officeDocument/2006/relationships/image" Target="../media/image51.emf"/><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2" Type="http://schemas.openxmlformats.org/officeDocument/2006/relationships/notesSlide" Target="../notesSlides/notesSlide26.xml"/><Relationship Id="rId16" Type="http://schemas.openxmlformats.org/officeDocument/2006/relationships/image" Target="../media/image64.png"/><Relationship Id="rId20" Type="http://schemas.openxmlformats.org/officeDocument/2006/relationships/image" Target="../media/image68.png"/><Relationship Id="rId29" Type="http://schemas.openxmlformats.org/officeDocument/2006/relationships/image" Target="../media/image77.emf"/><Relationship Id="rId1" Type="http://schemas.openxmlformats.org/officeDocument/2006/relationships/slideLayout" Target="../slideLayouts/slideLayout56.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5" Type="http://schemas.openxmlformats.org/officeDocument/2006/relationships/image" Target="../media/image53.emf"/><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image" Target="../media/image76.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emf"/><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 Id="rId30" Type="http://schemas.openxmlformats.org/officeDocument/2006/relationships/image" Target="../media/image78.emf"/></Relationships>
</file>

<file path=ppt/slides/_rels/slide27.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hyperlink" Target="&#30456;&#32154;&#31246;.pdf" TargetMode="External"/><Relationship Id="rId18" Type="http://schemas.openxmlformats.org/officeDocument/2006/relationships/image" Target="../media/image86.jpeg"/><Relationship Id="rId3" Type="http://schemas.openxmlformats.org/officeDocument/2006/relationships/hyperlink" Target="&#33258;&#21205;&#36554;&#31246;.pdf" TargetMode="External"/><Relationship Id="rId7" Type="http://schemas.openxmlformats.org/officeDocument/2006/relationships/hyperlink" Target="&#12383;&#12400;&#12371;&#31246;.pdf" TargetMode="External"/><Relationship Id="rId12" Type="http://schemas.openxmlformats.org/officeDocument/2006/relationships/image" Target="../media/image83.png"/><Relationship Id="rId17" Type="http://schemas.openxmlformats.org/officeDocument/2006/relationships/hyperlink" Target="&#37202;&#31246;.pdf" TargetMode="External"/><Relationship Id="rId2" Type="http://schemas.openxmlformats.org/officeDocument/2006/relationships/notesSlide" Target="../notesSlides/notesSlide27.xml"/><Relationship Id="rId16" Type="http://schemas.openxmlformats.org/officeDocument/2006/relationships/image" Target="../media/image85.png"/><Relationship Id="rId20" Type="http://schemas.openxmlformats.org/officeDocument/2006/relationships/image" Target="../media/image87.png"/><Relationship Id="rId1" Type="http://schemas.openxmlformats.org/officeDocument/2006/relationships/slideLayout" Target="../slideLayouts/slideLayout51.xml"/><Relationship Id="rId6" Type="http://schemas.openxmlformats.org/officeDocument/2006/relationships/image" Target="../media/image80.png"/><Relationship Id="rId11" Type="http://schemas.openxmlformats.org/officeDocument/2006/relationships/hyperlink" Target="&#25152;&#24471;&#31246;.pdf" TargetMode="External"/><Relationship Id="rId5" Type="http://schemas.openxmlformats.org/officeDocument/2006/relationships/hyperlink" Target="&#22266;&#23450;&#36039;&#29987;&#31246;.pdf" TargetMode="External"/><Relationship Id="rId15" Type="http://schemas.openxmlformats.org/officeDocument/2006/relationships/hyperlink" Target="&#36104;&#19982;&#31246;.pdf" TargetMode="External"/><Relationship Id="rId10" Type="http://schemas.openxmlformats.org/officeDocument/2006/relationships/image" Target="../media/image82.jpeg"/><Relationship Id="rId19" Type="http://schemas.openxmlformats.org/officeDocument/2006/relationships/hyperlink" Target="&#27861;&#20154;&#31246;.pdf" TargetMode="External"/><Relationship Id="rId4" Type="http://schemas.openxmlformats.org/officeDocument/2006/relationships/image" Target="../media/image79.png"/><Relationship Id="rId9" Type="http://schemas.openxmlformats.org/officeDocument/2006/relationships/hyperlink" Target="&#28040;&#36027;&#31246;.pdf" TargetMode="External"/><Relationship Id="rId14" Type="http://schemas.openxmlformats.org/officeDocument/2006/relationships/image" Target="../media/image84.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8.gif"/><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5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92.png"/><Relationship Id="rId5" Type="http://schemas.openxmlformats.org/officeDocument/2006/relationships/image" Target="../media/image90.png"/><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3648" y="1484784"/>
            <a:ext cx="6172200" cy="2736304"/>
          </a:xfrm>
        </p:spPr>
        <p:txBody>
          <a:bodyPr>
            <a:normAutofit/>
          </a:bodyPr>
          <a:lstStyle/>
          <a:p>
            <a:pPr algn="l"/>
            <a:r>
              <a:rPr kumimoji="1" lang="ja-JP" altLang="en-US" sz="1800" dirty="0"/>
              <a:t> </a:t>
            </a:r>
            <a:r>
              <a:rPr kumimoji="1" lang="ja-JP" altLang="en-US" sz="1800" b="0" dirty="0">
                <a:solidFill>
                  <a:schemeClr val="accent1">
                    <a:lumMod val="50000"/>
                  </a:schemeClr>
                </a:solidFill>
                <a:latin typeface="HGSｺﾞｼｯｸM" panose="020B0600000000000000" pitchFamily="50" charset="-128"/>
                <a:ea typeface="HGSｺﾞｼｯｸM" panose="020B0600000000000000" pitchFamily="50" charset="-128"/>
              </a:rPr>
              <a:t>ぜ い り し</a:t>
            </a:r>
            <a:br>
              <a:rPr kumimoji="1" lang="en-US" altLang="ja-JP" dirty="0"/>
            </a:br>
            <a:r>
              <a:rPr kumimoji="1" lang="ja-JP" altLang="en-US" sz="3600" dirty="0">
                <a:solidFill>
                  <a:srgbClr val="0070C0"/>
                </a:solidFill>
                <a:latin typeface="HGSｺﾞｼｯｸE" panose="020B0900000000000000" pitchFamily="50" charset="-128"/>
                <a:ea typeface="HGSｺﾞｼｯｸE" panose="020B0900000000000000" pitchFamily="50" charset="-128"/>
              </a:rPr>
              <a:t>税理士による</a:t>
            </a:r>
            <a:br>
              <a:rPr kumimoji="1" lang="en-US" altLang="ja-JP" dirty="0">
                <a:solidFill>
                  <a:srgbClr val="0070C0"/>
                </a:solidFill>
                <a:latin typeface="HGSｺﾞｼｯｸE" panose="020B0900000000000000" pitchFamily="50" charset="-128"/>
                <a:ea typeface="HGSｺﾞｼｯｸE" panose="020B0900000000000000" pitchFamily="50" charset="-128"/>
              </a:rPr>
            </a:br>
            <a:r>
              <a:rPr kumimoji="1" lang="ja-JP" altLang="en-US" dirty="0">
                <a:solidFill>
                  <a:srgbClr val="0070C0"/>
                </a:solidFill>
                <a:latin typeface="HGSｺﾞｼｯｸE" panose="020B0900000000000000" pitchFamily="50" charset="-128"/>
                <a:ea typeface="HGSｺﾞｼｯｸE" panose="020B0900000000000000" pitchFamily="50" charset="-128"/>
              </a:rPr>
              <a:t>　</a:t>
            </a:r>
            <a:r>
              <a:rPr kumimoji="1" lang="ja-JP" altLang="en-US" sz="9600" dirty="0">
                <a:solidFill>
                  <a:srgbClr val="0070C0"/>
                </a:solidFill>
                <a:latin typeface="HGSｺﾞｼｯｸE" panose="020B0900000000000000" pitchFamily="50" charset="-128"/>
                <a:ea typeface="HGSｺﾞｼｯｸE" panose="020B0900000000000000" pitchFamily="50" charset="-128"/>
              </a:rPr>
              <a:t>租税教室</a:t>
            </a:r>
            <a:r>
              <a:rPr kumimoji="1" lang="ja-JP" altLang="en-US" sz="9600" dirty="0"/>
              <a:t>　</a:t>
            </a:r>
            <a:endParaRPr kumimoji="1" lang="ja-JP" altLang="en-US" dirty="0"/>
          </a:p>
        </p:txBody>
      </p:sp>
      <p:pic>
        <p:nvPicPr>
          <p:cNvPr id="4" name="Picture 7" descr="C:\Users\takahashi\Desktop\図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8400000" scaled="0"/>
            <a:tileRect/>
          </a:gradFill>
        </p:spPr>
      </p:pic>
      <p:sp>
        <p:nvSpPr>
          <p:cNvPr id="6" name="テキスト ボックス 5"/>
          <p:cNvSpPr txBox="1"/>
          <p:nvPr/>
        </p:nvSpPr>
        <p:spPr>
          <a:xfrm>
            <a:off x="2896314" y="5107445"/>
            <a:ext cx="4020211" cy="584775"/>
          </a:xfrm>
          <a:prstGeom prst="rect">
            <a:avLst/>
          </a:prstGeom>
          <a:noFill/>
        </p:spPr>
        <p:txBody>
          <a:bodyPr wrap="square">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日本税理士会連合会</a:t>
            </a:r>
          </a:p>
        </p:txBody>
      </p:sp>
      <p:pic>
        <p:nvPicPr>
          <p:cNvPr id="7" name="Picture 23" descr="税理士バッジ（透明）サイズ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1">
            <a:extLst>
              <a:ext uri="{FF2B5EF4-FFF2-40B4-BE49-F238E27FC236}">
                <a16:creationId xmlns:a16="http://schemas.microsoft.com/office/drawing/2014/main" id="{4BF373EB-5BFE-4C52-8896-79AE0CDFB657}"/>
              </a:ext>
            </a:extLst>
          </p:cNvPr>
          <p:cNvSpPr txBox="1">
            <a:spLocks/>
          </p:cNvSpPr>
          <p:nvPr/>
        </p:nvSpPr>
        <p:spPr>
          <a:xfrm>
            <a:off x="895648" y="508018"/>
            <a:ext cx="6172200" cy="882496"/>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fontAlgn="auto">
              <a:spcAft>
                <a:spcPts val="0"/>
              </a:spcAft>
            </a:pPr>
            <a:r>
              <a:rPr lang="ja-JP" altLang="en-US" sz="1800" dirty="0"/>
              <a:t> </a:t>
            </a:r>
            <a:r>
              <a:rPr lang="ja-JP" altLang="en-US" sz="2000" dirty="0">
                <a:solidFill>
                  <a:schemeClr val="tx1"/>
                </a:solidFill>
                <a:effectLst>
                  <a:outerShdw blurRad="38100" dist="38100" dir="2700000" algn="tl">
                    <a:srgbClr val="000000">
                      <a:alpha val="43137"/>
                    </a:srgbClr>
                  </a:outerShdw>
                </a:effectLst>
              </a:rPr>
              <a:t>令和</a:t>
            </a:r>
            <a:r>
              <a:rPr lang="en-US" altLang="ja-JP" sz="2000" dirty="0">
                <a:solidFill>
                  <a:schemeClr val="tx1"/>
                </a:solidFill>
                <a:effectLst>
                  <a:outerShdw blurRad="38100" dist="38100" dir="2700000" algn="tl">
                    <a:srgbClr val="000000">
                      <a:alpha val="43137"/>
                    </a:srgbClr>
                  </a:outerShdw>
                </a:effectLst>
              </a:rPr>
              <a:t>6</a:t>
            </a:r>
            <a:r>
              <a:rPr lang="ja-JP" altLang="en-US" sz="2000" dirty="0">
                <a:solidFill>
                  <a:schemeClr val="tx1"/>
                </a:solidFill>
                <a:effectLst>
                  <a:outerShdw blurRad="38100" dist="38100" dir="2700000" algn="tl">
                    <a:srgbClr val="000000">
                      <a:alpha val="43137"/>
                    </a:srgbClr>
                  </a:outerShdw>
                </a:effectLst>
              </a:rPr>
              <a:t>年</a:t>
            </a:r>
            <a:r>
              <a:rPr lang="en-US" altLang="ja-JP" sz="2000" dirty="0">
                <a:solidFill>
                  <a:schemeClr val="tx1"/>
                </a:solidFill>
                <a:effectLst>
                  <a:outerShdw blurRad="38100" dist="38100" dir="2700000" algn="tl">
                    <a:srgbClr val="000000">
                      <a:alpha val="43137"/>
                    </a:srgbClr>
                  </a:outerShdw>
                </a:effectLst>
              </a:rPr>
              <a:t>1</a:t>
            </a:r>
            <a:r>
              <a:rPr lang="ja-JP" altLang="en-US" sz="2000" dirty="0">
                <a:solidFill>
                  <a:schemeClr val="tx1"/>
                </a:solidFill>
                <a:effectLst>
                  <a:outerShdw blurRad="38100" dist="38100" dir="2700000" algn="tl">
                    <a:srgbClr val="000000">
                      <a:alpha val="43137"/>
                    </a:srgbClr>
                  </a:outerShdw>
                </a:effectLst>
              </a:rPr>
              <a:t>月</a:t>
            </a:r>
            <a:r>
              <a:rPr lang="en-US" altLang="ja-JP" sz="2000" dirty="0">
                <a:solidFill>
                  <a:schemeClr val="tx1"/>
                </a:solidFill>
                <a:effectLst>
                  <a:outerShdw blurRad="38100" dist="38100" dir="2700000" algn="tl">
                    <a:srgbClr val="000000">
                      <a:alpha val="43137"/>
                    </a:srgbClr>
                  </a:outerShdw>
                </a:effectLst>
              </a:rPr>
              <a:t>18</a:t>
            </a:r>
            <a:r>
              <a:rPr lang="ja-JP" altLang="en-US" sz="2000" dirty="0">
                <a:solidFill>
                  <a:schemeClr val="tx1"/>
                </a:solidFill>
                <a:effectLst>
                  <a:outerShdw blurRad="38100" dist="38100" dir="2700000" algn="tl">
                    <a:srgbClr val="000000">
                      <a:alpha val="43137"/>
                    </a:srgbClr>
                  </a:outerShdw>
                </a:effectLst>
              </a:rPr>
              <a:t>日　</a:t>
            </a:r>
            <a:endParaRPr lang="en-US" altLang="ja-JP" sz="2000" dirty="0">
              <a:solidFill>
                <a:schemeClr val="tx1"/>
              </a:solidFill>
              <a:effectLst>
                <a:outerShdw blurRad="38100" dist="38100" dir="2700000" algn="tl">
                  <a:srgbClr val="000000">
                    <a:alpha val="43137"/>
                  </a:srgbClr>
                </a:outerShdw>
              </a:effectLst>
            </a:endParaRPr>
          </a:p>
          <a:p>
            <a:pPr algn="l" fontAlgn="auto">
              <a:spcAft>
                <a:spcPts val="0"/>
              </a:spcAft>
            </a:pPr>
            <a:r>
              <a:rPr lang="ja-JP" altLang="en-US" sz="2000" dirty="0">
                <a:solidFill>
                  <a:schemeClr val="tx1"/>
                </a:solidFill>
                <a:effectLst>
                  <a:outerShdw blurRad="38100" dist="38100" dir="2700000" algn="tl">
                    <a:srgbClr val="000000">
                      <a:alpha val="43137"/>
                    </a:srgbClr>
                  </a:outerShdw>
                </a:effectLst>
              </a:rPr>
              <a:t> 広島市立大州中学校３年生の皆さんへ </a:t>
            </a:r>
          </a:p>
        </p:txBody>
      </p:sp>
    </p:spTree>
    <p:extLst>
      <p:ext uri="{BB962C8B-B14F-4D97-AF65-F5344CB8AC3E}">
        <p14:creationId xmlns:p14="http://schemas.microsoft.com/office/powerpoint/2010/main" val="364795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税金の使い道と目的</a:t>
            </a:r>
          </a:p>
        </p:txBody>
      </p:sp>
      <p:grpSp>
        <p:nvGrpSpPr>
          <p:cNvPr id="30" name="グループ化 29"/>
          <p:cNvGrpSpPr/>
          <p:nvPr/>
        </p:nvGrpSpPr>
        <p:grpSpPr>
          <a:xfrm>
            <a:off x="6740332" y="4462699"/>
            <a:ext cx="2135455" cy="2135455"/>
            <a:chOff x="6537960" y="4566751"/>
            <a:chExt cx="2135455" cy="2135455"/>
          </a:xfrm>
        </p:grpSpPr>
        <p:sp>
          <p:nvSpPr>
            <p:cNvPr id="31" name="円/楕円 30"/>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6" descr="公園のイラスト"/>
            <p:cNvPicPr>
              <a:picLocks noChangeAspect="1" noChangeArrowheads="1"/>
            </p:cNvPicPr>
            <p:nvPr/>
          </p:nvPicPr>
          <p:blipFill>
            <a:blip r:embed="rId3"/>
            <a:srcRect/>
            <a:stretch>
              <a:fillRect/>
            </a:stretch>
          </p:blipFill>
          <p:spPr bwMode="auto">
            <a:xfrm>
              <a:off x="6965132" y="5037024"/>
              <a:ext cx="1281112" cy="1066800"/>
            </a:xfrm>
            <a:prstGeom prst="rect">
              <a:avLst/>
            </a:prstGeom>
            <a:noFill/>
            <a:ln w="9525">
              <a:noFill/>
              <a:miter lim="800000"/>
              <a:headEnd/>
              <a:tailEnd/>
            </a:ln>
          </p:spPr>
        </p:pic>
        <p:sp>
          <p:nvSpPr>
            <p:cNvPr id="33"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34" name="グループ化 33"/>
          <p:cNvGrpSpPr/>
          <p:nvPr/>
        </p:nvGrpSpPr>
        <p:grpSpPr>
          <a:xfrm>
            <a:off x="3504271" y="1184341"/>
            <a:ext cx="2135455" cy="2135455"/>
            <a:chOff x="3357240" y="1039591"/>
            <a:chExt cx="2135455" cy="2135455"/>
          </a:xfrm>
        </p:grpSpPr>
        <p:sp>
          <p:nvSpPr>
            <p:cNvPr id="35" name="円/楕円 34"/>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8" descr="ダムのイラスト"/>
            <p:cNvPicPr>
              <a:picLocks noChangeAspect="1" noChangeArrowheads="1"/>
            </p:cNvPicPr>
            <p:nvPr/>
          </p:nvPicPr>
          <p:blipFill>
            <a:blip r:embed="rId4"/>
            <a:srcRect/>
            <a:stretch>
              <a:fillRect/>
            </a:stretch>
          </p:blipFill>
          <p:spPr bwMode="auto">
            <a:xfrm>
              <a:off x="3892774" y="1478228"/>
              <a:ext cx="1152525" cy="857250"/>
            </a:xfrm>
            <a:prstGeom prst="rect">
              <a:avLst/>
            </a:prstGeom>
            <a:noFill/>
            <a:ln w="9525">
              <a:noFill/>
              <a:miter lim="800000"/>
              <a:headEnd/>
              <a:tailEnd/>
            </a:ln>
          </p:spPr>
        </p:pic>
        <p:sp>
          <p:nvSpPr>
            <p:cNvPr id="37"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38" name="グループ化 37"/>
          <p:cNvGrpSpPr/>
          <p:nvPr/>
        </p:nvGrpSpPr>
        <p:grpSpPr>
          <a:xfrm>
            <a:off x="1906584" y="2846596"/>
            <a:ext cx="2135455" cy="2135455"/>
            <a:chOff x="1895694" y="2826269"/>
            <a:chExt cx="2135455" cy="2135455"/>
          </a:xfrm>
        </p:grpSpPr>
        <p:sp>
          <p:nvSpPr>
            <p:cNvPr id="39" name="円/楕円 38"/>
            <p:cNvSpPr>
              <a:spLocks noChangeAspect="1"/>
            </p:cNvSpPr>
            <p:nvPr/>
          </p:nvSpPr>
          <p:spPr>
            <a:xfrm>
              <a:off x="1895694" y="2826269"/>
              <a:ext cx="2135455" cy="2135455"/>
            </a:xfrm>
            <a:prstGeom prst="ellipse">
              <a:avLst/>
            </a:prstGeom>
            <a:gradFill flip="none" rotWithShape="1">
              <a:gsLst>
                <a:gs pos="100000">
                  <a:srgbClr val="FFC000">
                    <a:lumMod val="80000"/>
                    <a:lumOff val="20000"/>
                  </a:srgbClr>
                </a:gs>
                <a:gs pos="66000">
                  <a:srgbClr val="FFFF00">
                    <a:lumMod val="68000"/>
                    <a:lumOff val="32000"/>
                    <a:alpha val="65000"/>
                  </a:srgbClr>
                </a:gs>
                <a:gs pos="45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Picture 12" descr="病院の建物イラスト（医療）"/>
            <p:cNvPicPr>
              <a:picLocks noChangeAspect="1" noChangeArrowheads="1"/>
            </p:cNvPicPr>
            <p:nvPr/>
          </p:nvPicPr>
          <p:blipFill>
            <a:blip r:embed="rId5"/>
            <a:srcRect/>
            <a:stretch>
              <a:fillRect/>
            </a:stretch>
          </p:blipFill>
          <p:spPr bwMode="auto">
            <a:xfrm>
              <a:off x="2337204" y="3197080"/>
              <a:ext cx="1354138" cy="915987"/>
            </a:xfrm>
            <a:prstGeom prst="rect">
              <a:avLst/>
            </a:prstGeom>
            <a:noFill/>
            <a:ln w="9525">
              <a:noFill/>
              <a:miter lim="800000"/>
              <a:headEnd/>
              <a:tailEnd/>
            </a:ln>
          </p:spPr>
        </p:pic>
        <p:sp>
          <p:nvSpPr>
            <p:cNvPr id="41"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42" name="グループ化 41"/>
          <p:cNvGrpSpPr/>
          <p:nvPr/>
        </p:nvGrpSpPr>
        <p:grpSpPr>
          <a:xfrm>
            <a:off x="281963" y="4462699"/>
            <a:ext cx="2135455" cy="2135455"/>
            <a:chOff x="270755" y="4426669"/>
            <a:chExt cx="2135455" cy="2135455"/>
          </a:xfrm>
        </p:grpSpPr>
        <p:sp>
          <p:nvSpPr>
            <p:cNvPr id="43" name="円/楕円 42"/>
            <p:cNvSpPr>
              <a:spLocks noChangeAspect="1"/>
            </p:cNvSpPr>
            <p:nvPr/>
          </p:nvSpPr>
          <p:spPr>
            <a:xfrm>
              <a:off x="270755" y="4426669"/>
              <a:ext cx="2135455" cy="2135455"/>
            </a:xfrm>
            <a:prstGeom prst="ellipse">
              <a:avLst/>
            </a:prstGeom>
            <a:gradFill flip="none" rotWithShape="1">
              <a:gsLst>
                <a:gs pos="95000">
                  <a:srgbClr val="FFC000">
                    <a:lumMod val="80000"/>
                    <a:lumOff val="20000"/>
                  </a:srgbClr>
                </a:gs>
                <a:gs pos="65000">
                  <a:srgbClr val="FFFF00">
                    <a:lumMod val="68000"/>
                    <a:lumOff val="32000"/>
                    <a:alpha val="65000"/>
                  </a:srgbClr>
                </a:gs>
                <a:gs pos="45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45" name="Picture 1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46" name="グループ化 45"/>
          <p:cNvGrpSpPr/>
          <p:nvPr/>
        </p:nvGrpSpPr>
        <p:grpSpPr>
          <a:xfrm>
            <a:off x="3548339" y="4462699"/>
            <a:ext cx="2135455" cy="2135455"/>
            <a:chOff x="3622698" y="4562225"/>
            <a:chExt cx="2135455" cy="2135455"/>
          </a:xfrm>
        </p:grpSpPr>
        <p:sp>
          <p:nvSpPr>
            <p:cNvPr id="47" name="円/楕円 46"/>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49" name="Picture 18" descr="読書のイラスト「女の子と本」"/>
            <p:cNvPicPr>
              <a:picLocks noChangeAspect="1" noChangeArrowheads="1"/>
            </p:cNvPicPr>
            <p:nvPr/>
          </p:nvPicPr>
          <p:blipFill>
            <a:blip r:embed="rId7"/>
            <a:srcRect/>
            <a:stretch>
              <a:fillRect/>
            </a:stretch>
          </p:blipFill>
          <p:spPr bwMode="auto">
            <a:xfrm>
              <a:off x="4107300" y="5037024"/>
              <a:ext cx="1155700" cy="892175"/>
            </a:xfrm>
            <a:prstGeom prst="rect">
              <a:avLst/>
            </a:prstGeom>
            <a:noFill/>
            <a:ln w="9525">
              <a:noFill/>
              <a:miter lim="800000"/>
              <a:headEnd/>
              <a:tailEnd/>
            </a:ln>
          </p:spPr>
        </p:pic>
      </p:grpSp>
      <p:grpSp>
        <p:nvGrpSpPr>
          <p:cNvPr id="50" name="グループ化 49"/>
          <p:cNvGrpSpPr/>
          <p:nvPr/>
        </p:nvGrpSpPr>
        <p:grpSpPr>
          <a:xfrm>
            <a:off x="281963" y="1184341"/>
            <a:ext cx="2135455" cy="2135455"/>
            <a:chOff x="360402" y="1061625"/>
            <a:chExt cx="2135455" cy="2135455"/>
          </a:xfrm>
        </p:grpSpPr>
        <p:sp>
          <p:nvSpPr>
            <p:cNvPr id="51" name="円/楕円 50"/>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Picture 22" descr="クレーン車のイラスト"/>
            <p:cNvPicPr>
              <a:picLocks noChangeAspect="1" noChangeArrowheads="1"/>
            </p:cNvPicPr>
            <p:nvPr/>
          </p:nvPicPr>
          <p:blipFill>
            <a:blip r:embed="rId8"/>
            <a:srcRect/>
            <a:stretch>
              <a:fillRect/>
            </a:stretch>
          </p:blipFill>
          <p:spPr bwMode="auto">
            <a:xfrm>
              <a:off x="843165" y="1377647"/>
              <a:ext cx="1155700" cy="955675"/>
            </a:xfrm>
            <a:prstGeom prst="rect">
              <a:avLst/>
            </a:prstGeom>
            <a:noFill/>
            <a:ln w="9525">
              <a:noFill/>
              <a:miter lim="800000"/>
              <a:headEnd/>
              <a:tailEnd/>
            </a:ln>
          </p:spPr>
        </p:pic>
        <p:sp>
          <p:nvSpPr>
            <p:cNvPr id="53"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54" name="グループ化 53"/>
          <p:cNvGrpSpPr/>
          <p:nvPr/>
        </p:nvGrpSpPr>
        <p:grpSpPr>
          <a:xfrm>
            <a:off x="6751418" y="1184340"/>
            <a:ext cx="2135455" cy="2135455"/>
            <a:chOff x="6497491" y="995523"/>
            <a:chExt cx="2135455" cy="2135455"/>
          </a:xfrm>
        </p:grpSpPr>
        <p:sp>
          <p:nvSpPr>
            <p:cNvPr id="55" name="円/楕円 54"/>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57"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58" name="グループ化 57"/>
          <p:cNvGrpSpPr/>
          <p:nvPr/>
        </p:nvGrpSpPr>
        <p:grpSpPr>
          <a:xfrm>
            <a:off x="5162666" y="2846596"/>
            <a:ext cx="2135455" cy="2135455"/>
            <a:chOff x="4954292" y="2791127"/>
            <a:chExt cx="2135455" cy="2135455"/>
          </a:xfrm>
        </p:grpSpPr>
        <p:sp>
          <p:nvSpPr>
            <p:cNvPr id="59" name="円/楕円 58"/>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Picture 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61"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1" name="テキスト ボックス 20"/>
          <p:cNvSpPr txBox="1"/>
          <p:nvPr/>
        </p:nvSpPr>
        <p:spPr>
          <a:xfrm>
            <a:off x="1968181" y="1872625"/>
            <a:ext cx="1986876" cy="830997"/>
          </a:xfrm>
          <a:prstGeom prst="rect">
            <a:avLst/>
          </a:prstGeom>
          <a:solidFill>
            <a:schemeClr val="bg1">
              <a:alpha val="63000"/>
            </a:schemeClr>
          </a:solid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豊かな</a:t>
            </a:r>
            <a:endParaRPr kumimoji="1"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生活のため</a:t>
            </a:r>
          </a:p>
        </p:txBody>
      </p:sp>
      <p:sp>
        <p:nvSpPr>
          <p:cNvPr id="22" name="テキスト ボックス 21"/>
          <p:cNvSpPr txBox="1"/>
          <p:nvPr/>
        </p:nvSpPr>
        <p:spPr>
          <a:xfrm>
            <a:off x="484543" y="3887092"/>
            <a:ext cx="1775217"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健康に</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生きる</a:t>
            </a:r>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ため</a:t>
            </a:r>
          </a:p>
        </p:txBody>
      </p:sp>
      <p:sp>
        <p:nvSpPr>
          <p:cNvPr id="23" name="テキスト ボックス 22"/>
          <p:cNvSpPr txBox="1"/>
          <p:nvPr/>
        </p:nvSpPr>
        <p:spPr>
          <a:xfrm>
            <a:off x="6535612" y="3061657"/>
            <a:ext cx="2351262"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安心して</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暮らせるように</a:t>
            </a:r>
            <a:endPar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5068018" y="5829673"/>
            <a:ext cx="2415273"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文化的に</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暮らせるように</a:t>
            </a:r>
            <a:endPar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7938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bwMode="auto">
          <a:xfrm>
            <a:off x="2092125" y="1496762"/>
            <a:ext cx="2052272" cy="1800225"/>
            <a:chOff x="2402932" y="488896"/>
            <a:chExt cx="1152476" cy="1318771"/>
          </a:xfrm>
          <a:scene3d>
            <a:camera prst="orthographicFront"/>
            <a:lightRig rig="chilly" dir="t"/>
          </a:scene3d>
        </p:grpSpPr>
        <p:sp>
          <p:nvSpPr>
            <p:cNvPr id="48" name="円/楕円 47"/>
            <p:cNvSpPr/>
            <p:nvPr/>
          </p:nvSpPr>
          <p:spPr>
            <a:xfrm>
              <a:off x="2402932" y="488896"/>
              <a:ext cx="1152476"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ja-JP" altLang="en-US"/>
            </a:p>
          </p:txBody>
        </p:sp>
        <p:sp>
          <p:nvSpPr>
            <p:cNvPr id="49" name="円/楕円 4"/>
            <p:cNvSpPr/>
            <p:nvPr/>
          </p:nvSpPr>
          <p:spPr>
            <a:xfrm>
              <a:off x="2571708" y="682026"/>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水道</a:t>
              </a:r>
              <a:endParaRPr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ゴミ等</a:t>
              </a:r>
            </a:p>
          </p:txBody>
        </p:sp>
      </p:grpSp>
      <p:grpSp>
        <p:nvGrpSpPr>
          <p:cNvPr id="35" name="グループ化 34"/>
          <p:cNvGrpSpPr/>
          <p:nvPr/>
        </p:nvGrpSpPr>
        <p:grpSpPr bwMode="auto">
          <a:xfrm>
            <a:off x="1151576" y="3356992"/>
            <a:ext cx="2052272" cy="1905155"/>
            <a:chOff x="343712" y="102860"/>
            <a:chExt cx="1085214" cy="1085227"/>
          </a:xfrm>
          <a:scene3d>
            <a:camera prst="orthographicFront"/>
            <a:lightRig rig="chilly" dir="t"/>
          </a:scene3d>
        </p:grpSpPr>
        <p:sp>
          <p:nvSpPr>
            <p:cNvPr id="46" name="円/楕円 45"/>
            <p:cNvSpPr/>
            <p:nvPr/>
          </p:nvSpPr>
          <p:spPr>
            <a:xfrm>
              <a:off x="343712" y="102860"/>
              <a:ext cx="1085214" cy="1085227"/>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lstStyle/>
            <a:p>
              <a:endParaRPr lang="ja-JP" altLang="en-US"/>
            </a:p>
          </p:txBody>
        </p:sp>
        <p:sp>
          <p:nvSpPr>
            <p:cNvPr id="47" name="円/楕円 4"/>
            <p:cNvSpPr/>
            <p:nvPr/>
          </p:nvSpPr>
          <p:spPr>
            <a:xfrm>
              <a:off x="502638" y="261788"/>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教育</a:t>
              </a:r>
            </a:p>
          </p:txBody>
        </p:sp>
      </p:grpSp>
      <p:grpSp>
        <p:nvGrpSpPr>
          <p:cNvPr id="36" name="グループ化 35"/>
          <p:cNvGrpSpPr/>
          <p:nvPr/>
        </p:nvGrpSpPr>
        <p:grpSpPr bwMode="auto">
          <a:xfrm>
            <a:off x="3492112" y="4293071"/>
            <a:ext cx="2052272" cy="1800225"/>
            <a:chOff x="424043" y="1500980"/>
            <a:chExt cx="1218359" cy="944650"/>
          </a:xfrm>
          <a:scene3d>
            <a:camera prst="orthographicFront"/>
            <a:lightRig rig="chilly" dir="t"/>
          </a:scene3d>
        </p:grpSpPr>
        <p:sp>
          <p:nvSpPr>
            <p:cNvPr id="44" name="円/楕円 43"/>
            <p:cNvSpPr/>
            <p:nvPr/>
          </p:nvSpPr>
          <p:spPr>
            <a:xfrm>
              <a:off x="424043" y="1500980"/>
              <a:ext cx="1218359" cy="944650"/>
            </a:xfrm>
            <a:prstGeom prst="ellipse">
              <a:avLst/>
            </a:prstGeom>
            <a:solidFill>
              <a:srgbClr val="FFCC00"/>
            </a:solidFill>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a:lstStyle/>
            <a:p>
              <a:endParaRPr lang="ja-JP" altLang="en-US"/>
            </a:p>
          </p:txBody>
        </p:sp>
        <p:sp>
          <p:nvSpPr>
            <p:cNvPr id="45" name="円/楕円 4"/>
            <p:cNvSpPr/>
            <p:nvPr/>
          </p:nvSpPr>
          <p:spPr>
            <a:xfrm>
              <a:off x="616415" y="1658422"/>
              <a:ext cx="861509" cy="630859"/>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福祉</a:t>
              </a:r>
            </a:p>
          </p:txBody>
        </p:sp>
      </p:grpSp>
      <p:grpSp>
        <p:nvGrpSpPr>
          <p:cNvPr id="37" name="グループ化 36"/>
          <p:cNvGrpSpPr/>
          <p:nvPr/>
        </p:nvGrpSpPr>
        <p:grpSpPr bwMode="auto">
          <a:xfrm>
            <a:off x="4860032" y="1507987"/>
            <a:ext cx="2035634" cy="1800225"/>
            <a:chOff x="4536501" y="0"/>
            <a:chExt cx="1285052" cy="1345959"/>
          </a:xfrm>
          <a:scene3d>
            <a:camera prst="orthographicFront"/>
            <a:lightRig rig="chilly" dir="t"/>
          </a:scene3d>
        </p:grpSpPr>
        <p:sp>
          <p:nvSpPr>
            <p:cNvPr id="42" name="円/楕円 41"/>
            <p:cNvSpPr/>
            <p:nvPr/>
          </p:nvSpPr>
          <p:spPr>
            <a:xfrm>
              <a:off x="4536501" y="0"/>
              <a:ext cx="1285052" cy="134595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a:lstStyle/>
            <a:p>
              <a:endParaRPr lang="ja-JP" altLang="en-US"/>
            </a:p>
          </p:txBody>
        </p:sp>
        <p:sp>
          <p:nvSpPr>
            <p:cNvPr id="43" name="円/楕円 4"/>
            <p:cNvSpPr/>
            <p:nvPr/>
          </p:nvSpPr>
          <p:spPr>
            <a:xfrm>
              <a:off x="4736719" y="189990"/>
              <a:ext cx="891928" cy="951737"/>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年金</a:t>
              </a:r>
              <a:endParaRPr lang="en-US" altLang="ja-JP" sz="28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医療</a:t>
              </a:r>
            </a:p>
          </p:txBody>
        </p:sp>
      </p:grpSp>
      <p:grpSp>
        <p:nvGrpSpPr>
          <p:cNvPr id="5131" name="グループ化 37"/>
          <p:cNvGrpSpPr>
            <a:grpSpLocks/>
          </p:cNvGrpSpPr>
          <p:nvPr/>
        </p:nvGrpSpPr>
        <p:grpSpPr bwMode="auto">
          <a:xfrm>
            <a:off x="5796136" y="3356990"/>
            <a:ext cx="2054126" cy="1905155"/>
            <a:chOff x="6083176" y="3861047"/>
            <a:chExt cx="1369145" cy="1296145"/>
          </a:xfrm>
        </p:grpSpPr>
        <p:sp>
          <p:nvSpPr>
            <p:cNvPr id="40" name="円/楕円 39"/>
            <p:cNvSpPr/>
            <p:nvPr/>
          </p:nvSpPr>
          <p:spPr>
            <a:xfrm>
              <a:off x="6084168" y="3861047"/>
              <a:ext cx="1368153" cy="129614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a:lstStyle/>
            <a:p>
              <a:endParaRPr lang="ja-JP" altLang="en-US"/>
            </a:p>
          </p:txBody>
        </p:sp>
        <p:sp>
          <p:nvSpPr>
            <p:cNvPr id="41" name="円/楕円 4"/>
            <p:cNvSpPr/>
            <p:nvPr/>
          </p:nvSpPr>
          <p:spPr>
            <a:xfrm>
              <a:off x="6083176" y="4133077"/>
              <a:ext cx="1368152"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警察・消防防衛</a:t>
              </a:r>
            </a:p>
          </p:txBody>
        </p:sp>
      </p:grpSp>
      <p:sp>
        <p:nvSpPr>
          <p:cNvPr id="5132" name="正方形/長方形 38"/>
          <p:cNvSpPr>
            <a:spLocks noChangeArrowheads="1"/>
          </p:cNvSpPr>
          <p:nvPr/>
        </p:nvSpPr>
        <p:spPr bwMode="auto">
          <a:xfrm>
            <a:off x="3402448" y="3515408"/>
            <a:ext cx="233910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2300" eaLnBrk="0" hangingPunct="0">
              <a:defRPr kumimoji="1">
                <a:solidFill>
                  <a:schemeClr val="tx1"/>
                </a:solidFill>
                <a:latin typeface="Calibri" pitchFamily="34" charset="0"/>
                <a:ea typeface="ＭＳ Ｐゴシック" pitchFamily="50" charset="-128"/>
              </a:defRPr>
            </a:lvl1pPr>
            <a:lvl2pPr marL="742950" indent="-285750" defTabSz="622300" eaLnBrk="0" hangingPunct="0">
              <a:defRPr kumimoji="1">
                <a:solidFill>
                  <a:schemeClr val="tx1"/>
                </a:solidFill>
                <a:latin typeface="Calibri" pitchFamily="34" charset="0"/>
                <a:ea typeface="ＭＳ Ｐゴシック" pitchFamily="50" charset="-128"/>
              </a:defRPr>
            </a:lvl2pPr>
            <a:lvl3pPr marL="1143000" indent="-228600" defTabSz="622300" eaLnBrk="0" hangingPunct="0">
              <a:defRPr kumimoji="1">
                <a:solidFill>
                  <a:schemeClr val="tx1"/>
                </a:solidFill>
                <a:latin typeface="Calibri" pitchFamily="34" charset="0"/>
                <a:ea typeface="ＭＳ Ｐゴシック" pitchFamily="50" charset="-128"/>
              </a:defRPr>
            </a:lvl3pPr>
            <a:lvl4pPr marL="1600200" indent="-228600" defTabSz="622300" eaLnBrk="0" hangingPunct="0">
              <a:defRPr kumimoji="1">
                <a:solidFill>
                  <a:schemeClr val="tx1"/>
                </a:solidFill>
                <a:latin typeface="Calibri" pitchFamily="34" charset="0"/>
                <a:ea typeface="ＭＳ Ｐゴシック" pitchFamily="50" charset="-128"/>
              </a:defRPr>
            </a:lvl4pPr>
            <a:lvl5pPr marL="2057400" indent="-228600" defTabSz="622300" eaLnBrk="0" hangingPunct="0">
              <a:defRPr kumimoji="1">
                <a:solidFill>
                  <a:schemeClr val="tx1"/>
                </a:solidFill>
                <a:latin typeface="Calibri" pitchFamily="34" charset="0"/>
                <a:ea typeface="ＭＳ Ｐゴシック" pitchFamily="50" charset="-128"/>
              </a:defRPr>
            </a:lvl5pPr>
            <a:lvl6pPr marL="25146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90000"/>
              </a:lnSpc>
              <a:spcAft>
                <a:spcPct val="35000"/>
              </a:spcAft>
            </a:pPr>
            <a:r>
              <a:rPr lang="ja-JP" altLang="en-US" sz="2800" dirty="0">
                <a:solidFill>
                  <a:prstClr val="black"/>
                </a:solidFill>
                <a:latin typeface="HG丸ｺﾞｼｯｸM-PRO" panose="020F0600000000000000" pitchFamily="50" charset="-128"/>
                <a:ea typeface="HG丸ｺﾞｼｯｸM-PRO" panose="020F0600000000000000" pitchFamily="50" charset="-128"/>
              </a:rPr>
              <a:t>公共サービス</a:t>
            </a:r>
          </a:p>
        </p:txBody>
      </p:sp>
      <p:sp>
        <p:nvSpPr>
          <p:cNvPr id="5125" name="テキスト ボックス 51"/>
          <p:cNvSpPr txBox="1">
            <a:spLocks noChangeArrowheads="1"/>
          </p:cNvSpPr>
          <p:nvPr/>
        </p:nvSpPr>
        <p:spPr bwMode="auto">
          <a:xfrm>
            <a:off x="1512094" y="692696"/>
            <a:ext cx="6119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私たちの生活の中には、個人や企業の力だけでは</a:t>
            </a:r>
          </a:p>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できない仕事があります。</a:t>
            </a:r>
          </a:p>
        </p:txBody>
      </p:sp>
      <p:sp>
        <p:nvSpPr>
          <p:cNvPr id="5126" name="テキスト ボックス 52"/>
          <p:cNvSpPr txBox="1">
            <a:spLocks noChangeArrowheads="1"/>
          </p:cNvSpPr>
          <p:nvPr/>
        </p:nvSpPr>
        <p:spPr bwMode="auto">
          <a:xfrm>
            <a:off x="1161256" y="6095037"/>
            <a:ext cx="6821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このようなサービスを提供するためには膨大な資金が必要です。</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eaLnBrk="1" hangingPunct="1"/>
            <a:r>
              <a:rPr lang="ja-JP" altLang="en-US" dirty="0">
                <a:solidFill>
                  <a:prstClr val="black"/>
                </a:solidFill>
                <a:latin typeface="HG丸ｺﾞｼｯｸM-PRO" panose="020F0600000000000000" pitchFamily="50" charset="-128"/>
                <a:ea typeface="HG丸ｺﾞｼｯｸM-PRO" panose="020F0600000000000000" pitchFamily="50" charset="-128"/>
              </a:rPr>
              <a:t>その資金が「税金」です。</a:t>
            </a:r>
          </a:p>
        </p:txBody>
      </p:sp>
      <p:sp>
        <p:nvSpPr>
          <p:cNvPr id="22" name="正方形/長方形 21"/>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税の使い道</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865723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ppt_x</p:attrName>
                                        </p:attrNameLst>
                                      </p:cBhvr>
                                      <p:tavLst>
                                        <p:tav tm="0">
                                          <p:val>
                                            <p:strVal val="#ppt_x"/>
                                          </p:val>
                                        </p:tav>
                                        <p:tav tm="100000">
                                          <p:val>
                                            <p:strVal val="#ppt_x"/>
                                          </p:val>
                                        </p:tav>
                                      </p:tavLst>
                                    </p:anim>
                                    <p:anim calcmode="lin" valueType="num">
                                      <p:cBhvr>
                                        <p:cTn id="9" dur="1000" fill="hold"/>
                                        <p:tgtEl>
                                          <p:spTgt spid="512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132"/>
                                        </p:tgtEl>
                                        <p:attrNameLst>
                                          <p:attrName>style.visibility</p:attrName>
                                        </p:attrNameLst>
                                      </p:cBhvr>
                                      <p:to>
                                        <p:strVal val="visible"/>
                                      </p:to>
                                    </p:set>
                                    <p:animEffect transition="in" filter="wipe(down)">
                                      <p:cBhvr>
                                        <p:cTn id="13" dur="580">
                                          <p:stCondLst>
                                            <p:cond delay="0"/>
                                          </p:stCondLst>
                                        </p:cTn>
                                        <p:tgtEl>
                                          <p:spTgt spid="5132"/>
                                        </p:tgtEl>
                                      </p:cBhvr>
                                    </p:animEffect>
                                    <p:anim calcmode="lin" valueType="num">
                                      <p:cBhvr>
                                        <p:cTn id="14" dur="1822" tmFilter="0,0; 0.14,0.36; 0.43,0.73; 0.71,0.91; 1.0,1.0">
                                          <p:stCondLst>
                                            <p:cond delay="0"/>
                                          </p:stCondLst>
                                        </p:cTn>
                                        <p:tgtEl>
                                          <p:spTgt spid="513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13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13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13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132"/>
                                        </p:tgtEl>
                                        <p:attrNameLst>
                                          <p:attrName>ppt_y</p:attrName>
                                        </p:attrNameLst>
                                      </p:cBhvr>
                                      <p:tavLst>
                                        <p:tav tm="0" fmla="#ppt_y-sin(pi*$)/81">
                                          <p:val>
                                            <p:fltVal val="0"/>
                                          </p:val>
                                        </p:tav>
                                        <p:tav tm="100000">
                                          <p:val>
                                            <p:fltVal val="1"/>
                                          </p:val>
                                        </p:tav>
                                      </p:tavLst>
                                    </p:anim>
                                    <p:animScale>
                                      <p:cBhvr>
                                        <p:cTn id="19" dur="26">
                                          <p:stCondLst>
                                            <p:cond delay="650"/>
                                          </p:stCondLst>
                                        </p:cTn>
                                        <p:tgtEl>
                                          <p:spTgt spid="5132"/>
                                        </p:tgtEl>
                                      </p:cBhvr>
                                      <p:to x="100000" y="60000"/>
                                    </p:animScale>
                                    <p:animScale>
                                      <p:cBhvr>
                                        <p:cTn id="20" dur="166" decel="50000">
                                          <p:stCondLst>
                                            <p:cond delay="676"/>
                                          </p:stCondLst>
                                        </p:cTn>
                                        <p:tgtEl>
                                          <p:spTgt spid="5132"/>
                                        </p:tgtEl>
                                      </p:cBhvr>
                                      <p:to x="100000" y="100000"/>
                                    </p:animScale>
                                    <p:animScale>
                                      <p:cBhvr>
                                        <p:cTn id="21" dur="26">
                                          <p:stCondLst>
                                            <p:cond delay="1312"/>
                                          </p:stCondLst>
                                        </p:cTn>
                                        <p:tgtEl>
                                          <p:spTgt spid="5132"/>
                                        </p:tgtEl>
                                      </p:cBhvr>
                                      <p:to x="100000" y="80000"/>
                                    </p:animScale>
                                    <p:animScale>
                                      <p:cBhvr>
                                        <p:cTn id="22" dur="166" decel="50000">
                                          <p:stCondLst>
                                            <p:cond delay="1338"/>
                                          </p:stCondLst>
                                        </p:cTn>
                                        <p:tgtEl>
                                          <p:spTgt spid="5132"/>
                                        </p:tgtEl>
                                      </p:cBhvr>
                                      <p:to x="100000" y="100000"/>
                                    </p:animScale>
                                    <p:animScale>
                                      <p:cBhvr>
                                        <p:cTn id="23" dur="26">
                                          <p:stCondLst>
                                            <p:cond delay="1642"/>
                                          </p:stCondLst>
                                        </p:cTn>
                                        <p:tgtEl>
                                          <p:spTgt spid="5132"/>
                                        </p:tgtEl>
                                      </p:cBhvr>
                                      <p:to x="100000" y="90000"/>
                                    </p:animScale>
                                    <p:animScale>
                                      <p:cBhvr>
                                        <p:cTn id="24" dur="166" decel="50000">
                                          <p:stCondLst>
                                            <p:cond delay="1668"/>
                                          </p:stCondLst>
                                        </p:cTn>
                                        <p:tgtEl>
                                          <p:spTgt spid="5132"/>
                                        </p:tgtEl>
                                      </p:cBhvr>
                                      <p:to x="100000" y="100000"/>
                                    </p:animScale>
                                    <p:animScale>
                                      <p:cBhvr>
                                        <p:cTn id="25" dur="26">
                                          <p:stCondLst>
                                            <p:cond delay="1808"/>
                                          </p:stCondLst>
                                        </p:cTn>
                                        <p:tgtEl>
                                          <p:spTgt spid="5132"/>
                                        </p:tgtEl>
                                      </p:cBhvr>
                                      <p:to x="100000" y="95000"/>
                                    </p:animScale>
                                    <p:animScale>
                                      <p:cBhvr>
                                        <p:cTn id="26" dur="166" decel="50000">
                                          <p:stCondLst>
                                            <p:cond delay="1834"/>
                                          </p:stCondLst>
                                        </p:cTn>
                                        <p:tgtEl>
                                          <p:spTgt spid="5132"/>
                                        </p:tgtEl>
                                      </p:cBhvr>
                                      <p:to x="100000" y="100000"/>
                                    </p:animScale>
                                  </p:childTnLst>
                                </p:cTn>
                              </p:par>
                            </p:childTnLst>
                          </p:cTn>
                        </p:par>
                        <p:par>
                          <p:cTn id="27" fill="hold" nodeType="afterGroup">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1000" fill="hold"/>
                                        <p:tgtEl>
                                          <p:spTgt spid="34"/>
                                        </p:tgtEl>
                                        <p:attrNameLst>
                                          <p:attrName>ppt_w</p:attrName>
                                        </p:attrNameLst>
                                      </p:cBhvr>
                                      <p:tavLst>
                                        <p:tav tm="0">
                                          <p:val>
                                            <p:fltVal val="0"/>
                                          </p:val>
                                        </p:tav>
                                        <p:tav tm="100000">
                                          <p:val>
                                            <p:strVal val="#ppt_w"/>
                                          </p:val>
                                        </p:tav>
                                      </p:tavLst>
                                    </p:anim>
                                    <p:anim calcmode="lin" valueType="num">
                                      <p:cBhvr>
                                        <p:cTn id="31" dur="1000" fill="hold"/>
                                        <p:tgtEl>
                                          <p:spTgt spid="34"/>
                                        </p:tgtEl>
                                        <p:attrNameLst>
                                          <p:attrName>ppt_h</p:attrName>
                                        </p:attrNameLst>
                                      </p:cBhvr>
                                      <p:tavLst>
                                        <p:tav tm="0">
                                          <p:val>
                                            <p:fltVal val="0"/>
                                          </p:val>
                                        </p:tav>
                                        <p:tav tm="100000">
                                          <p:val>
                                            <p:strVal val="#ppt_h"/>
                                          </p:val>
                                        </p:tav>
                                      </p:tavLst>
                                    </p:anim>
                                    <p:animEffect transition="in" filter="fade">
                                      <p:cBhvr>
                                        <p:cTn id="32" dur="1000"/>
                                        <p:tgtEl>
                                          <p:spTgt spid="34"/>
                                        </p:tgtEl>
                                      </p:cBhvr>
                                    </p:animEffect>
                                  </p:childTnLst>
                                </p:cTn>
                              </p:par>
                            </p:childTnLst>
                          </p:cTn>
                        </p:par>
                        <p:par>
                          <p:cTn id="33" fill="hold" nodeType="afterGroup">
                            <p:stCondLst>
                              <p:cond delay="400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1000" fill="hold"/>
                                        <p:tgtEl>
                                          <p:spTgt spid="37"/>
                                        </p:tgtEl>
                                        <p:attrNameLst>
                                          <p:attrName>ppt_w</p:attrName>
                                        </p:attrNameLst>
                                      </p:cBhvr>
                                      <p:tavLst>
                                        <p:tav tm="0">
                                          <p:val>
                                            <p:fltVal val="0"/>
                                          </p:val>
                                        </p:tav>
                                        <p:tav tm="100000">
                                          <p:val>
                                            <p:strVal val="#ppt_w"/>
                                          </p:val>
                                        </p:tav>
                                      </p:tavLst>
                                    </p:anim>
                                    <p:anim calcmode="lin" valueType="num">
                                      <p:cBhvr>
                                        <p:cTn id="37" dur="1000" fill="hold"/>
                                        <p:tgtEl>
                                          <p:spTgt spid="37"/>
                                        </p:tgtEl>
                                        <p:attrNameLst>
                                          <p:attrName>ppt_h</p:attrName>
                                        </p:attrNameLst>
                                      </p:cBhvr>
                                      <p:tavLst>
                                        <p:tav tm="0">
                                          <p:val>
                                            <p:fltVal val="0"/>
                                          </p:val>
                                        </p:tav>
                                        <p:tav tm="100000">
                                          <p:val>
                                            <p:strVal val="#ppt_h"/>
                                          </p:val>
                                        </p:tav>
                                      </p:tavLst>
                                    </p:anim>
                                    <p:animEffect transition="in" filter="fade">
                                      <p:cBhvr>
                                        <p:cTn id="38" dur="1000"/>
                                        <p:tgtEl>
                                          <p:spTgt spid="37"/>
                                        </p:tgtEl>
                                      </p:cBhvr>
                                    </p:animEffect>
                                  </p:childTnLst>
                                </p:cTn>
                              </p:par>
                            </p:childTnLst>
                          </p:cTn>
                        </p:par>
                        <p:par>
                          <p:cTn id="39" fill="hold" nodeType="afterGroup">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fltVal val="0"/>
                                          </p:val>
                                        </p:tav>
                                        <p:tav tm="100000">
                                          <p:val>
                                            <p:strVal val="#ppt_w"/>
                                          </p:val>
                                        </p:tav>
                                      </p:tavLst>
                                    </p:anim>
                                    <p:anim calcmode="lin" valueType="num">
                                      <p:cBhvr>
                                        <p:cTn id="43" dur="1000" fill="hold"/>
                                        <p:tgtEl>
                                          <p:spTgt spid="35"/>
                                        </p:tgtEl>
                                        <p:attrNameLst>
                                          <p:attrName>ppt_h</p:attrName>
                                        </p:attrNameLst>
                                      </p:cBhvr>
                                      <p:tavLst>
                                        <p:tav tm="0">
                                          <p:val>
                                            <p:fltVal val="0"/>
                                          </p:val>
                                        </p:tav>
                                        <p:tav tm="100000">
                                          <p:val>
                                            <p:strVal val="#ppt_h"/>
                                          </p:val>
                                        </p:tav>
                                      </p:tavLst>
                                    </p:anim>
                                    <p:animEffect transition="in" filter="fade">
                                      <p:cBhvr>
                                        <p:cTn id="44" dur="1000"/>
                                        <p:tgtEl>
                                          <p:spTgt spid="35"/>
                                        </p:tgtEl>
                                      </p:cBhvr>
                                    </p:animEffect>
                                  </p:childTnLst>
                                </p:cTn>
                              </p:par>
                            </p:childTnLst>
                          </p:cTn>
                        </p:par>
                        <p:par>
                          <p:cTn id="45" fill="hold" nodeType="afterGroup">
                            <p:stCondLst>
                              <p:cond delay="6000"/>
                            </p:stCondLst>
                            <p:childTnLst>
                              <p:par>
                                <p:cTn id="46" presetID="53" presetClass="entr" presetSubtype="16" fill="hold" nodeType="afterEffect">
                                  <p:stCondLst>
                                    <p:cond delay="0"/>
                                  </p:stCondLst>
                                  <p:childTnLst>
                                    <p:set>
                                      <p:cBhvr>
                                        <p:cTn id="47" dur="1" fill="hold">
                                          <p:stCondLst>
                                            <p:cond delay="0"/>
                                          </p:stCondLst>
                                        </p:cTn>
                                        <p:tgtEl>
                                          <p:spTgt spid="5131"/>
                                        </p:tgtEl>
                                        <p:attrNameLst>
                                          <p:attrName>style.visibility</p:attrName>
                                        </p:attrNameLst>
                                      </p:cBhvr>
                                      <p:to>
                                        <p:strVal val="visible"/>
                                      </p:to>
                                    </p:set>
                                    <p:anim calcmode="lin" valueType="num">
                                      <p:cBhvr>
                                        <p:cTn id="48" dur="1000" fill="hold"/>
                                        <p:tgtEl>
                                          <p:spTgt spid="5131"/>
                                        </p:tgtEl>
                                        <p:attrNameLst>
                                          <p:attrName>ppt_w</p:attrName>
                                        </p:attrNameLst>
                                      </p:cBhvr>
                                      <p:tavLst>
                                        <p:tav tm="0">
                                          <p:val>
                                            <p:fltVal val="0"/>
                                          </p:val>
                                        </p:tav>
                                        <p:tav tm="100000">
                                          <p:val>
                                            <p:strVal val="#ppt_w"/>
                                          </p:val>
                                        </p:tav>
                                      </p:tavLst>
                                    </p:anim>
                                    <p:anim calcmode="lin" valueType="num">
                                      <p:cBhvr>
                                        <p:cTn id="49" dur="1000" fill="hold"/>
                                        <p:tgtEl>
                                          <p:spTgt spid="5131"/>
                                        </p:tgtEl>
                                        <p:attrNameLst>
                                          <p:attrName>ppt_h</p:attrName>
                                        </p:attrNameLst>
                                      </p:cBhvr>
                                      <p:tavLst>
                                        <p:tav tm="0">
                                          <p:val>
                                            <p:fltVal val="0"/>
                                          </p:val>
                                        </p:tav>
                                        <p:tav tm="100000">
                                          <p:val>
                                            <p:strVal val="#ppt_h"/>
                                          </p:val>
                                        </p:tav>
                                      </p:tavLst>
                                    </p:anim>
                                    <p:animEffect transition="in" filter="fade">
                                      <p:cBhvr>
                                        <p:cTn id="50" dur="1000"/>
                                        <p:tgtEl>
                                          <p:spTgt spid="5131"/>
                                        </p:tgtEl>
                                      </p:cBhvr>
                                    </p:animEffect>
                                  </p:childTnLst>
                                </p:cTn>
                              </p:par>
                            </p:childTnLst>
                          </p:cTn>
                        </p:par>
                        <p:par>
                          <p:cTn id="51" fill="hold" nodeType="afterGroup">
                            <p:stCondLst>
                              <p:cond delay="7000"/>
                            </p:stCondLst>
                            <p:childTnLst>
                              <p:par>
                                <p:cTn id="52" presetID="53" presetClass="entr" presetSubtype="16"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1000" fill="hold"/>
                                        <p:tgtEl>
                                          <p:spTgt spid="36"/>
                                        </p:tgtEl>
                                        <p:attrNameLst>
                                          <p:attrName>ppt_w</p:attrName>
                                        </p:attrNameLst>
                                      </p:cBhvr>
                                      <p:tavLst>
                                        <p:tav tm="0">
                                          <p:val>
                                            <p:fltVal val="0"/>
                                          </p:val>
                                        </p:tav>
                                        <p:tav tm="100000">
                                          <p:val>
                                            <p:strVal val="#ppt_w"/>
                                          </p:val>
                                        </p:tav>
                                      </p:tavLst>
                                    </p:anim>
                                    <p:anim calcmode="lin" valueType="num">
                                      <p:cBhvr>
                                        <p:cTn id="55" dur="1000" fill="hold"/>
                                        <p:tgtEl>
                                          <p:spTgt spid="36"/>
                                        </p:tgtEl>
                                        <p:attrNameLst>
                                          <p:attrName>ppt_h</p:attrName>
                                        </p:attrNameLst>
                                      </p:cBhvr>
                                      <p:tavLst>
                                        <p:tav tm="0">
                                          <p:val>
                                            <p:fltVal val="0"/>
                                          </p:val>
                                        </p:tav>
                                        <p:tav tm="100000">
                                          <p:val>
                                            <p:strVal val="#ppt_h"/>
                                          </p:val>
                                        </p:tav>
                                      </p:tavLst>
                                    </p:anim>
                                    <p:animEffect transition="in" filter="fade">
                                      <p:cBhvr>
                                        <p:cTn id="56" dur="1000"/>
                                        <p:tgtEl>
                                          <p:spTgt spid="36"/>
                                        </p:tgtEl>
                                      </p:cBhvr>
                                    </p:animEffect>
                                  </p:childTnLst>
                                </p:cTn>
                              </p:par>
                            </p:childTnLst>
                          </p:cTn>
                        </p:par>
                        <p:par>
                          <p:cTn id="57" fill="hold" nodeType="afterGroup">
                            <p:stCondLst>
                              <p:cond delay="8000"/>
                            </p:stCondLst>
                            <p:childTnLst>
                              <p:par>
                                <p:cTn id="58" presetID="2" presetClass="entr" presetSubtype="4" fill="hold" grpId="0" nodeType="afterEffect">
                                  <p:stCondLst>
                                    <p:cond delay="1000"/>
                                  </p:stCondLst>
                                  <p:childTnLst>
                                    <p:set>
                                      <p:cBhvr>
                                        <p:cTn id="59" dur="1" fill="hold">
                                          <p:stCondLst>
                                            <p:cond delay="0"/>
                                          </p:stCondLst>
                                        </p:cTn>
                                        <p:tgtEl>
                                          <p:spTgt spid="5126"/>
                                        </p:tgtEl>
                                        <p:attrNameLst>
                                          <p:attrName>style.visibility</p:attrName>
                                        </p:attrNameLst>
                                      </p:cBhvr>
                                      <p:to>
                                        <p:strVal val="visible"/>
                                      </p:to>
                                    </p:set>
                                    <p:anim calcmode="lin" valueType="num">
                                      <p:cBhvr additive="base">
                                        <p:cTn id="60" dur="1000" fill="hold"/>
                                        <p:tgtEl>
                                          <p:spTgt spid="5126"/>
                                        </p:tgtEl>
                                        <p:attrNameLst>
                                          <p:attrName>ppt_x</p:attrName>
                                        </p:attrNameLst>
                                      </p:cBhvr>
                                      <p:tavLst>
                                        <p:tav tm="0">
                                          <p:val>
                                            <p:strVal val="#ppt_x"/>
                                          </p:val>
                                        </p:tav>
                                        <p:tav tm="100000">
                                          <p:val>
                                            <p:strVal val="#ppt_x"/>
                                          </p:val>
                                        </p:tav>
                                      </p:tavLst>
                                    </p:anim>
                                    <p:anim calcmode="lin" valueType="num">
                                      <p:cBhvr additive="base">
                                        <p:cTn id="61" dur="10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P spid="5125" grpId="0"/>
      <p:bldP spid="51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320353" y="436602"/>
            <a:ext cx="2307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　財源の調達</a:t>
            </a:r>
          </a:p>
        </p:txBody>
      </p:sp>
      <p:sp>
        <p:nvSpPr>
          <p:cNvPr id="6150" name="テキスト ボックス 39"/>
          <p:cNvSpPr txBox="1">
            <a:spLocks noChangeArrowheads="1"/>
          </p:cNvSpPr>
          <p:nvPr/>
        </p:nvSpPr>
        <p:spPr bwMode="auto">
          <a:xfrm>
            <a:off x="535450" y="764704"/>
            <a:ext cx="31004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400" b="1" dirty="0">
                <a:solidFill>
                  <a:srgbClr val="C00000"/>
                </a:solidFill>
                <a:latin typeface="HG丸ｺﾞｼｯｸM-PRO" panose="020F0600000000000000" pitchFamily="50" charset="-128"/>
                <a:ea typeface="HG丸ｺﾞｼｯｸM-PRO" panose="020F0600000000000000" pitchFamily="50" charset="-128"/>
              </a:rPr>
              <a:t>国民にさまざまな公共サービスを</a:t>
            </a:r>
            <a:endParaRPr lang="en-US" altLang="ja-JP" sz="1400" b="1" dirty="0">
              <a:solidFill>
                <a:srgbClr val="C00000"/>
              </a:solidFill>
              <a:latin typeface="HG丸ｺﾞｼｯｸM-PRO" panose="020F0600000000000000" pitchFamily="50" charset="-128"/>
              <a:ea typeface="HG丸ｺﾞｼｯｸM-PRO" panose="020F0600000000000000" pitchFamily="50" charset="-128"/>
            </a:endParaRPr>
          </a:p>
          <a:p>
            <a:pPr eaLnBrk="1" hangingPunct="1"/>
            <a:r>
              <a:rPr lang="ja-JP" altLang="en-US" sz="1400" b="1" dirty="0">
                <a:solidFill>
                  <a:srgbClr val="C00000"/>
                </a:solidFill>
                <a:latin typeface="HG丸ｺﾞｼｯｸM-PRO" panose="020F0600000000000000" pitchFamily="50" charset="-128"/>
                <a:ea typeface="HG丸ｺﾞｼｯｸM-PRO" panose="020F0600000000000000" pitchFamily="50" charset="-128"/>
              </a:rPr>
              <a:t>提供するための財源です</a:t>
            </a:r>
            <a:endParaRPr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6" name="グループ化 15"/>
          <p:cNvGrpSpPr>
            <a:grpSpLocks/>
          </p:cNvGrpSpPr>
          <p:nvPr/>
        </p:nvGrpSpPr>
        <p:grpSpPr bwMode="auto">
          <a:xfrm>
            <a:off x="1908175" y="2409825"/>
            <a:ext cx="5483225" cy="3211513"/>
            <a:chOff x="2086431" y="2608424"/>
            <a:chExt cx="5304593" cy="3012738"/>
          </a:xfrm>
        </p:grpSpPr>
        <p:grpSp>
          <p:nvGrpSpPr>
            <p:cNvPr id="6180" name="グループ化 14"/>
            <p:cNvGrpSpPr>
              <a:grpSpLocks/>
            </p:cNvGrpSpPr>
            <p:nvPr/>
          </p:nvGrpSpPr>
          <p:grpSpPr bwMode="auto">
            <a:xfrm>
              <a:off x="2086431" y="2608424"/>
              <a:ext cx="5304593" cy="3012738"/>
              <a:chOff x="2017751" y="2651266"/>
              <a:chExt cx="5616576" cy="2986639"/>
            </a:xfrm>
          </p:grpSpPr>
          <p:grpSp>
            <p:nvGrpSpPr>
              <p:cNvPr id="6182" name="グループ化 34"/>
              <p:cNvGrpSpPr>
                <a:grpSpLocks/>
              </p:cNvGrpSpPr>
              <p:nvPr/>
            </p:nvGrpSpPr>
            <p:grpSpPr bwMode="auto">
              <a:xfrm>
                <a:off x="2017751" y="2651266"/>
                <a:ext cx="5616576" cy="2986639"/>
                <a:chOff x="2326973" y="2694390"/>
                <a:chExt cx="4901135" cy="2960307"/>
              </a:xfrm>
            </p:grpSpPr>
            <p:sp>
              <p:nvSpPr>
                <p:cNvPr id="8" name="正方形/長方形 7"/>
                <p:cNvSpPr/>
                <p:nvPr/>
              </p:nvSpPr>
              <p:spPr>
                <a:xfrm>
                  <a:off x="2326973" y="2694390"/>
                  <a:ext cx="4901135" cy="26369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7" name="下矢印 6"/>
                <p:cNvSpPr/>
                <p:nvPr/>
              </p:nvSpPr>
              <p:spPr>
                <a:xfrm>
                  <a:off x="4514920" y="5319595"/>
                  <a:ext cx="534954" cy="335102"/>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46" name="グループ化 45"/>
              <p:cNvGrpSpPr/>
              <p:nvPr/>
            </p:nvGrpSpPr>
            <p:grpSpPr bwMode="auto">
              <a:xfrm>
                <a:off x="2628059" y="2793172"/>
                <a:ext cx="1367905" cy="1211476"/>
                <a:chOff x="2400436" y="583141"/>
                <a:chExt cx="1152476" cy="1232749"/>
              </a:xfrm>
              <a:scene3d>
                <a:camera prst="orthographicFront"/>
                <a:lightRig rig="chilly" dir="t"/>
              </a:scene3d>
            </p:grpSpPr>
            <p:sp>
              <p:nvSpPr>
                <p:cNvPr id="47" name="円/楕円 46"/>
                <p:cNvSpPr/>
                <p:nvPr/>
              </p:nvSpPr>
              <p:spPr>
                <a:xfrm>
                  <a:off x="2400436" y="583141"/>
                  <a:ext cx="1152476" cy="123274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ja-JP" altLang="en-US"/>
                </a:p>
              </p:txBody>
            </p:sp>
            <p:sp>
              <p:nvSpPr>
                <p:cNvPr id="48" name="円/楕円 4"/>
                <p:cNvSpPr/>
                <p:nvPr/>
              </p:nvSpPr>
              <p:spPr>
                <a:xfrm>
                  <a:off x="2582406" y="71691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水道</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ゴミ等</a:t>
                  </a:r>
                </a:p>
              </p:txBody>
            </p:sp>
          </p:grpSp>
          <p:grpSp>
            <p:nvGrpSpPr>
              <p:cNvPr id="49" name="グループ化 48"/>
              <p:cNvGrpSpPr/>
              <p:nvPr/>
            </p:nvGrpSpPr>
            <p:grpSpPr bwMode="auto">
              <a:xfrm>
                <a:off x="2238546" y="3994782"/>
                <a:ext cx="1367905" cy="1211477"/>
                <a:chOff x="434511" y="154888"/>
                <a:chExt cx="1085214" cy="1014439"/>
              </a:xfrm>
              <a:scene3d>
                <a:camera prst="orthographicFront"/>
                <a:lightRig rig="chilly" dir="t"/>
              </a:scene3d>
            </p:grpSpPr>
            <p:sp>
              <p:nvSpPr>
                <p:cNvPr id="50" name="円/楕円 49"/>
                <p:cNvSpPr/>
                <p:nvPr/>
              </p:nvSpPr>
              <p:spPr>
                <a:xfrm>
                  <a:off x="434511" y="154888"/>
                  <a:ext cx="1085214" cy="1014439"/>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lstStyle/>
                <a:p>
                  <a:endParaRPr lang="ja-JP" altLang="en-US"/>
                </a:p>
              </p:txBody>
            </p:sp>
            <p:sp>
              <p:nvSpPr>
                <p:cNvPr id="51" name="円/楕円 4"/>
                <p:cNvSpPr/>
                <p:nvPr/>
              </p:nvSpPr>
              <p:spPr>
                <a:xfrm>
                  <a:off x="582128" y="268452"/>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教育</a:t>
                  </a:r>
                </a:p>
              </p:txBody>
            </p:sp>
          </p:grpSp>
          <p:grpSp>
            <p:nvGrpSpPr>
              <p:cNvPr id="52" name="グループ化 51"/>
              <p:cNvGrpSpPr/>
              <p:nvPr/>
            </p:nvGrpSpPr>
            <p:grpSpPr bwMode="auto">
              <a:xfrm>
                <a:off x="4150778" y="4017187"/>
                <a:ext cx="1367905" cy="1211476"/>
                <a:chOff x="561933" y="1510118"/>
                <a:chExt cx="1218359" cy="883031"/>
              </a:xfrm>
              <a:scene3d>
                <a:camera prst="orthographicFront"/>
                <a:lightRig rig="chilly" dir="t"/>
              </a:scene3d>
            </p:grpSpPr>
            <p:sp>
              <p:nvSpPr>
                <p:cNvPr id="53" name="円/楕円 52"/>
                <p:cNvSpPr/>
                <p:nvPr/>
              </p:nvSpPr>
              <p:spPr>
                <a:xfrm>
                  <a:off x="561933" y="1510118"/>
                  <a:ext cx="1218359" cy="883031"/>
                </a:xfrm>
                <a:prstGeom prst="ellipse">
                  <a:avLst/>
                </a:prstGeom>
                <a:solidFill>
                  <a:srgbClr val="FFCC00"/>
                </a:solidFill>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a:lstStyle/>
                <a:p>
                  <a:endParaRPr lang="ja-JP" altLang="en-US"/>
                </a:p>
              </p:txBody>
            </p:sp>
            <p:sp>
              <p:nvSpPr>
                <p:cNvPr id="54" name="円/楕円 4"/>
                <p:cNvSpPr/>
                <p:nvPr/>
              </p:nvSpPr>
              <p:spPr>
                <a:xfrm>
                  <a:off x="747350" y="1623950"/>
                  <a:ext cx="861509" cy="630859"/>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福祉</a:t>
                  </a:r>
                </a:p>
              </p:txBody>
            </p:sp>
          </p:grpSp>
          <p:grpSp>
            <p:nvGrpSpPr>
              <p:cNvPr id="55" name="グループ化 54"/>
              <p:cNvGrpSpPr/>
              <p:nvPr/>
            </p:nvGrpSpPr>
            <p:grpSpPr bwMode="auto">
              <a:xfrm>
                <a:off x="5587104" y="2812072"/>
                <a:ext cx="1356815" cy="1211476"/>
                <a:chOff x="4747930" y="107424"/>
                <a:chExt cx="1285052" cy="1258163"/>
              </a:xfrm>
              <a:scene3d>
                <a:camera prst="orthographicFront"/>
                <a:lightRig rig="chilly" dir="t"/>
              </a:scene3d>
            </p:grpSpPr>
            <p:sp>
              <p:nvSpPr>
                <p:cNvPr id="56" name="円/楕円 55"/>
                <p:cNvSpPr/>
                <p:nvPr/>
              </p:nvSpPr>
              <p:spPr>
                <a:xfrm>
                  <a:off x="4747930" y="107424"/>
                  <a:ext cx="1285052" cy="1258163"/>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a:lstStyle/>
                <a:p>
                  <a:endParaRPr lang="ja-JP" altLang="en-US"/>
                </a:p>
              </p:txBody>
            </p:sp>
            <p:sp>
              <p:nvSpPr>
                <p:cNvPr id="57" name="円/楕円 4"/>
                <p:cNvSpPr/>
                <p:nvPr/>
              </p:nvSpPr>
              <p:spPr>
                <a:xfrm>
                  <a:off x="4945359" y="278397"/>
                  <a:ext cx="891928" cy="865215"/>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年金</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gn="ctr" defTabSz="622300" fontAlgn="auto">
                    <a:lnSpc>
                      <a:spcPct val="90000"/>
                    </a:lnSpc>
                    <a:spcAft>
                      <a:spcPct val="35000"/>
                    </a:spcAft>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医療</a:t>
                  </a:r>
                </a:p>
              </p:txBody>
            </p:sp>
          </p:grpSp>
          <p:grpSp>
            <p:nvGrpSpPr>
              <p:cNvPr id="6187" name="グループ化 63"/>
              <p:cNvGrpSpPr>
                <a:grpSpLocks/>
              </p:cNvGrpSpPr>
              <p:nvPr/>
            </p:nvGrpSpPr>
            <p:grpSpPr bwMode="auto">
              <a:xfrm>
                <a:off x="6083819" y="3994783"/>
                <a:ext cx="1367906" cy="1211477"/>
                <a:chOff x="6084168" y="3995196"/>
                <a:chExt cx="1368153" cy="1211598"/>
              </a:xfrm>
            </p:grpSpPr>
            <p:sp>
              <p:nvSpPr>
                <p:cNvPr id="59" name="円/楕円 58"/>
                <p:cNvSpPr/>
                <p:nvPr/>
              </p:nvSpPr>
              <p:spPr>
                <a:xfrm>
                  <a:off x="6084168" y="3995196"/>
                  <a:ext cx="1368153" cy="1211598"/>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a:lstStyle/>
                <a:p>
                  <a:endParaRPr lang="ja-JP" altLang="en-US"/>
                </a:p>
              </p:txBody>
            </p:sp>
            <p:sp>
              <p:nvSpPr>
                <p:cNvPr id="60" name="円/楕円 4"/>
                <p:cNvSpPr/>
                <p:nvPr/>
              </p:nvSpPr>
              <p:spPr>
                <a:xfrm>
                  <a:off x="6148145" y="4224266"/>
                  <a:ext cx="1241215"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警察・消防防衛</a:t>
                  </a:r>
                </a:p>
              </p:txBody>
            </p:sp>
          </p:grpSp>
        </p:grpSp>
        <p:sp>
          <p:nvSpPr>
            <p:cNvPr id="6181" name="正方形/長方形 65"/>
            <p:cNvSpPr>
              <a:spLocks noChangeArrowheads="1"/>
            </p:cNvSpPr>
            <p:nvPr/>
          </p:nvSpPr>
          <p:spPr bwMode="auto">
            <a:xfrm>
              <a:off x="3843061" y="3644648"/>
              <a:ext cx="1676704"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2300" eaLnBrk="0" hangingPunct="0">
                <a:defRPr kumimoji="1">
                  <a:solidFill>
                    <a:schemeClr val="tx1"/>
                  </a:solidFill>
                  <a:latin typeface="Calibri" pitchFamily="34" charset="0"/>
                  <a:ea typeface="ＭＳ Ｐゴシック" pitchFamily="50" charset="-128"/>
                </a:defRPr>
              </a:lvl1pPr>
              <a:lvl2pPr marL="742950" indent="-285750" defTabSz="622300" eaLnBrk="0" hangingPunct="0">
                <a:defRPr kumimoji="1">
                  <a:solidFill>
                    <a:schemeClr val="tx1"/>
                  </a:solidFill>
                  <a:latin typeface="Calibri" pitchFamily="34" charset="0"/>
                  <a:ea typeface="ＭＳ Ｐゴシック" pitchFamily="50" charset="-128"/>
                </a:defRPr>
              </a:lvl2pPr>
              <a:lvl3pPr marL="1143000" indent="-228600" defTabSz="622300" eaLnBrk="0" hangingPunct="0">
                <a:defRPr kumimoji="1">
                  <a:solidFill>
                    <a:schemeClr val="tx1"/>
                  </a:solidFill>
                  <a:latin typeface="Calibri" pitchFamily="34" charset="0"/>
                  <a:ea typeface="ＭＳ Ｐゴシック" pitchFamily="50" charset="-128"/>
                </a:defRPr>
              </a:lvl3pPr>
              <a:lvl4pPr marL="1600200" indent="-228600" defTabSz="622300" eaLnBrk="0" hangingPunct="0">
                <a:defRPr kumimoji="1">
                  <a:solidFill>
                    <a:schemeClr val="tx1"/>
                  </a:solidFill>
                  <a:latin typeface="Calibri" pitchFamily="34" charset="0"/>
                  <a:ea typeface="ＭＳ Ｐゴシック" pitchFamily="50" charset="-128"/>
                </a:defRPr>
              </a:lvl4pPr>
              <a:lvl5pPr marL="2057400" indent="-228600" defTabSz="622300" eaLnBrk="0" hangingPunct="0">
                <a:defRPr kumimoji="1">
                  <a:solidFill>
                    <a:schemeClr val="tx1"/>
                  </a:solidFill>
                  <a:latin typeface="Calibri" pitchFamily="34" charset="0"/>
                  <a:ea typeface="ＭＳ Ｐゴシック" pitchFamily="50" charset="-128"/>
                </a:defRPr>
              </a:lvl5pPr>
              <a:lvl6pPr marL="25146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90000"/>
                </a:lnSpc>
                <a:spcAft>
                  <a:spcPct val="35000"/>
                </a:spcAft>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公共サービス</a:t>
              </a:r>
            </a:p>
          </p:txBody>
        </p:sp>
      </p:grpSp>
      <p:grpSp>
        <p:nvGrpSpPr>
          <p:cNvPr id="19" name="グループ化 18"/>
          <p:cNvGrpSpPr>
            <a:grpSpLocks/>
          </p:cNvGrpSpPr>
          <p:nvPr/>
        </p:nvGrpSpPr>
        <p:grpSpPr bwMode="auto">
          <a:xfrm>
            <a:off x="3598342" y="742009"/>
            <a:ext cx="2432342" cy="2377711"/>
            <a:chOff x="3698540" y="664618"/>
            <a:chExt cx="2431552" cy="2377729"/>
          </a:xfrm>
        </p:grpSpPr>
        <p:grpSp>
          <p:nvGrpSpPr>
            <p:cNvPr id="6171" name="グループ化 41"/>
            <p:cNvGrpSpPr>
              <a:grpSpLocks/>
            </p:cNvGrpSpPr>
            <p:nvPr/>
          </p:nvGrpSpPr>
          <p:grpSpPr bwMode="auto">
            <a:xfrm>
              <a:off x="3698540" y="2002527"/>
              <a:ext cx="2071392" cy="1039820"/>
              <a:chOff x="3793662" y="2051370"/>
              <a:chExt cx="1807538" cy="1030653"/>
            </a:xfrm>
          </p:grpSpPr>
          <p:sp>
            <p:nvSpPr>
              <p:cNvPr id="17" name="下矢印吹き出し 16"/>
              <p:cNvSpPr/>
              <p:nvPr/>
            </p:nvSpPr>
            <p:spPr>
              <a:xfrm>
                <a:off x="3800915" y="2051370"/>
                <a:ext cx="1800285" cy="1030653"/>
              </a:xfrm>
              <a:prstGeom prst="downArrowCallou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6178" name="テキスト ボックス 24"/>
              <p:cNvSpPr txBox="1">
                <a:spLocks noChangeArrowheads="1"/>
              </p:cNvSpPr>
              <p:nvPr/>
            </p:nvSpPr>
            <p:spPr bwMode="auto">
              <a:xfrm>
                <a:off x="3793662" y="2177422"/>
                <a:ext cx="1803385" cy="33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600" b="1" dirty="0">
                    <a:solidFill>
                      <a:prstClr val="black"/>
                    </a:solidFill>
                    <a:latin typeface="HG丸ｺﾞｼｯｸM-PRO" panose="020F0600000000000000" pitchFamily="50" charset="-128"/>
                    <a:ea typeface="HG丸ｺﾞｼｯｸM-PRO" panose="020F0600000000000000" pitchFamily="50" charset="-128"/>
                  </a:rPr>
                  <a:t>国・地方公共団体</a:t>
                </a:r>
              </a:p>
            </p:txBody>
          </p:sp>
          <p:sp>
            <p:nvSpPr>
              <p:cNvPr id="6179" name="テキスト ボックス 25"/>
              <p:cNvSpPr txBox="1">
                <a:spLocks noChangeArrowheads="1"/>
              </p:cNvSpPr>
              <p:nvPr/>
            </p:nvSpPr>
            <p:spPr bwMode="auto">
              <a:xfrm>
                <a:off x="4304245" y="2441149"/>
                <a:ext cx="799812" cy="30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400" dirty="0">
                    <a:solidFill>
                      <a:prstClr val="black"/>
                    </a:solidFill>
                    <a:latin typeface="HG丸ｺﾞｼｯｸM-PRO" panose="020F0600000000000000" pitchFamily="50" charset="-128"/>
                    <a:ea typeface="HG丸ｺﾞｼｯｸM-PRO" panose="020F0600000000000000" pitchFamily="50" charset="-128"/>
                  </a:rPr>
                  <a:t>（歳出）</a:t>
                </a:r>
              </a:p>
            </p:txBody>
          </p:sp>
        </p:grpSp>
        <p:grpSp>
          <p:nvGrpSpPr>
            <p:cNvPr id="6172" name="グループ化 2"/>
            <p:cNvGrpSpPr>
              <a:grpSpLocks/>
            </p:cNvGrpSpPr>
            <p:nvPr/>
          </p:nvGrpSpPr>
          <p:grpSpPr bwMode="auto">
            <a:xfrm>
              <a:off x="3703678" y="1180196"/>
              <a:ext cx="2061494" cy="971557"/>
              <a:chOff x="944669" y="1210369"/>
              <a:chExt cx="1798900" cy="1029448"/>
            </a:xfrm>
          </p:grpSpPr>
          <p:sp>
            <p:nvSpPr>
              <p:cNvPr id="2" name="下矢印吹き出し 1"/>
              <p:cNvSpPr/>
              <p:nvPr/>
            </p:nvSpPr>
            <p:spPr>
              <a:xfrm>
                <a:off x="944669" y="1210369"/>
                <a:ext cx="1798900" cy="1029448"/>
              </a:xfrm>
              <a:prstGeom prst="downArrowCallo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latin typeface="HG丸ｺﾞｼｯｸM-PRO" panose="020F0600000000000000" pitchFamily="50" charset="-128"/>
                  <a:ea typeface="HG丸ｺﾞｼｯｸM-PRO" panose="020F0600000000000000" pitchFamily="50" charset="-128"/>
                </a:endParaRPr>
              </a:p>
            </p:txBody>
          </p:sp>
          <p:sp>
            <p:nvSpPr>
              <p:cNvPr id="6175" name="テキスト ボックス 12"/>
              <p:cNvSpPr txBox="1">
                <a:spLocks noChangeArrowheads="1"/>
              </p:cNvSpPr>
              <p:nvPr/>
            </p:nvSpPr>
            <p:spPr bwMode="auto">
              <a:xfrm>
                <a:off x="947438" y="1322495"/>
                <a:ext cx="1796130" cy="35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600" b="1" dirty="0">
                    <a:solidFill>
                      <a:prstClr val="black"/>
                    </a:solidFill>
                    <a:latin typeface="HG丸ｺﾞｼｯｸM-PRO" panose="020F0600000000000000" pitchFamily="50" charset="-128"/>
                    <a:ea typeface="HG丸ｺﾞｼｯｸM-PRO" panose="020F0600000000000000" pitchFamily="50" charset="-128"/>
                  </a:rPr>
                  <a:t>国会・地方議会</a:t>
                </a:r>
              </a:p>
            </p:txBody>
          </p:sp>
          <p:sp>
            <p:nvSpPr>
              <p:cNvPr id="6176" name="テキスト ボックス 13"/>
              <p:cNvSpPr txBox="1">
                <a:spLocks noChangeArrowheads="1"/>
              </p:cNvSpPr>
              <p:nvPr/>
            </p:nvSpPr>
            <p:spPr bwMode="auto">
              <a:xfrm>
                <a:off x="1152033" y="1592879"/>
                <a:ext cx="1382982" cy="32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1400" dirty="0">
                    <a:solidFill>
                      <a:prstClr val="black"/>
                    </a:solidFill>
                    <a:latin typeface="HG丸ｺﾞｼｯｸM-PRO" panose="020F0600000000000000" pitchFamily="50" charset="-128"/>
                    <a:ea typeface="HG丸ｺﾞｼｯｸM-PRO" panose="020F0600000000000000" pitchFamily="50" charset="-128"/>
                  </a:rPr>
                  <a:t>予算を決定する</a:t>
                </a:r>
              </a:p>
            </p:txBody>
          </p:sp>
        </p:grpSp>
        <p:pic>
          <p:nvPicPr>
            <p:cNvPr id="6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301" y="664618"/>
              <a:ext cx="975791"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52" name="テキスト ボックス 2"/>
          <p:cNvSpPr txBox="1">
            <a:spLocks noChangeArrowheads="1"/>
          </p:cNvSpPr>
          <p:nvPr/>
        </p:nvSpPr>
        <p:spPr bwMode="auto">
          <a:xfrm>
            <a:off x="6227763" y="6611938"/>
            <a:ext cx="2598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solidFill>
                <a:prstClr val="black"/>
              </a:solidFill>
            </a:endParaRPr>
          </a:p>
        </p:txBody>
      </p:sp>
      <p:grpSp>
        <p:nvGrpSpPr>
          <p:cNvPr id="10" name="グループ化 9"/>
          <p:cNvGrpSpPr>
            <a:grpSpLocks/>
          </p:cNvGrpSpPr>
          <p:nvPr/>
        </p:nvGrpSpPr>
        <p:grpSpPr bwMode="auto">
          <a:xfrm>
            <a:off x="209550" y="1331913"/>
            <a:ext cx="8866188" cy="5097462"/>
            <a:chOff x="209521" y="1332055"/>
            <a:chExt cx="8866714" cy="5097462"/>
          </a:xfrm>
        </p:grpSpPr>
        <p:grpSp>
          <p:nvGrpSpPr>
            <p:cNvPr id="6160" name="グループ化 40"/>
            <p:cNvGrpSpPr>
              <a:grpSpLocks/>
            </p:cNvGrpSpPr>
            <p:nvPr/>
          </p:nvGrpSpPr>
          <p:grpSpPr bwMode="auto">
            <a:xfrm>
              <a:off x="209521" y="1333642"/>
              <a:ext cx="6791728" cy="5095875"/>
              <a:chOff x="752309" y="1395972"/>
              <a:chExt cx="5926596" cy="5050944"/>
            </a:xfrm>
          </p:grpSpPr>
          <p:sp>
            <p:nvSpPr>
              <p:cNvPr id="5" name="環状矢印 4"/>
              <p:cNvSpPr/>
              <p:nvPr/>
            </p:nvSpPr>
            <p:spPr>
              <a:xfrm rot="16200000">
                <a:off x="1190135" y="958146"/>
                <a:ext cx="5050944" cy="5926596"/>
              </a:xfrm>
              <a:prstGeom prst="circularArrow">
                <a:avLst>
                  <a:gd name="adj1" fmla="val 12500"/>
                  <a:gd name="adj2" fmla="val 1142319"/>
                  <a:gd name="adj3" fmla="val 20457681"/>
                  <a:gd name="adj4" fmla="val 10130807"/>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6169" name="テキスト ボックス 15"/>
              <p:cNvSpPr txBox="1">
                <a:spLocks noChangeArrowheads="1"/>
              </p:cNvSpPr>
              <p:nvPr/>
            </p:nvSpPr>
            <p:spPr bwMode="auto">
              <a:xfrm>
                <a:off x="2925472" y="5542816"/>
                <a:ext cx="718916" cy="39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税金</a:t>
                </a:r>
              </a:p>
            </p:txBody>
          </p:sp>
          <p:sp>
            <p:nvSpPr>
              <p:cNvPr id="6170" name="テキスト ボックス 18"/>
              <p:cNvSpPr txBox="1">
                <a:spLocks noChangeArrowheads="1"/>
              </p:cNvSpPr>
              <p:nvPr/>
            </p:nvSpPr>
            <p:spPr bwMode="auto">
              <a:xfrm>
                <a:off x="2548436" y="1843304"/>
                <a:ext cx="1082532" cy="39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（歳入）</a:t>
                </a:r>
              </a:p>
            </p:txBody>
          </p:sp>
        </p:grpSp>
        <p:grpSp>
          <p:nvGrpSpPr>
            <p:cNvPr id="6161" name="グループ化 8"/>
            <p:cNvGrpSpPr>
              <a:grpSpLocks/>
            </p:cNvGrpSpPr>
            <p:nvPr/>
          </p:nvGrpSpPr>
          <p:grpSpPr bwMode="auto">
            <a:xfrm>
              <a:off x="2284910" y="1332055"/>
              <a:ext cx="6791325" cy="5097462"/>
              <a:chOff x="2284910" y="1332055"/>
              <a:chExt cx="6791325" cy="5097462"/>
            </a:xfrm>
          </p:grpSpPr>
          <p:grpSp>
            <p:nvGrpSpPr>
              <p:cNvPr id="6162" name="グループ化 35"/>
              <p:cNvGrpSpPr>
                <a:grpSpLocks/>
              </p:cNvGrpSpPr>
              <p:nvPr/>
            </p:nvGrpSpPr>
            <p:grpSpPr bwMode="auto">
              <a:xfrm>
                <a:off x="2284910" y="1332055"/>
                <a:ext cx="6791325" cy="5097462"/>
                <a:chOff x="2590178" y="1386810"/>
                <a:chExt cx="5926245" cy="5052517"/>
              </a:xfrm>
            </p:grpSpPr>
            <p:sp>
              <p:nvSpPr>
                <p:cNvPr id="6165" name="テキスト ボックス 14"/>
                <p:cNvSpPr txBox="1">
                  <a:spLocks noChangeArrowheads="1"/>
                </p:cNvSpPr>
                <p:nvPr/>
              </p:nvSpPr>
              <p:spPr bwMode="auto">
                <a:xfrm>
                  <a:off x="5685574" y="5635182"/>
                  <a:ext cx="589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solidFill>
                        <a:prstClr val="black"/>
                      </a:solidFill>
                      <a:latin typeface="HG丸ｺﾞｼｯｸM-PRO" panose="020F0600000000000000" pitchFamily="50" charset="-128"/>
                      <a:ea typeface="HG丸ｺﾞｼｯｸM-PRO" panose="020F0600000000000000" pitchFamily="50" charset="-128"/>
                    </a:rPr>
                    <a:t>税金</a:t>
                  </a:r>
                </a:p>
              </p:txBody>
            </p:sp>
            <p:sp>
              <p:nvSpPr>
                <p:cNvPr id="6166" name="テキスト ボックス 30"/>
                <p:cNvSpPr txBox="1">
                  <a:spLocks noChangeArrowheads="1"/>
                </p:cNvSpPr>
                <p:nvPr/>
              </p:nvSpPr>
              <p:spPr bwMode="auto">
                <a:xfrm>
                  <a:off x="5622865" y="1858162"/>
                  <a:ext cx="1082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solidFill>
                        <a:prstClr val="black"/>
                      </a:solidFill>
                      <a:latin typeface="HG丸ｺﾞｼｯｸM-PRO" panose="020F0600000000000000" pitchFamily="50" charset="-128"/>
                      <a:ea typeface="HG丸ｺﾞｼｯｸM-PRO" panose="020F0600000000000000" pitchFamily="50" charset="-128"/>
                    </a:rPr>
                    <a:t>（歳入）</a:t>
                  </a:r>
                </a:p>
              </p:txBody>
            </p:sp>
            <p:sp>
              <p:nvSpPr>
                <p:cNvPr id="21" name="環状矢印 20"/>
                <p:cNvSpPr/>
                <p:nvPr/>
              </p:nvSpPr>
              <p:spPr>
                <a:xfrm rot="5400000" flipH="1">
                  <a:off x="3026867" y="949770"/>
                  <a:ext cx="5052517" cy="5926597"/>
                </a:xfrm>
                <a:prstGeom prst="circularArrow">
                  <a:avLst>
                    <a:gd name="adj1" fmla="val 12500"/>
                    <a:gd name="adj2" fmla="val 1142319"/>
                    <a:gd name="adj3" fmla="val 20457681"/>
                    <a:gd name="adj4" fmla="val 10562402"/>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6163" name="テキスト ボックス 18"/>
              <p:cNvSpPr txBox="1">
                <a:spLocks noChangeArrowheads="1"/>
              </p:cNvSpPr>
              <p:nvPr/>
            </p:nvSpPr>
            <p:spPr bwMode="auto">
              <a:xfrm>
                <a:off x="5815365" y="1772958"/>
                <a:ext cx="1240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（歳入）</a:t>
                </a:r>
              </a:p>
            </p:txBody>
          </p:sp>
          <p:sp>
            <p:nvSpPr>
              <p:cNvPr id="6164" name="テキスト ボックス 15"/>
              <p:cNvSpPr txBox="1">
                <a:spLocks noChangeArrowheads="1"/>
              </p:cNvSpPr>
              <p:nvPr/>
            </p:nvSpPr>
            <p:spPr bwMode="auto">
              <a:xfrm>
                <a:off x="5770968" y="5517374"/>
                <a:ext cx="8238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000" dirty="0">
                    <a:solidFill>
                      <a:prstClr val="black"/>
                    </a:solidFill>
                    <a:latin typeface="HG丸ｺﾞｼｯｸM-PRO" panose="020F0600000000000000" pitchFamily="50" charset="-128"/>
                    <a:ea typeface="HG丸ｺﾞｼｯｸM-PRO" panose="020F0600000000000000" pitchFamily="50" charset="-128"/>
                  </a:rPr>
                  <a:t>税金</a:t>
                </a:r>
              </a:p>
            </p:txBody>
          </p:sp>
        </p:grpSp>
      </p:grpSp>
      <p:grpSp>
        <p:nvGrpSpPr>
          <p:cNvPr id="22" name="グループ化 21"/>
          <p:cNvGrpSpPr>
            <a:grpSpLocks/>
          </p:cNvGrpSpPr>
          <p:nvPr/>
        </p:nvGrpSpPr>
        <p:grpSpPr bwMode="auto">
          <a:xfrm>
            <a:off x="4859338" y="5003800"/>
            <a:ext cx="1085850" cy="1733783"/>
            <a:chOff x="4858738" y="5003784"/>
            <a:chExt cx="1086542" cy="1733669"/>
          </a:xfrm>
        </p:grpSpPr>
        <p:sp>
          <p:nvSpPr>
            <p:cNvPr id="6158" name="テキスト ボックス 27"/>
            <p:cNvSpPr txBox="1">
              <a:spLocks noChangeArrowheads="1"/>
            </p:cNvSpPr>
            <p:nvPr/>
          </p:nvSpPr>
          <p:spPr bwMode="auto">
            <a:xfrm>
              <a:off x="4858738" y="6275818"/>
              <a:ext cx="1086542" cy="46163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400" b="1">
                  <a:solidFill>
                    <a:schemeClr val="bg1"/>
                  </a:solidFill>
                  <a:latin typeface="HG丸ｺﾞｼｯｸM-PRO" panose="020F0600000000000000" pitchFamily="50" charset="-128"/>
                  <a:ea typeface="HG丸ｺﾞｼｯｸM-PRO" panose="020F0600000000000000" pitchFamily="50" charset="-128"/>
                </a:rPr>
                <a:t>企業</a:t>
              </a:r>
            </a:p>
          </p:txBody>
        </p:sp>
        <p:pic>
          <p:nvPicPr>
            <p:cNvPr id="615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560" y="5003784"/>
              <a:ext cx="699267"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グループ化 19"/>
          <p:cNvGrpSpPr>
            <a:grpSpLocks/>
          </p:cNvGrpSpPr>
          <p:nvPr/>
        </p:nvGrpSpPr>
        <p:grpSpPr bwMode="auto">
          <a:xfrm>
            <a:off x="3347864" y="5451477"/>
            <a:ext cx="1152525" cy="1289080"/>
            <a:chOff x="3347894" y="5451944"/>
            <a:chExt cx="1152000" cy="1288288"/>
          </a:xfrm>
        </p:grpSpPr>
        <p:sp>
          <p:nvSpPr>
            <p:cNvPr id="6156" name="テキスト ボックス 11"/>
            <p:cNvSpPr txBox="1">
              <a:spLocks noChangeArrowheads="1"/>
            </p:cNvSpPr>
            <p:nvPr/>
          </p:nvSpPr>
          <p:spPr bwMode="auto">
            <a:xfrm>
              <a:off x="3347894" y="6278851"/>
              <a:ext cx="1152000" cy="461381"/>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2400" b="1" dirty="0">
                  <a:solidFill>
                    <a:schemeClr val="bg1"/>
                  </a:solidFill>
                  <a:latin typeface="HG丸ｺﾞｼｯｸM-PRO" panose="020F0600000000000000" pitchFamily="50" charset="-128"/>
                  <a:ea typeface="HG丸ｺﾞｼｯｸM-PRO" panose="020F0600000000000000" pitchFamily="50" charset="-128"/>
                </a:rPr>
                <a:t>家計</a:t>
              </a:r>
            </a:p>
          </p:txBody>
        </p:sp>
        <p:pic>
          <p:nvPicPr>
            <p:cNvPr id="6157" name="Picture 5" descr="MC90044559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0878" y="5451944"/>
              <a:ext cx="817780" cy="82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雲形吹き出し 36"/>
          <p:cNvSpPr/>
          <p:nvPr/>
        </p:nvSpPr>
        <p:spPr bwMode="auto">
          <a:xfrm>
            <a:off x="6210171" y="346788"/>
            <a:ext cx="2870709" cy="1458408"/>
          </a:xfrm>
          <a:prstGeom prst="cloudCallout">
            <a:avLst>
              <a:gd name="adj1" fmla="val -54599"/>
              <a:gd name="adj2" fmla="val -192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税金の使いみち（予算）は、</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国民の代表である議員が</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fontAlgn="auto">
              <a:spcBef>
                <a:spcPts val="0"/>
              </a:spcBef>
              <a:spcAft>
                <a:spcPts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話し合って決めます。</a:t>
            </a:r>
          </a:p>
        </p:txBody>
      </p:sp>
      <p:sp>
        <p:nvSpPr>
          <p:cNvPr id="61" name="正方形/長方形 60"/>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社会に果たす税金の役割</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307060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20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Effect transition="in" filter="fade">
                                      <p:cBhvr>
                                        <p:cTn id="27" dur="1000"/>
                                        <p:tgtEl>
                                          <p:spTgt spid="1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2000"/>
                                        <p:tgtEl>
                                          <p:spTgt spid="37"/>
                                        </p:tgtEl>
                                      </p:cBhvr>
                                    </p:animEffect>
                                  </p:childTnLst>
                                </p:cTn>
                              </p:par>
                              <p:par>
                                <p:cTn id="31" presetID="22" presetClass="entr" presetSubtype="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43219" y="165253"/>
            <a:ext cx="8846545" cy="6544019"/>
            <a:chOff x="143219" y="165253"/>
            <a:chExt cx="8846545" cy="6544019"/>
          </a:xfrm>
        </p:grpSpPr>
        <p:sp>
          <p:nvSpPr>
            <p:cNvPr id="8" name="上リボン 7"/>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50178"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税 金 ク イ ズ</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 b="37774"/>
          <a:stretch/>
        </p:blipFill>
        <p:spPr bwMode="auto">
          <a:xfrm>
            <a:off x="13605" y="1674564"/>
            <a:ext cx="2833129" cy="2621480"/>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吹き出し 3"/>
          <p:cNvSpPr/>
          <p:nvPr/>
        </p:nvSpPr>
        <p:spPr>
          <a:xfrm>
            <a:off x="2709045" y="1791730"/>
            <a:ext cx="5829027" cy="4465851"/>
          </a:xfrm>
          <a:prstGeom prst="wedgeRectCallout">
            <a:avLst>
              <a:gd name="adj1" fmla="val -55197"/>
              <a:gd name="adj2" fmla="val -15304"/>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2846734" y="1910708"/>
            <a:ext cx="5594801"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次のうち、税金で負担した公立の</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中学生１人あたりの年間教育費は</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いくらでしょうか？</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テキスト ボックス 1"/>
          <p:cNvSpPr txBox="1"/>
          <p:nvPr/>
        </p:nvSpPr>
        <p:spPr>
          <a:xfrm>
            <a:off x="3621556" y="4446383"/>
            <a:ext cx="303801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  約</a:t>
            </a:r>
            <a:r>
              <a:rPr kumimoji="1" lang="en-US" altLang="ja-JP"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82</a:t>
            </a:r>
            <a:r>
              <a:rPr kumimoji="1" lang="ja-JP" altLang="en-US"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p>
        </p:txBody>
      </p:sp>
      <p:sp>
        <p:nvSpPr>
          <p:cNvPr id="3" name="テキスト ボックス 2"/>
          <p:cNvSpPr txBox="1"/>
          <p:nvPr/>
        </p:nvSpPr>
        <p:spPr>
          <a:xfrm>
            <a:off x="3621555" y="3686804"/>
            <a:ext cx="303801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  約</a:t>
            </a:r>
            <a:r>
              <a:rPr kumimoji="1" lang="en-US" altLang="ja-JP"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52</a:t>
            </a:r>
            <a:r>
              <a:rPr kumimoji="1" lang="ja-JP" altLang="en-US"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p>
        </p:txBody>
      </p:sp>
      <p:sp>
        <p:nvSpPr>
          <p:cNvPr id="5" name="テキスト ボックス 4"/>
          <p:cNvSpPr txBox="1"/>
          <p:nvPr/>
        </p:nvSpPr>
        <p:spPr>
          <a:xfrm>
            <a:off x="3621556" y="5197488"/>
            <a:ext cx="3501280"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  約１</a:t>
            </a:r>
            <a:r>
              <a:rPr kumimoji="1" lang="en-US" altLang="ja-JP"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3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a:t>
            </a:r>
          </a:p>
        </p:txBody>
      </p:sp>
    </p:spTree>
    <p:extLst>
      <p:ext uri="{BB962C8B-B14F-4D97-AF65-F5344CB8AC3E}">
        <p14:creationId xmlns:p14="http://schemas.microsoft.com/office/powerpoint/2010/main" val="292654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43219" y="165253"/>
            <a:ext cx="8846545" cy="6544019"/>
            <a:chOff x="143219" y="165253"/>
            <a:chExt cx="8846545" cy="6544019"/>
          </a:xfrm>
        </p:grpSpPr>
        <p:sp>
          <p:nvSpPr>
            <p:cNvPr id="6" name="上リボン 5"/>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50178"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答え</a:t>
            </a:r>
          </a:p>
        </p:txBody>
      </p:sp>
      <p:sp>
        <p:nvSpPr>
          <p:cNvPr id="2" name="正方形/長方形 1"/>
          <p:cNvSpPr/>
          <p:nvPr/>
        </p:nvSpPr>
        <p:spPr>
          <a:xfrm>
            <a:off x="1115616" y="2128924"/>
            <a:ext cx="6912767" cy="1323439"/>
          </a:xfrm>
          <a:prstGeom prst="rect">
            <a:avLst/>
          </a:prstGeom>
          <a:solidFill>
            <a:srgbClr val="FEF1CE"/>
          </a:solid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ＭＳ Ｐゴシック" charset="-128"/>
                <a:cs typeface="+mn-cs"/>
              </a:rPr>
              <a:t>③ </a:t>
            </a:r>
            <a:r>
              <a:rPr kumimoji="1" lang="ja-JP" altLang="en-US" sz="5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ＭＳ Ｐゴシック" charset="-128"/>
                <a:cs typeface="+mn-cs"/>
              </a:rPr>
              <a:t>約</a:t>
            </a:r>
            <a:r>
              <a:rPr lang="en-US" altLang="ja-JP" sz="8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112</a:t>
            </a:r>
            <a:r>
              <a:rPr kumimoji="1" lang="ja-JP" altLang="en-US" sz="5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ＭＳ Ｐゴシック" charset="-128"/>
                <a:cs typeface="+mn-cs"/>
              </a:rPr>
              <a:t>万円</a:t>
            </a:r>
          </a:p>
        </p:txBody>
      </p:sp>
      <p:sp>
        <p:nvSpPr>
          <p:cNvPr id="4" name="テキスト ボックス 3"/>
          <p:cNvSpPr txBox="1"/>
          <p:nvPr/>
        </p:nvSpPr>
        <p:spPr>
          <a:xfrm>
            <a:off x="1212079" y="3875910"/>
            <a:ext cx="6647974" cy="1378583"/>
          </a:xfrm>
          <a:prstGeom prst="rect">
            <a:avLst/>
          </a:prstGeom>
          <a:noFill/>
        </p:spPr>
        <p:txBody>
          <a:bodyPr wrap="none" rtlCol="0">
            <a:spAutoFit/>
          </a:bodyPr>
          <a:lstStyle/>
          <a:p>
            <a:pPr marL="0" marR="0" lvl="0" indent="0" algn="l" defTabSz="914400" rtl="0" eaLnBrk="1" fontAlgn="base" latinLnBrk="0" hangingPunct="1">
              <a:lnSpc>
                <a:spcPts val="35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教科書代、学校の建設費、机、いすの購入費、</a:t>
            </a:r>
          </a:p>
          <a:p>
            <a:pPr marL="0" marR="0" lvl="0" indent="0" algn="l" defTabSz="914400" rtl="0" eaLnBrk="1" fontAlgn="base" latinLnBrk="0" hangingPunct="1">
              <a:lnSpc>
                <a:spcPts val="35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先生の給料などを含めると１人あたりの全国平</a:t>
            </a:r>
          </a:p>
          <a:p>
            <a:pPr marL="0" marR="0" lvl="0" indent="0" algn="l" defTabSz="914400" rtl="0" eaLnBrk="1" fontAlgn="base" latinLnBrk="0" hangingPunct="1">
              <a:lnSpc>
                <a:spcPts val="35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均の金額は約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112</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万円になります。</a:t>
            </a:r>
          </a:p>
        </p:txBody>
      </p:sp>
    </p:spTree>
    <p:extLst>
      <p:ext uri="{BB962C8B-B14F-4D97-AF65-F5344CB8AC3E}">
        <p14:creationId xmlns:p14="http://schemas.microsoft.com/office/powerpoint/2010/main" val="11861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ホームベース 13"/>
          <p:cNvSpPr/>
          <p:nvPr/>
        </p:nvSpPr>
        <p:spPr>
          <a:xfrm rot="16200000">
            <a:off x="3644666" y="3580317"/>
            <a:ext cx="1929281" cy="2144111"/>
          </a:xfrm>
          <a:prstGeom prst="homePlate">
            <a:avLst>
              <a:gd name="adj" fmla="val 64101"/>
            </a:avLst>
          </a:prstGeom>
          <a:gradFill flip="none" rotWithShape="1">
            <a:gsLst>
              <a:gs pos="15000">
                <a:schemeClr val="accent1">
                  <a:lumMod val="89000"/>
                  <a:lumOff val="11000"/>
                </a:schemeClr>
              </a:gs>
              <a:gs pos="50000">
                <a:schemeClr val="accent1">
                  <a:tint val="44500"/>
                  <a:satMod val="160000"/>
                  <a:alpha val="82000"/>
                </a:schemeClr>
              </a:gs>
              <a:gs pos="100000">
                <a:schemeClr val="accent1">
                  <a:tint val="23500"/>
                  <a:satMod val="160000"/>
                  <a:alpha val="3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ホームベース 14"/>
          <p:cNvSpPr/>
          <p:nvPr/>
        </p:nvSpPr>
        <p:spPr>
          <a:xfrm rot="16200000">
            <a:off x="6299518" y="3580316"/>
            <a:ext cx="1929281" cy="2144111"/>
          </a:xfrm>
          <a:prstGeom prst="homePlate">
            <a:avLst>
              <a:gd name="adj" fmla="val 64101"/>
            </a:avLst>
          </a:prstGeom>
          <a:gradFill flip="none" rotWithShape="1">
            <a:gsLst>
              <a:gs pos="15000">
                <a:schemeClr val="accent1">
                  <a:lumMod val="89000"/>
                  <a:lumOff val="11000"/>
                </a:schemeClr>
              </a:gs>
              <a:gs pos="50000">
                <a:schemeClr val="accent1">
                  <a:tint val="44500"/>
                  <a:satMod val="160000"/>
                  <a:alpha val="82000"/>
                </a:schemeClr>
              </a:gs>
              <a:gs pos="100000">
                <a:schemeClr val="accent1">
                  <a:tint val="23500"/>
                  <a:satMod val="160000"/>
                  <a:alpha val="3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 name="ホームベース 10"/>
          <p:cNvSpPr/>
          <p:nvPr/>
        </p:nvSpPr>
        <p:spPr>
          <a:xfrm rot="16200000">
            <a:off x="952758" y="3580318"/>
            <a:ext cx="1929281" cy="2144111"/>
          </a:xfrm>
          <a:prstGeom prst="homePlate">
            <a:avLst>
              <a:gd name="adj" fmla="val 64101"/>
            </a:avLst>
          </a:prstGeom>
          <a:gradFill flip="none" rotWithShape="1">
            <a:gsLst>
              <a:gs pos="15000">
                <a:schemeClr val="accent1">
                  <a:lumMod val="89000"/>
                  <a:lumOff val="11000"/>
                </a:schemeClr>
              </a:gs>
              <a:gs pos="50000">
                <a:schemeClr val="accent1">
                  <a:tint val="44500"/>
                  <a:satMod val="160000"/>
                  <a:alpha val="82000"/>
                </a:schemeClr>
              </a:gs>
              <a:gs pos="100000">
                <a:schemeClr val="accent1">
                  <a:tint val="23500"/>
                  <a:satMod val="160000"/>
                  <a:alpha val="3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2" name="高校生"/>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85652" y="1869005"/>
            <a:ext cx="16621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中学生"/>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5818" y="2080143"/>
            <a:ext cx="1570038"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小学生"/>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3643" y="2819917"/>
            <a:ext cx="1687512"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p:cNvSpPr/>
          <p:nvPr/>
        </p:nvSpPr>
        <p:spPr>
          <a:xfrm>
            <a:off x="902412" y="1291270"/>
            <a:ext cx="2029975" cy="378373"/>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小学生</a:t>
            </a:r>
          </a:p>
        </p:txBody>
      </p:sp>
      <p:sp>
        <p:nvSpPr>
          <p:cNvPr id="8" name="角丸四角形 7"/>
          <p:cNvSpPr/>
          <p:nvPr/>
        </p:nvSpPr>
        <p:spPr>
          <a:xfrm>
            <a:off x="3594320" y="1291270"/>
            <a:ext cx="2029975" cy="378373"/>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中学生</a:t>
            </a:r>
          </a:p>
        </p:txBody>
      </p:sp>
      <p:sp>
        <p:nvSpPr>
          <p:cNvPr id="9" name="角丸四角形 8"/>
          <p:cNvSpPr/>
          <p:nvPr/>
        </p:nvSpPr>
        <p:spPr>
          <a:xfrm>
            <a:off x="6249172" y="1291268"/>
            <a:ext cx="2029975" cy="378373"/>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高校生</a:t>
            </a:r>
            <a:r>
              <a:rPr kumimoji="1" lang="en-US" altLang="ja-JP" sz="1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全日制</a:t>
            </a:r>
            <a:r>
              <a:rPr kumimoji="1" lang="en-US" altLang="ja-JP" sz="1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テキスト ボックス 5"/>
          <p:cNvSpPr txBox="1"/>
          <p:nvPr/>
        </p:nvSpPr>
        <p:spPr>
          <a:xfrm>
            <a:off x="1054022" y="4990198"/>
            <a:ext cx="1726756" cy="553998"/>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１人あたり１年間</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b="1" dirty="0">
                <a:solidFill>
                  <a:prstClr val="black"/>
                </a:solidFill>
                <a:latin typeface="HG丸ｺﾞｼｯｸM-PRO" panose="020F0600000000000000" pitchFamily="50" charset="-128"/>
                <a:ea typeface="HG丸ｺﾞｼｯｸM-PRO" panose="020F0600000000000000" pitchFamily="50" charset="-128"/>
              </a:rPr>
              <a:t>約</a:t>
            </a:r>
            <a:r>
              <a:rPr lang="en-US" altLang="ja-JP" b="1" dirty="0">
                <a:solidFill>
                  <a:prstClr val="black"/>
                </a:solidFill>
                <a:latin typeface="HG丸ｺﾞｼｯｸM-PRO" panose="020F0600000000000000" pitchFamily="50" charset="-128"/>
                <a:ea typeface="HG丸ｺﾞｼｯｸM-PRO" panose="020F0600000000000000" pitchFamily="50" charset="-128"/>
              </a:rPr>
              <a:t>975</a:t>
            </a:r>
            <a:r>
              <a:rPr kumimoji="1" lang="en-US" altLang="ja-JP"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,000</a:t>
            </a:r>
            <a:r>
              <a:rPr kumimoji="1" lang="ja-JP" altLang="en-US"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12" name="テキスト ボックス 11"/>
          <p:cNvSpPr txBox="1"/>
          <p:nvPr/>
        </p:nvSpPr>
        <p:spPr>
          <a:xfrm>
            <a:off x="3517808" y="4990198"/>
            <a:ext cx="2182998" cy="5539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１人あたり１年間</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1,122</a:t>
            </a:r>
            <a:r>
              <a:rPr lang="en-US" altLang="ja-JP" b="1" dirty="0">
                <a:solidFill>
                  <a:prstClr val="black"/>
                </a:solidFill>
                <a:latin typeface="HG丸ｺﾞｼｯｸM-PRO" panose="020F0600000000000000" pitchFamily="50" charset="-128"/>
                <a:ea typeface="HG丸ｺﾞｼｯｸM-PRO" panose="020F0600000000000000" pitchFamily="50" charset="-128"/>
              </a:rPr>
              <a:t>,</a:t>
            </a:r>
            <a:r>
              <a:rPr kumimoji="1" lang="en-US" altLang="ja-JP"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000</a:t>
            </a:r>
            <a:r>
              <a:rPr kumimoji="1" lang="ja-JP" altLang="en-US"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13" name="テキスト ボックス 12"/>
          <p:cNvSpPr txBox="1"/>
          <p:nvPr/>
        </p:nvSpPr>
        <p:spPr>
          <a:xfrm>
            <a:off x="6172659" y="4990197"/>
            <a:ext cx="2182998" cy="5539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１人あたり１年間</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1,063,000</a:t>
            </a:r>
            <a:r>
              <a:rPr kumimoji="1" lang="ja-JP" altLang="en-US"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pic>
        <p:nvPicPr>
          <p:cNvPr id="16" name="枠"/>
          <p:cNvPicPr>
            <a:picLocks noChangeAspect="1"/>
          </p:cNvPicPr>
          <p:nvPr/>
        </p:nvPicPr>
        <p:blipFill>
          <a:blip r:embed="rId6"/>
          <a:stretch>
            <a:fillRect/>
          </a:stretch>
        </p:blipFill>
        <p:spPr>
          <a:xfrm>
            <a:off x="0" y="0"/>
            <a:ext cx="9144793" cy="6858000"/>
          </a:xfrm>
          <a:prstGeom prst="rect">
            <a:avLst/>
          </a:prstGeom>
        </p:spPr>
      </p:pic>
      <p:sp>
        <p:nvSpPr>
          <p:cNvPr id="17" name="正方形/長方形 16"/>
          <p:cNvSpPr/>
          <p:nvPr/>
        </p:nvSpPr>
        <p:spPr>
          <a:xfrm>
            <a:off x="5967808" y="5752027"/>
            <a:ext cx="2697800" cy="485775"/>
          </a:xfrm>
          <a:prstGeom prst="rect">
            <a:avLst/>
          </a:prstGeom>
          <a:noFill/>
          <a:ln w="19050">
            <a:noFill/>
            <a:prstDash val="dash"/>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lang="ja-JP" altLang="en-US" sz="1400" noProof="0" dirty="0">
                <a:solidFill>
                  <a:prstClr val="black"/>
                </a:solidFill>
                <a:latin typeface="HG丸ｺﾞｼｯｸM-PRO" panose="020F0600000000000000" pitchFamily="50" charset="-128"/>
                <a:ea typeface="HG丸ｺﾞｼｯｸM-PRO" panose="020F0600000000000000" pitchFamily="50" charset="-128"/>
              </a:rPr>
              <a:t>国税庁ホームページより</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72788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900" fill="hold"/>
                                        <p:tgtEl>
                                          <p:spTgt spid="3"/>
                                        </p:tgtEl>
                                        <p:attrNameLst>
                                          <p:attrName>ppt_w</p:attrName>
                                        </p:attrNameLst>
                                      </p:cBhvr>
                                      <p:tavLst>
                                        <p:tav tm="0">
                                          <p:val>
                                            <p:fltVal val="0"/>
                                          </p:val>
                                        </p:tav>
                                        <p:tav tm="100000">
                                          <p:val>
                                            <p:strVal val="#ppt_w"/>
                                          </p:val>
                                        </p:tav>
                                      </p:tavLst>
                                    </p:anim>
                                    <p:anim calcmode="lin" valueType="num">
                                      <p:cBhvr>
                                        <p:cTn id="8" dur="900" fill="hold"/>
                                        <p:tgtEl>
                                          <p:spTgt spid="3"/>
                                        </p:tgtEl>
                                        <p:attrNameLst>
                                          <p:attrName>ppt_h</p:attrName>
                                        </p:attrNameLst>
                                      </p:cBhvr>
                                      <p:tavLst>
                                        <p:tav tm="0">
                                          <p:val>
                                            <p:fltVal val="0"/>
                                          </p:val>
                                        </p:tav>
                                        <p:tav tm="100000">
                                          <p:val>
                                            <p:strVal val="#ppt_h"/>
                                          </p:val>
                                        </p:tav>
                                      </p:tavLst>
                                    </p:anim>
                                    <p:animEffect transition="in" filter="fade">
                                      <p:cBhvr>
                                        <p:cTn id="9" dur="900"/>
                                        <p:tgtEl>
                                          <p:spTgt spid="3"/>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par>
                          <p:cTn id="13" fill="hold" nodeType="afterGroup">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900" fill="hold"/>
                                        <p:tgtEl>
                                          <p:spTgt spid="4"/>
                                        </p:tgtEl>
                                        <p:attrNameLst>
                                          <p:attrName>ppt_w</p:attrName>
                                        </p:attrNameLst>
                                      </p:cBhvr>
                                      <p:tavLst>
                                        <p:tav tm="0">
                                          <p:val>
                                            <p:fltVal val="0"/>
                                          </p:val>
                                        </p:tav>
                                        <p:tav tm="100000">
                                          <p:val>
                                            <p:strVal val="#ppt_w"/>
                                          </p:val>
                                        </p:tav>
                                      </p:tavLst>
                                    </p:anim>
                                    <p:anim calcmode="lin" valueType="num">
                                      <p:cBhvr>
                                        <p:cTn id="17" dur="900" fill="hold"/>
                                        <p:tgtEl>
                                          <p:spTgt spid="4"/>
                                        </p:tgtEl>
                                        <p:attrNameLst>
                                          <p:attrName>ppt_h</p:attrName>
                                        </p:attrNameLst>
                                      </p:cBhvr>
                                      <p:tavLst>
                                        <p:tav tm="0">
                                          <p:val>
                                            <p:fltVal val="0"/>
                                          </p:val>
                                        </p:tav>
                                        <p:tav tm="100000">
                                          <p:val>
                                            <p:strVal val="#ppt_h"/>
                                          </p:val>
                                        </p:tav>
                                      </p:tavLst>
                                    </p:anim>
                                    <p:animEffect transition="in" filter="fade">
                                      <p:cBhvr>
                                        <p:cTn id="18" dur="900"/>
                                        <p:tgtEl>
                                          <p:spTgt spid="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00"/>
                                        <p:tgtEl>
                                          <p:spTgt spid="14"/>
                                        </p:tgtEl>
                                      </p:cBhvr>
                                    </p:animEffect>
                                  </p:childTnLst>
                                </p:cTn>
                              </p:par>
                            </p:childTnLst>
                          </p:cTn>
                        </p:par>
                        <p:par>
                          <p:cTn id="22" fill="hold" nodeType="afterGroup">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900" fill="hold"/>
                                        <p:tgtEl>
                                          <p:spTgt spid="2"/>
                                        </p:tgtEl>
                                        <p:attrNameLst>
                                          <p:attrName>ppt_w</p:attrName>
                                        </p:attrNameLst>
                                      </p:cBhvr>
                                      <p:tavLst>
                                        <p:tav tm="0">
                                          <p:val>
                                            <p:fltVal val="0"/>
                                          </p:val>
                                        </p:tav>
                                        <p:tav tm="100000">
                                          <p:val>
                                            <p:strVal val="#ppt_w"/>
                                          </p:val>
                                        </p:tav>
                                      </p:tavLst>
                                    </p:anim>
                                    <p:anim calcmode="lin" valueType="num">
                                      <p:cBhvr>
                                        <p:cTn id="26" dur="900" fill="hold"/>
                                        <p:tgtEl>
                                          <p:spTgt spid="2"/>
                                        </p:tgtEl>
                                        <p:attrNameLst>
                                          <p:attrName>ppt_h</p:attrName>
                                        </p:attrNameLst>
                                      </p:cBhvr>
                                      <p:tavLst>
                                        <p:tav tm="0">
                                          <p:val>
                                            <p:fltVal val="0"/>
                                          </p:val>
                                        </p:tav>
                                        <p:tav tm="100000">
                                          <p:val>
                                            <p:strVal val="#ppt_h"/>
                                          </p:val>
                                        </p:tav>
                                      </p:tavLst>
                                    </p:anim>
                                    <p:animEffect transition="in" filter="fade">
                                      <p:cBhvr>
                                        <p:cTn id="27" dur="900"/>
                                        <p:tgtEl>
                                          <p:spTgt spid="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1000"/>
                                        <p:tgtEl>
                                          <p:spTgt spid="15"/>
                                        </p:tgtEl>
                                      </p:cBhvr>
                                    </p:animEffect>
                                  </p:childTnLst>
                                </p:cTn>
                              </p:par>
                            </p:childTnLst>
                          </p:cTn>
                        </p:par>
                        <p:par>
                          <p:cTn id="31" fill="hold">
                            <p:stCondLst>
                              <p:cond delay="3000"/>
                            </p:stCondLst>
                            <p:childTnLst>
                              <p:par>
                                <p:cTn id="32" presetID="14" presetClass="entr" presetSubtype="10" fill="hold" grpId="0" nodeType="after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grpId="0" nodeType="withEffect">
                                  <p:stCondLst>
                                    <p:cond delay="20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par>
                                <p:cTn id="38" presetID="14" presetClass="entr" presetSubtype="10" fill="hold" grpId="0" nodeType="withEffect">
                                  <p:stCondLst>
                                    <p:cond delay="20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par>
                                <p:cTn id="41" presetID="10" presetClass="entr" presetSubtype="0" fill="hold" nodeType="withEffect">
                                  <p:stCondLst>
                                    <p:cond delay="20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fade">
                                      <p:cBhvr>
                                        <p:cTn id="43" dur="500"/>
                                        <p:tgtEl>
                                          <p:spTgt spid="13">
                                            <p:txEl>
                                              <p:pRg st="0" end="0"/>
                                            </p:txEl>
                                          </p:spTgt>
                                        </p:tgtEl>
                                      </p:cBhvr>
                                    </p:animEffect>
                                  </p:childTnLst>
                                </p:cTn>
                              </p:par>
                              <p:par>
                                <p:cTn id="44" presetID="10" presetClass="entr" presetSubtype="0" fill="hold" nodeType="withEffect">
                                  <p:stCondLst>
                                    <p:cond delay="20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500"/>
                                        <p:tgtEl>
                                          <p:spTgt spid="12">
                                            <p:txEl>
                                              <p:pRg st="0" end="0"/>
                                            </p:txEl>
                                          </p:spTgt>
                                        </p:tgtEl>
                                      </p:cBhvr>
                                    </p:animEffect>
                                  </p:childTnLst>
                                </p:cTn>
                              </p:par>
                              <p:par>
                                <p:cTn id="47" presetID="10" presetClass="entr" presetSubtype="0" fill="hold" nodeType="withEffect">
                                  <p:stCondLst>
                                    <p:cond delay="20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fade">
                                      <p:cBhvr>
                                        <p:cTn id="49" dur="500"/>
                                        <p:tgtEl>
                                          <p:spTgt spid="6">
                                            <p:txEl>
                                              <p:pRg st="0" end="0"/>
                                            </p:txEl>
                                          </p:spTgt>
                                        </p:tgtEl>
                                      </p:cBhvr>
                                    </p:animEffect>
                                  </p:childTnLst>
                                </p:cTn>
                              </p:par>
                            </p:childTnLst>
                          </p:cTn>
                        </p:par>
                        <p:par>
                          <p:cTn id="50" fill="hold">
                            <p:stCondLst>
                              <p:cond delay="3700"/>
                            </p:stCondLst>
                            <p:childTnLst>
                              <p:par>
                                <p:cTn id="51" presetID="16" presetClass="entr" presetSubtype="21" fill="hold" nodeType="after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barn(inVertical)">
                                      <p:cBhvr>
                                        <p:cTn id="53" dur="500"/>
                                        <p:tgtEl>
                                          <p:spTgt spid="6">
                                            <p:txEl>
                                              <p:pRg st="1" end="1"/>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12">
                                            <p:txEl>
                                              <p:pRg st="1" end="1"/>
                                            </p:txEl>
                                          </p:spTgt>
                                        </p:tgtEl>
                                        <p:attrNameLst>
                                          <p:attrName>style.visibility</p:attrName>
                                        </p:attrNameLst>
                                      </p:cBhvr>
                                      <p:to>
                                        <p:strVal val="visible"/>
                                      </p:to>
                                    </p:set>
                                    <p:animEffect transition="in" filter="barn(inVertical)">
                                      <p:cBhvr>
                                        <p:cTn id="56" dur="500"/>
                                        <p:tgtEl>
                                          <p:spTgt spid="12">
                                            <p:txEl>
                                              <p:pRg st="1" end="1"/>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13">
                                            <p:txEl>
                                              <p:pRg st="1" end="1"/>
                                            </p:txEl>
                                          </p:spTgt>
                                        </p:tgtEl>
                                        <p:attrNameLst>
                                          <p:attrName>style.visibility</p:attrName>
                                        </p:attrNameLst>
                                      </p:cBhvr>
                                      <p:to>
                                        <p:strVal val="visible"/>
                                      </p:to>
                                    </p:set>
                                    <p:animEffect transition="in" filter="barn(inVertical)">
                                      <p:cBhvr>
                                        <p:cTn id="59" dur="500"/>
                                        <p:tgtEl>
                                          <p:spTgt spid="13">
                                            <p:txEl>
                                              <p:pRg st="1" end="1"/>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1" grpId="0" animBg="1"/>
      <p:bldP spid="7" grpId="0" animBg="1"/>
      <p:bldP spid="8" grpId="0" animBg="1"/>
      <p:bldP spid="9"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53391" y="1488441"/>
            <a:ext cx="8625905" cy="1673267"/>
          </a:xfrm>
          <a:prstGeom prst="ellipse">
            <a:avLst/>
          </a:prstGeom>
          <a:gradFill flip="none" rotWithShape="1">
            <a:gsLst>
              <a:gs pos="97000">
                <a:srgbClr val="FF0000">
                  <a:lumMod val="0"/>
                  <a:lumOff val="100000"/>
                </a:srgbClr>
              </a:gs>
              <a:gs pos="76000">
                <a:schemeClr val="accent5">
                  <a:lumMod val="60000"/>
                  <a:lumOff val="40000"/>
                </a:schemeClr>
              </a:gs>
            </a:gsLst>
            <a:path path="circle">
              <a:fillToRect l="50000" t="50000" r="50000" b="50000"/>
            </a:path>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6321" name="タイトル 1"/>
          <p:cNvSpPr txBox="1">
            <a:spLocks/>
          </p:cNvSpPr>
          <p:nvPr/>
        </p:nvSpPr>
        <p:spPr bwMode="auto">
          <a:xfrm>
            <a:off x="429920" y="1697631"/>
            <a:ext cx="8229600" cy="1034551"/>
          </a:xfrm>
          <a:prstGeom prst="rect">
            <a:avLst/>
          </a:prstGeom>
          <a:noFill/>
          <a:ln w="9525">
            <a:noFill/>
            <a:miter lim="800000"/>
            <a:headEnd/>
            <a:tailEnd/>
          </a:ln>
        </p:spPr>
        <p:txBody>
          <a:bodyPr anchor="ctr"/>
          <a:lstStyle/>
          <a:p>
            <a:pPr algn="ctr" eaLnBrk="0" hangingPunct="0"/>
            <a:r>
              <a:rPr lang="ja-JP"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日本の財政の現状と課題</a:t>
            </a:r>
          </a:p>
        </p:txBody>
      </p:sp>
      <p:pic>
        <p:nvPicPr>
          <p:cNvPr id="1026" name="Picture 2" descr="遠くを見ている人のイラスト（男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01" y="4172223"/>
            <a:ext cx="2570100" cy="257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遠くを見ている人のイラスト（女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356733" y="4279028"/>
            <a:ext cx="2485642" cy="2435780"/>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3965398" y="3577750"/>
            <a:ext cx="1155241" cy="984090"/>
          </a:xfrm>
          <a:prstGeom prst="ellipse">
            <a:avLst/>
          </a:prstGeom>
          <a:gradFill>
            <a:gsLst>
              <a:gs pos="0">
                <a:srgbClr val="5E9EFF"/>
              </a:gs>
              <a:gs pos="69000">
                <a:srgbClr val="85C2FF"/>
              </a:gs>
              <a:gs pos="92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ＭＳ ゴシック" panose="020B0609070205080204" pitchFamily="49" charset="-128"/>
                <a:ea typeface="ＭＳ ゴシック" panose="020B0609070205080204" pitchFamily="49" charset="-128"/>
              </a:rPr>
              <a:t>未来</a:t>
            </a:r>
          </a:p>
        </p:txBody>
      </p:sp>
    </p:spTree>
    <p:extLst>
      <p:ext uri="{BB962C8B-B14F-4D97-AF65-F5344CB8AC3E}">
        <p14:creationId xmlns:p14="http://schemas.microsoft.com/office/powerpoint/2010/main" val="130219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2431815693"/>
              </p:ext>
            </p:extLst>
          </p:nvPr>
        </p:nvGraphicFramePr>
        <p:xfrm>
          <a:off x="628650" y="361950"/>
          <a:ext cx="7886700" cy="5815013"/>
        </p:xfrm>
        <a:graphic>
          <a:graphicData uri="http://schemas.openxmlformats.org/drawingml/2006/chart">
            <c:chart xmlns:c="http://schemas.openxmlformats.org/drawingml/2006/chart" xmlns:r="http://schemas.openxmlformats.org/officeDocument/2006/relationships" r:id="rId3"/>
          </a:graphicData>
        </a:graphic>
      </p:graphicFrame>
      <p:sp>
        <p:nvSpPr>
          <p:cNvPr id="3" name="円/楕円 2"/>
          <p:cNvSpPr>
            <a:spLocks noChangeAspect="1"/>
          </p:cNvSpPr>
          <p:nvPr/>
        </p:nvSpPr>
        <p:spPr>
          <a:xfrm>
            <a:off x="3781424" y="2933699"/>
            <a:ext cx="1590675" cy="159067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歳入総額</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約</a:t>
            </a:r>
            <a:r>
              <a:rPr kumimoji="1" lang="en-US" altLang="ja-JP" sz="1100" dirty="0">
                <a:solidFill>
                  <a:prstClr val="black"/>
                </a:solidFill>
                <a:latin typeface="HG丸ｺﾞｼｯｸM-PRO" panose="020F0600000000000000" pitchFamily="50" charset="-128"/>
                <a:ea typeface="HG丸ｺﾞｼｯｸM-PRO" panose="020F0600000000000000" pitchFamily="50" charset="-128"/>
              </a:rPr>
              <a:t>114</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アーチ 3"/>
          <p:cNvSpPr>
            <a:spLocks/>
          </p:cNvSpPr>
          <p:nvPr/>
        </p:nvSpPr>
        <p:spPr>
          <a:xfrm rot="726894">
            <a:off x="2184736" y="1303938"/>
            <a:ext cx="4795200" cy="4795200"/>
          </a:xfrm>
          <a:prstGeom prst="blockArc">
            <a:avLst>
              <a:gd name="adj1" fmla="val 15450492"/>
              <a:gd name="adj2" fmla="val 5537456"/>
              <a:gd name="adj3" fmla="val 5095"/>
            </a:avLst>
          </a:prstGeom>
          <a:solidFill>
            <a:srgbClr val="91E7CA"/>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アーチ 7"/>
          <p:cNvSpPr>
            <a:spLocks/>
          </p:cNvSpPr>
          <p:nvPr/>
        </p:nvSpPr>
        <p:spPr>
          <a:xfrm>
            <a:off x="2171983" y="1305207"/>
            <a:ext cx="4771455" cy="4788000"/>
          </a:xfrm>
          <a:prstGeom prst="blockArc">
            <a:avLst>
              <a:gd name="adj1" fmla="val 7342277"/>
              <a:gd name="adj2" fmla="val 16216902"/>
              <a:gd name="adj3" fmla="val 5086"/>
            </a:avLst>
          </a:prstGeom>
          <a:solidFill>
            <a:srgbClr val="FF99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8" name="グループ化 27"/>
          <p:cNvGrpSpPr/>
          <p:nvPr/>
        </p:nvGrpSpPr>
        <p:grpSpPr>
          <a:xfrm>
            <a:off x="571500" y="3552826"/>
            <a:ext cx="1824036" cy="2533362"/>
            <a:chOff x="590550" y="3552826"/>
            <a:chExt cx="1824036" cy="2533362"/>
          </a:xfrm>
        </p:grpSpPr>
        <p:sp>
          <p:nvSpPr>
            <p:cNvPr id="6" name="正方形/長方形 5"/>
            <p:cNvSpPr/>
            <p:nvPr/>
          </p:nvSpPr>
          <p:spPr>
            <a:xfrm>
              <a:off x="590550" y="4933946"/>
              <a:ext cx="1824036" cy="115224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こうさいきん</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公債金</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15" name="カギ線コネクタ 14"/>
            <p:cNvCxnSpPr/>
            <p:nvPr/>
          </p:nvCxnSpPr>
          <p:spPr>
            <a:xfrm rot="5400000" flipH="1" flipV="1">
              <a:off x="1222774" y="3832620"/>
              <a:ext cx="1381123" cy="821535"/>
            </a:xfrm>
            <a:prstGeom prst="bentConnector3">
              <a:avLst>
                <a:gd name="adj1" fmla="val 100345"/>
              </a:avLst>
            </a:prstGeom>
            <a:ln w="12700"/>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6772274" y="1310971"/>
            <a:ext cx="1824037" cy="3108629"/>
            <a:chOff x="6791324" y="1310971"/>
            <a:chExt cx="1824037" cy="3108629"/>
          </a:xfrm>
        </p:grpSpPr>
        <p:sp>
          <p:nvSpPr>
            <p:cNvPr id="10" name="正方形/長方形 9"/>
            <p:cNvSpPr/>
            <p:nvPr/>
          </p:nvSpPr>
          <p:spPr>
            <a:xfrm>
              <a:off x="6791325" y="1310971"/>
              <a:ext cx="1824036" cy="1152242"/>
            </a:xfrm>
            <a:prstGeom prst="rect">
              <a:avLst/>
            </a:prstGeom>
            <a:solidFill>
              <a:srgbClr val="B7EF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そぜい　　　いんししゅうにゅう</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租税及び印紙収入</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69</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23" name="カギ線コネクタ 22"/>
            <p:cNvCxnSpPr/>
            <p:nvPr/>
          </p:nvCxnSpPr>
          <p:spPr>
            <a:xfrm rot="5400000" flipH="1" flipV="1">
              <a:off x="6269142" y="2985396"/>
              <a:ext cx="1956386" cy="912021"/>
            </a:xfrm>
            <a:prstGeom prst="bentConnector3">
              <a:avLst>
                <a:gd name="adj1" fmla="val 6"/>
              </a:avLst>
            </a:prstGeom>
            <a:ln w="12700"/>
          </p:spPr>
          <p:style>
            <a:lnRef idx="1">
              <a:schemeClr val="accent1"/>
            </a:lnRef>
            <a:fillRef idx="0">
              <a:schemeClr val="accent1"/>
            </a:fillRef>
            <a:effectRef idx="0">
              <a:schemeClr val="accent1"/>
            </a:effectRef>
            <a:fontRef idx="minor">
              <a:schemeClr val="tx1"/>
            </a:fontRef>
          </p:style>
        </p:cxnSp>
      </p:grpSp>
      <p:sp>
        <p:nvSpPr>
          <p:cNvPr id="16" name="テキスト ボックス 15"/>
          <p:cNvSpPr txBox="1"/>
          <p:nvPr/>
        </p:nvSpPr>
        <p:spPr>
          <a:xfrm>
            <a:off x="2424668" y="542321"/>
            <a:ext cx="431533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国の歳入</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令和</a:t>
            </a:r>
            <a:r>
              <a:rPr lang="en-US" altLang="ja-JP" sz="1600" dirty="0">
                <a:solidFill>
                  <a:prstClr val="black"/>
                </a:solidFill>
                <a:latin typeface="HG丸ｺﾞｼｯｸM-PRO" panose="020F0600000000000000" pitchFamily="50" charset="-128"/>
                <a:ea typeface="HG丸ｺﾞｼｯｸM-PRO" panose="020F0600000000000000" pitchFamily="50" charset="-128"/>
              </a:rPr>
              <a:t>5</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年度一般会計予算）</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円形吹き出し 16"/>
          <p:cNvSpPr/>
          <p:nvPr/>
        </p:nvSpPr>
        <p:spPr>
          <a:xfrm>
            <a:off x="116054" y="2322291"/>
            <a:ext cx="2217869" cy="1146779"/>
          </a:xfrm>
          <a:prstGeom prst="wedgeEllipseCallout">
            <a:avLst>
              <a:gd name="adj1" fmla="val 53274"/>
              <a:gd name="adj2" fmla="val 22196"/>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借金</a:t>
            </a:r>
            <a:endParaRPr kumimoji="1" lang="en-US" altLang="ja-JP"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（将来世代への先送り）</a:t>
            </a:r>
          </a:p>
        </p:txBody>
      </p:sp>
      <p:sp>
        <p:nvSpPr>
          <p:cNvPr id="22" name="テキスト ボックス 21"/>
          <p:cNvSpPr txBox="1"/>
          <p:nvPr/>
        </p:nvSpPr>
        <p:spPr>
          <a:xfrm>
            <a:off x="6402899" y="5528607"/>
            <a:ext cx="2549492"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国の収入の</a:t>
            </a:r>
            <a:endParaRPr lang="en-US" altLang="ja-JP" sz="20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訳</a:t>
            </a:r>
            <a:r>
              <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69</a:t>
            </a: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％が税金で</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成り立っています</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24" name="テキスト ボックス 23"/>
          <p:cNvSpPr txBox="1"/>
          <p:nvPr/>
        </p:nvSpPr>
        <p:spPr>
          <a:xfrm>
            <a:off x="18818" y="6566222"/>
            <a:ext cx="7014435"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おおまなか割合を示しただけで実際の数値とは異なる。</a:t>
            </a:r>
            <a:endPar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角丸四角形吹き出し 1"/>
          <p:cNvSpPr>
            <a:spLocks noChangeArrowheads="1"/>
          </p:cNvSpPr>
          <p:nvPr/>
        </p:nvSpPr>
        <p:spPr bwMode="auto">
          <a:xfrm>
            <a:off x="116055" y="603221"/>
            <a:ext cx="2538424" cy="646986"/>
          </a:xfrm>
          <a:prstGeom prst="wedgeRoundRectCallout">
            <a:avLst>
              <a:gd name="adj1" fmla="val 44119"/>
              <a:gd name="adj2" fmla="val 5704"/>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年間に得た国の収入を</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「歳入」と言います。</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角丸四角形吹き出し 3"/>
          <p:cNvSpPr>
            <a:spLocks noChangeArrowheads="1"/>
          </p:cNvSpPr>
          <p:nvPr/>
        </p:nvSpPr>
        <p:spPr bwMode="auto">
          <a:xfrm>
            <a:off x="116055" y="1331456"/>
            <a:ext cx="2538424" cy="900000"/>
          </a:xfrm>
          <a:prstGeom prst="wedgeRoundRectCallout">
            <a:avLst>
              <a:gd name="adj1" fmla="val -42528"/>
              <a:gd name="adj2" fmla="val -50789"/>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公債金収入は、国債を</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発行して得る収入で、</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いわば国の借金です。</a:t>
            </a:r>
          </a:p>
        </p:txBody>
      </p:sp>
      <p:sp>
        <p:nvSpPr>
          <p:cNvPr id="29" name="正方形/長方形 28"/>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国の歳入・歳出</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11492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0"/>
                                        <p:tgtEl>
                                          <p:spTgt spid="4"/>
                                        </p:tgtEl>
                                      </p:cBhvr>
                                    </p:animEffect>
                                  </p:childTnLst>
                                </p:cTn>
                              </p:par>
                            </p:childTnLst>
                          </p:cTn>
                        </p:par>
                        <p:par>
                          <p:cTn id="15" fill="hold">
                            <p:stCondLst>
                              <p:cond delay="25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800"/>
                                        <p:tgtEl>
                                          <p:spTgt spid="8"/>
                                        </p:tgtEl>
                                      </p:cBhvr>
                                    </p:animEffect>
                                  </p:childTnLst>
                                </p:cTn>
                              </p:par>
                            </p:childTnLst>
                          </p:cTn>
                        </p:par>
                        <p:par>
                          <p:cTn id="19" fill="hold">
                            <p:stCondLst>
                              <p:cond delay="3300"/>
                            </p:stCondLst>
                            <p:childTnLst>
                              <p:par>
                                <p:cTn id="20" presetID="22" presetClass="entr" presetSubtype="4"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42"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600"/>
                                        <p:tgtEl>
                                          <p:spTgt spid="26"/>
                                        </p:tgtEl>
                                      </p:cBhvr>
                                    </p:animEffect>
                                    <p:anim calcmode="lin" valueType="num">
                                      <p:cBhvr>
                                        <p:cTn id="37" dur="1600" fill="hold"/>
                                        <p:tgtEl>
                                          <p:spTgt spid="26"/>
                                        </p:tgtEl>
                                        <p:attrNameLst>
                                          <p:attrName>ppt_x</p:attrName>
                                        </p:attrNameLst>
                                      </p:cBhvr>
                                      <p:tavLst>
                                        <p:tav tm="0">
                                          <p:val>
                                            <p:strVal val="#ppt_x"/>
                                          </p:val>
                                        </p:tav>
                                        <p:tav tm="100000">
                                          <p:val>
                                            <p:strVal val="#ppt_x"/>
                                          </p:val>
                                        </p:tav>
                                      </p:tavLst>
                                    </p:anim>
                                    <p:anim calcmode="lin" valueType="num">
                                      <p:cBhvr>
                                        <p:cTn id="38" dur="1600" fill="hold"/>
                                        <p:tgtEl>
                                          <p:spTgt spid="26"/>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P spid="8" grpId="0" animBg="1"/>
      <p:bldP spid="17"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1601558514"/>
              </p:ext>
            </p:extLst>
          </p:nvPr>
        </p:nvGraphicFramePr>
        <p:xfrm>
          <a:off x="628650" y="361950"/>
          <a:ext cx="7886700" cy="5815013"/>
        </p:xfrm>
        <a:graphic>
          <a:graphicData uri="http://schemas.openxmlformats.org/drawingml/2006/chart">
            <c:chart xmlns:c="http://schemas.openxmlformats.org/drawingml/2006/chart" xmlns:r="http://schemas.openxmlformats.org/officeDocument/2006/relationships" r:id="rId3"/>
          </a:graphicData>
        </a:graphic>
      </p:graphicFrame>
      <p:sp>
        <p:nvSpPr>
          <p:cNvPr id="3" name="円/楕円 2"/>
          <p:cNvSpPr>
            <a:spLocks noChangeAspect="1"/>
          </p:cNvSpPr>
          <p:nvPr/>
        </p:nvSpPr>
        <p:spPr>
          <a:xfrm>
            <a:off x="3948056" y="3100331"/>
            <a:ext cx="1424043" cy="1424043"/>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歳出総額</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114</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アーチ 3"/>
          <p:cNvSpPr>
            <a:spLocks/>
          </p:cNvSpPr>
          <p:nvPr/>
        </p:nvSpPr>
        <p:spPr>
          <a:xfrm>
            <a:off x="2171983" y="1310971"/>
            <a:ext cx="4794983" cy="4795200"/>
          </a:xfrm>
          <a:prstGeom prst="blockArc">
            <a:avLst>
              <a:gd name="adj1" fmla="val 16212333"/>
              <a:gd name="adj2" fmla="val 11566537"/>
              <a:gd name="adj3" fmla="val 5126"/>
            </a:avLst>
          </a:prstGeom>
          <a:solidFill>
            <a:srgbClr val="BCF1B9"/>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アーチ 7"/>
          <p:cNvSpPr>
            <a:spLocks/>
          </p:cNvSpPr>
          <p:nvPr/>
        </p:nvSpPr>
        <p:spPr>
          <a:xfrm>
            <a:off x="2181508" y="1310971"/>
            <a:ext cx="4752000" cy="4770162"/>
          </a:xfrm>
          <a:prstGeom prst="blockArc">
            <a:avLst>
              <a:gd name="adj1" fmla="val 11447757"/>
              <a:gd name="adj2" fmla="val 16215112"/>
              <a:gd name="adj3" fmla="val 5039"/>
            </a:avLst>
          </a:prstGeom>
          <a:solidFill>
            <a:srgbClr val="D5AB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8" name="グループ化 27"/>
          <p:cNvGrpSpPr/>
          <p:nvPr/>
        </p:nvGrpSpPr>
        <p:grpSpPr>
          <a:xfrm>
            <a:off x="484933" y="1472633"/>
            <a:ext cx="2129071" cy="1017655"/>
            <a:chOff x="590550" y="4933946"/>
            <a:chExt cx="2106321" cy="1152242"/>
          </a:xfrm>
        </p:grpSpPr>
        <p:sp>
          <p:nvSpPr>
            <p:cNvPr id="6" name="正方形/長方形 5"/>
            <p:cNvSpPr/>
            <p:nvPr/>
          </p:nvSpPr>
          <p:spPr>
            <a:xfrm>
              <a:off x="590550" y="4933946"/>
              <a:ext cx="1824036" cy="1152242"/>
            </a:xfrm>
            <a:prstGeom prst="rect">
              <a:avLst/>
            </a:prstGeom>
            <a:solidFill>
              <a:srgbClr val="E2C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こくさい</a:t>
              </a:r>
              <a:r>
                <a:rPr kumimoji="1" lang="ja-JP" altLang="en-US" sz="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ひ</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国債費</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22</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15" name="カギ線コネクタ 14"/>
            <p:cNvCxnSpPr/>
            <p:nvPr/>
          </p:nvCxnSpPr>
          <p:spPr>
            <a:xfrm rot="16200000" flipH="1">
              <a:off x="2100568" y="5446284"/>
              <a:ext cx="919744" cy="272862"/>
            </a:xfrm>
            <a:prstGeom prst="bentConnector3">
              <a:avLst>
                <a:gd name="adj1" fmla="val 3097"/>
              </a:avLst>
            </a:prstGeom>
            <a:ln w="12700"/>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6835031" y="3982293"/>
            <a:ext cx="1824036" cy="1844088"/>
            <a:chOff x="6791325" y="619125"/>
            <a:chExt cx="1824036" cy="1844088"/>
          </a:xfrm>
        </p:grpSpPr>
        <p:sp>
          <p:nvSpPr>
            <p:cNvPr id="10" name="正方形/長方形 9"/>
            <p:cNvSpPr/>
            <p:nvPr/>
          </p:nvSpPr>
          <p:spPr>
            <a:xfrm>
              <a:off x="6791325" y="1310971"/>
              <a:ext cx="1824036" cy="1152242"/>
            </a:xfrm>
            <a:prstGeom prst="rect">
              <a:avLst/>
            </a:prstGeom>
            <a:solidFill>
              <a:srgbClr val="D4F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きそてき　ざいせいしゅうし</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基礎的財政収支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対象経費</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約</a:t>
              </a:r>
              <a:r>
                <a:rPr kumimoji="1" lang="en-US" altLang="ja-JP" sz="1400" dirty="0">
                  <a:solidFill>
                    <a:prstClr val="black"/>
                  </a:solidFill>
                  <a:latin typeface="HG丸ｺﾞｼｯｸM-PRO" panose="020F0600000000000000" pitchFamily="50" charset="-128"/>
                  <a:ea typeface="HG丸ｺﾞｼｯｸM-PRO" panose="020F0600000000000000" pitchFamily="50" charset="-128"/>
                </a:rPr>
                <a:t>89</a:t>
              </a:r>
              <a:r>
                <a:rPr kumimoji="1" lang="ja-JP" altLang="en-US" sz="1400" dirty="0">
                  <a:solidFill>
                    <a:prstClr val="black"/>
                  </a:solidFill>
                  <a:latin typeface="HG丸ｺﾞｼｯｸM-PRO" panose="020F0600000000000000" pitchFamily="50" charset="-128"/>
                  <a:ea typeface="HG丸ｺﾞｼｯｸM-PRO" panose="020F0600000000000000" pitchFamily="50" charset="-128"/>
                </a:rPr>
                <a:t>兆</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78</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23" name="カギ線コネクタ 22"/>
            <p:cNvCxnSpPr>
              <a:endCxn id="10" idx="0"/>
            </p:cNvCxnSpPr>
            <p:nvPr/>
          </p:nvCxnSpPr>
          <p:spPr>
            <a:xfrm>
              <a:off x="6791325" y="619125"/>
              <a:ext cx="912018" cy="691846"/>
            </a:xfrm>
            <a:prstGeom prst="bentConnector2">
              <a:avLst/>
            </a:prstGeom>
            <a:ln w="12700"/>
          </p:spPr>
          <p:style>
            <a:lnRef idx="1">
              <a:schemeClr val="accent1"/>
            </a:lnRef>
            <a:fillRef idx="0">
              <a:schemeClr val="accent1"/>
            </a:fillRef>
            <a:effectRef idx="0">
              <a:schemeClr val="accent1"/>
            </a:effectRef>
            <a:fontRef idx="minor">
              <a:schemeClr val="tx1"/>
            </a:fontRef>
          </p:style>
        </p:cxnSp>
      </p:grpSp>
      <p:sp>
        <p:nvSpPr>
          <p:cNvPr id="25" name="正方形/長方形 24"/>
          <p:cNvSpPr/>
          <p:nvPr/>
        </p:nvSpPr>
        <p:spPr>
          <a:xfrm>
            <a:off x="4809198" y="6044499"/>
            <a:ext cx="4227298" cy="552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「一般歳出」（＝「基礎的財政収支対象経費」－「地方交付税交付金等」）は約</a:t>
            </a:r>
            <a:r>
              <a:rPr lang="en-US" altLang="ja-JP" sz="1200" dirty="0">
                <a:solidFill>
                  <a:prstClr val="black"/>
                </a:solidFill>
                <a:latin typeface="HG丸ｺﾞｼｯｸM-PRO" panose="020F0600000000000000" pitchFamily="50" charset="-128"/>
                <a:ea typeface="HG丸ｺﾞｼｯｸM-PRO" panose="020F0600000000000000" pitchFamily="50" charset="-128"/>
              </a:rPr>
              <a:t>74</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兆（約</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64</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29" name="テキスト ボックス 28"/>
          <p:cNvSpPr txBox="1"/>
          <p:nvPr/>
        </p:nvSpPr>
        <p:spPr>
          <a:xfrm>
            <a:off x="5490840" y="469143"/>
            <a:ext cx="3600400" cy="707886"/>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国はすべての国民のために</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税金を使っています</a:t>
            </a:r>
            <a:endParaRPr kumimoji="1" lang="en-US" altLang="ja-JP"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endParaRPr>
          </a:p>
        </p:txBody>
      </p:sp>
      <p:sp>
        <p:nvSpPr>
          <p:cNvPr id="30" name="円形吹き出し 29"/>
          <p:cNvSpPr/>
          <p:nvPr/>
        </p:nvSpPr>
        <p:spPr>
          <a:xfrm>
            <a:off x="292855" y="2742424"/>
            <a:ext cx="1640693" cy="953628"/>
          </a:xfrm>
          <a:prstGeom prst="wedgeEllipseCallout">
            <a:avLst>
              <a:gd name="adj1" fmla="val 110163"/>
              <a:gd name="adj2" fmla="val -5146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過去の</a:t>
            </a:r>
            <a:endParaRPr kumimoji="1" lang="en-US" altLang="ja-JP"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借金返済</a:t>
            </a:r>
          </a:p>
        </p:txBody>
      </p:sp>
      <p:sp>
        <p:nvSpPr>
          <p:cNvPr id="31" name="テキスト ボックス 30"/>
          <p:cNvSpPr txBox="1"/>
          <p:nvPr/>
        </p:nvSpPr>
        <p:spPr>
          <a:xfrm>
            <a:off x="18818" y="6566222"/>
            <a:ext cx="7014435"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おおまかな割合を示しただけで実際の数値とは異なる</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p>
        </p:txBody>
      </p:sp>
      <p:sp>
        <p:nvSpPr>
          <p:cNvPr id="32" name="角丸四角形吹き出し 43"/>
          <p:cNvSpPr>
            <a:spLocks noChangeArrowheads="1"/>
          </p:cNvSpPr>
          <p:nvPr/>
        </p:nvSpPr>
        <p:spPr bwMode="auto">
          <a:xfrm>
            <a:off x="132731" y="571587"/>
            <a:ext cx="2442684" cy="691542"/>
          </a:xfrm>
          <a:prstGeom prst="wedgeRoundRectCallout">
            <a:avLst>
              <a:gd name="adj1" fmla="val 49112"/>
              <a:gd name="adj2" fmla="val 4365"/>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年間の国の支出を</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「歳出」と言います。</a:t>
            </a:r>
            <a:r>
              <a:rPr kumimoji="1" lang="ja-JP" altLang="en-US"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6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3" name="テキスト ボックス 32"/>
          <p:cNvSpPr txBox="1"/>
          <p:nvPr/>
        </p:nvSpPr>
        <p:spPr>
          <a:xfrm>
            <a:off x="2424668" y="542321"/>
            <a:ext cx="4315335"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国の歳出</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令和</a:t>
            </a:r>
            <a:r>
              <a:rPr lang="en-US" altLang="ja-JP" sz="1600" dirty="0">
                <a:solidFill>
                  <a:prstClr val="black"/>
                </a:solidFill>
                <a:latin typeface="HG丸ｺﾞｼｯｸM-PRO" panose="020F0600000000000000" pitchFamily="50" charset="-128"/>
                <a:ea typeface="HG丸ｺﾞｼｯｸM-PRO" panose="020F0600000000000000" pitchFamily="50" charset="-128"/>
              </a:rPr>
              <a:t>5</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年度一般会計予算）</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 name="正方形/長方形 33"/>
          <p:cNvSpPr/>
          <p:nvPr/>
        </p:nvSpPr>
        <p:spPr>
          <a:xfrm>
            <a:off x="0" y="0"/>
            <a:ext cx="9144000" cy="433970"/>
          </a:xfrm>
          <a:prstGeom prst="rect">
            <a:avLst/>
          </a:prstGeom>
          <a:gradFill flip="none" rotWithShape="1">
            <a:gsLst>
              <a:gs pos="19000">
                <a:srgbClr val="00B050"/>
              </a:gs>
              <a:gs pos="61000">
                <a:srgbClr val="ABFFD3">
                  <a:alpha val="77647"/>
                </a:srgbClr>
              </a:gs>
              <a:gs pos="100000">
                <a:srgbClr val="DBFFF0">
                  <a:alpha val="27843"/>
                </a:srgbClr>
              </a:gs>
            </a:gsLst>
            <a:lin ang="0" scaled="1"/>
            <a:tileRect/>
          </a:gradFill>
          <a:ln>
            <a:no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国の歳入・歳出</a:t>
            </a:r>
            <a:r>
              <a:rPr kumimoji="1" lang="en-US" altLang="ja-JP"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16446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8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2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P spid="8"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7724" y="209576"/>
            <a:ext cx="1546828" cy="2175227"/>
          </a:xfrm>
          <a:prstGeom prst="rect">
            <a:avLst/>
          </a:prstGeom>
          <a:noFill/>
          <a:extLst>
            <a:ext uri="{909E8E84-426E-40DD-AFC4-6F175D3DCCD1}">
              <a14:hiddenFill xmlns:a14="http://schemas.microsoft.com/office/drawing/2010/main">
                <a:solidFill>
                  <a:srgbClr val="FFFFFF"/>
                </a:solidFill>
              </a14:hiddenFill>
            </a:ext>
          </a:extLst>
        </p:spPr>
      </p:pic>
      <p:sp>
        <p:nvSpPr>
          <p:cNvPr id="106" name="正方形/長方形 105"/>
          <p:cNvSpPr/>
          <p:nvPr/>
        </p:nvSpPr>
        <p:spPr>
          <a:xfrm>
            <a:off x="632178" y="2156243"/>
            <a:ext cx="8037688" cy="523220"/>
          </a:xfrm>
          <a:prstGeom prst="rect">
            <a:avLst/>
          </a:prstGeom>
          <a:gradFill flip="none" rotWithShape="1">
            <a:gsLst>
              <a:gs pos="0">
                <a:srgbClr val="5E9EFF"/>
              </a:gs>
              <a:gs pos="17000">
                <a:srgbClr val="85C2FF"/>
              </a:gs>
              <a:gs pos="74000">
                <a:srgbClr val="C4D6EB"/>
              </a:gs>
              <a:gs pos="100000">
                <a:schemeClr val="accent3">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9392" name="正方形/長方形 59391"/>
          <p:cNvSpPr/>
          <p:nvPr/>
        </p:nvSpPr>
        <p:spPr>
          <a:xfrm>
            <a:off x="632178" y="4495154"/>
            <a:ext cx="8037688" cy="1648178"/>
          </a:xfrm>
          <a:prstGeom prst="rect">
            <a:avLst/>
          </a:prstGeom>
          <a:gradFill flip="none" rotWithShape="1">
            <a:gsLst>
              <a:gs pos="0">
                <a:srgbClr val="5E9EFF"/>
              </a:gs>
              <a:gs pos="8000">
                <a:srgbClr val="85C2FF"/>
              </a:gs>
              <a:gs pos="14000">
                <a:srgbClr val="C4D6EB"/>
              </a:gs>
              <a:gs pos="21000">
                <a:schemeClr val="accent3">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15</a:t>
            </a: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a:t>
            </a:r>
            <a:r>
              <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64</a:t>
            </a: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歳</a:t>
            </a:r>
            <a:endPar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　人口</a:t>
            </a:r>
          </a:p>
        </p:txBody>
      </p:sp>
      <p:sp>
        <p:nvSpPr>
          <p:cNvPr id="93" name="正方形/長方形 92"/>
          <p:cNvSpPr/>
          <p:nvPr/>
        </p:nvSpPr>
        <p:spPr>
          <a:xfrm>
            <a:off x="632179" y="2842350"/>
            <a:ext cx="8037688" cy="1474273"/>
          </a:xfrm>
          <a:prstGeom prst="rect">
            <a:avLst/>
          </a:prstGeom>
          <a:gradFill flip="none" rotWithShape="1">
            <a:gsLst>
              <a:gs pos="0">
                <a:srgbClr val="5E9EFF"/>
              </a:gs>
              <a:gs pos="8000">
                <a:srgbClr val="85C2FF"/>
              </a:gs>
              <a:gs pos="14000">
                <a:srgbClr val="C4D6EB"/>
              </a:gs>
              <a:gs pos="21000">
                <a:schemeClr val="accent3">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65</a:t>
            </a: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歳以上</a:t>
            </a:r>
            <a:endParaRPr kumimoji="1" lang="en-US" altLang="ja-JP"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　人口</a:t>
            </a:r>
          </a:p>
        </p:txBody>
      </p:sp>
      <p:sp>
        <p:nvSpPr>
          <p:cNvPr id="2" name="テキスト ボックス 1"/>
          <p:cNvSpPr txBox="1"/>
          <p:nvPr/>
        </p:nvSpPr>
        <p:spPr>
          <a:xfrm>
            <a:off x="6908503" y="6129879"/>
            <a:ext cx="1976075"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出典：内閣府</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をもとに作成</a:t>
            </a:r>
          </a:p>
        </p:txBody>
      </p:sp>
      <p:grpSp>
        <p:nvGrpSpPr>
          <p:cNvPr id="7" name="グループ化 6"/>
          <p:cNvGrpSpPr/>
          <p:nvPr/>
        </p:nvGrpSpPr>
        <p:grpSpPr>
          <a:xfrm>
            <a:off x="2411209" y="3046353"/>
            <a:ext cx="462708" cy="1134737"/>
            <a:chOff x="1762699" y="165253"/>
            <a:chExt cx="462708" cy="1134737"/>
          </a:xfrm>
        </p:grpSpPr>
        <p:sp>
          <p:nvSpPr>
            <p:cNvPr id="3" name="円/楕円 2"/>
            <p:cNvSpPr/>
            <p:nvPr/>
          </p:nvSpPr>
          <p:spPr>
            <a:xfrm>
              <a:off x="1762699" y="165253"/>
              <a:ext cx="462708" cy="4516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台形 5"/>
            <p:cNvSpPr/>
            <p:nvPr/>
          </p:nvSpPr>
          <p:spPr>
            <a:xfrm>
              <a:off x="1790241" y="703925"/>
              <a:ext cx="407624" cy="59606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1" name="グループ化 20"/>
          <p:cNvGrpSpPr/>
          <p:nvPr/>
        </p:nvGrpSpPr>
        <p:grpSpPr>
          <a:xfrm>
            <a:off x="1985682" y="4604825"/>
            <a:ext cx="356213" cy="803653"/>
            <a:chOff x="1762699" y="165253"/>
            <a:chExt cx="462708" cy="1089914"/>
          </a:xfrm>
        </p:grpSpPr>
        <p:sp>
          <p:nvSpPr>
            <p:cNvPr id="22" name="円/楕円 21"/>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台形 22"/>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30" name="グループ化 29"/>
          <p:cNvGrpSpPr/>
          <p:nvPr/>
        </p:nvGrpSpPr>
        <p:grpSpPr>
          <a:xfrm>
            <a:off x="2223550" y="4604825"/>
            <a:ext cx="356213" cy="803653"/>
            <a:chOff x="1762699" y="165253"/>
            <a:chExt cx="462708" cy="1089914"/>
          </a:xfrm>
        </p:grpSpPr>
        <p:sp>
          <p:nvSpPr>
            <p:cNvPr id="31" name="円/楕円 30"/>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台形 31"/>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33" name="グループ化 32"/>
          <p:cNvGrpSpPr/>
          <p:nvPr/>
        </p:nvGrpSpPr>
        <p:grpSpPr>
          <a:xfrm>
            <a:off x="2464457" y="4604825"/>
            <a:ext cx="356213" cy="803653"/>
            <a:chOff x="1762699" y="165253"/>
            <a:chExt cx="462708" cy="1089914"/>
          </a:xfrm>
        </p:grpSpPr>
        <p:sp>
          <p:nvSpPr>
            <p:cNvPr id="34" name="円/楕円 33"/>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台形 34"/>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45" name="グループ化 44"/>
          <p:cNvGrpSpPr/>
          <p:nvPr/>
        </p:nvGrpSpPr>
        <p:grpSpPr>
          <a:xfrm>
            <a:off x="2703910" y="4604825"/>
            <a:ext cx="356213" cy="803653"/>
            <a:chOff x="1762699" y="165253"/>
            <a:chExt cx="462708" cy="1089914"/>
          </a:xfrm>
        </p:grpSpPr>
        <p:sp>
          <p:nvSpPr>
            <p:cNvPr id="46" name="円/楕円 45"/>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台形 46"/>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48" name="グループ化 47"/>
          <p:cNvGrpSpPr/>
          <p:nvPr/>
        </p:nvGrpSpPr>
        <p:grpSpPr>
          <a:xfrm>
            <a:off x="2941778" y="4604825"/>
            <a:ext cx="356213" cy="803653"/>
            <a:chOff x="1762699" y="165253"/>
            <a:chExt cx="462708" cy="1089914"/>
          </a:xfrm>
        </p:grpSpPr>
        <p:sp>
          <p:nvSpPr>
            <p:cNvPr id="49" name="円/楕円 48"/>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台形 49"/>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51" name="グループ化 50"/>
          <p:cNvGrpSpPr/>
          <p:nvPr/>
        </p:nvGrpSpPr>
        <p:grpSpPr>
          <a:xfrm>
            <a:off x="1965063" y="4817529"/>
            <a:ext cx="356213" cy="803653"/>
            <a:chOff x="1762699" y="165253"/>
            <a:chExt cx="462708" cy="1089914"/>
          </a:xfrm>
        </p:grpSpPr>
        <p:sp>
          <p:nvSpPr>
            <p:cNvPr id="52" name="円/楕円 51"/>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台形 52"/>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63" name="グループ化 62"/>
          <p:cNvGrpSpPr/>
          <p:nvPr/>
        </p:nvGrpSpPr>
        <p:grpSpPr>
          <a:xfrm>
            <a:off x="2201683" y="4817588"/>
            <a:ext cx="356213" cy="803653"/>
            <a:chOff x="1762699" y="165253"/>
            <a:chExt cx="462708" cy="1089914"/>
          </a:xfrm>
        </p:grpSpPr>
        <p:sp>
          <p:nvSpPr>
            <p:cNvPr id="64" name="円/楕円 63"/>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台形 64"/>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80" name="Picture 2" descr="C:\Users\takahashi\Desktop\かりおき\hito.png"/>
          <p:cNvPicPr>
            <a:picLocks noChangeAspect="1" noChangeArrowheads="1"/>
          </p:cNvPicPr>
          <p:nvPr/>
        </p:nvPicPr>
        <p:blipFill rotWithShape="1">
          <a:blip r:embed="rId4">
            <a:extLst>
              <a:ext uri="{28A0092B-C50C-407E-A947-70E740481C1C}">
                <a14:useLocalDpi xmlns:a14="http://schemas.microsoft.com/office/drawing/2010/main" val="0"/>
              </a:ext>
            </a:extLst>
          </a:blip>
          <a:srcRect l="-2" r="8065"/>
          <a:stretch/>
        </p:blipFill>
        <p:spPr bwMode="auto">
          <a:xfrm>
            <a:off x="3771515" y="4603234"/>
            <a:ext cx="546098"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takahashi\Desktop\かりおき\hito.png"/>
          <p:cNvPicPr>
            <a:picLocks noChangeAspect="1" noChangeArrowheads="1"/>
          </p:cNvPicPr>
          <p:nvPr/>
        </p:nvPicPr>
        <p:blipFill rotWithShape="1">
          <a:blip r:embed="rId4">
            <a:extLst>
              <a:ext uri="{28A0092B-C50C-407E-A947-70E740481C1C}">
                <a14:useLocalDpi xmlns:a14="http://schemas.microsoft.com/office/drawing/2010/main" val="0"/>
              </a:ext>
            </a:extLst>
          </a:blip>
          <a:srcRect l="-2" r="8065"/>
          <a:stretch/>
        </p:blipFill>
        <p:spPr bwMode="auto">
          <a:xfrm>
            <a:off x="4036098" y="4598068"/>
            <a:ext cx="546098"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C:\Users\takahashi\Desktop\かりおき\hito.png"/>
          <p:cNvPicPr>
            <a:picLocks noChangeAspect="1" noChangeArrowheads="1"/>
          </p:cNvPicPr>
          <p:nvPr/>
        </p:nvPicPr>
        <p:blipFill rotWithShape="1">
          <a:blip r:embed="rId4">
            <a:extLst>
              <a:ext uri="{28A0092B-C50C-407E-A947-70E740481C1C}">
                <a14:useLocalDpi xmlns:a14="http://schemas.microsoft.com/office/drawing/2010/main" val="0"/>
              </a:ext>
            </a:extLst>
          </a:blip>
          <a:srcRect l="-2" r="8065"/>
          <a:stretch/>
        </p:blipFill>
        <p:spPr bwMode="auto">
          <a:xfrm>
            <a:off x="4311968" y="4598068"/>
            <a:ext cx="546098"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C:\Users\takahashi\Desktop\かりおき\hito.png"/>
          <p:cNvPicPr>
            <a:picLocks noChangeAspect="1" noChangeArrowheads="1"/>
          </p:cNvPicPr>
          <p:nvPr/>
        </p:nvPicPr>
        <p:blipFill rotWithShape="1">
          <a:blip r:embed="rId4">
            <a:extLst>
              <a:ext uri="{28A0092B-C50C-407E-A947-70E740481C1C}">
                <a14:useLocalDpi xmlns:a14="http://schemas.microsoft.com/office/drawing/2010/main" val="0"/>
              </a:ext>
            </a:extLst>
          </a:blip>
          <a:srcRect l="-2" r="8065"/>
          <a:stretch/>
        </p:blipFill>
        <p:spPr bwMode="auto">
          <a:xfrm>
            <a:off x="5597356" y="4598068"/>
            <a:ext cx="546098"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C:\Users\takahashi\Desktop\かりおき\hito.png"/>
          <p:cNvPicPr>
            <a:picLocks noChangeAspect="1" noChangeArrowheads="1"/>
          </p:cNvPicPr>
          <p:nvPr/>
        </p:nvPicPr>
        <p:blipFill rotWithShape="1">
          <a:blip r:embed="rId4">
            <a:extLst>
              <a:ext uri="{28A0092B-C50C-407E-A947-70E740481C1C}">
                <a14:useLocalDpi xmlns:a14="http://schemas.microsoft.com/office/drawing/2010/main" val="0"/>
              </a:ext>
            </a:extLst>
          </a:blip>
          <a:srcRect l="-3" r="27274"/>
          <a:stretch/>
        </p:blipFill>
        <p:spPr bwMode="auto">
          <a:xfrm>
            <a:off x="6198501" y="4597117"/>
            <a:ext cx="432000" cy="115590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C:\Users\takahashi\Desktop\かりおき\hito.png"/>
          <p:cNvPicPr>
            <a:picLocks noChangeAspect="1" noChangeArrowheads="1"/>
          </p:cNvPicPr>
          <p:nvPr/>
        </p:nvPicPr>
        <p:blipFill rotWithShape="1">
          <a:blip r:embed="rId4">
            <a:extLst>
              <a:ext uri="{28A0092B-C50C-407E-A947-70E740481C1C}">
                <a14:useLocalDpi xmlns:a14="http://schemas.microsoft.com/office/drawing/2010/main" val="0"/>
              </a:ext>
            </a:extLst>
          </a:blip>
          <a:srcRect l="-2" r="8065"/>
          <a:stretch/>
        </p:blipFill>
        <p:spPr bwMode="auto">
          <a:xfrm>
            <a:off x="7426864" y="4598068"/>
            <a:ext cx="546098" cy="1155907"/>
          </a:xfrm>
          <a:prstGeom prst="rect">
            <a:avLst/>
          </a:prstGeom>
          <a:noFill/>
          <a:extLst>
            <a:ext uri="{909E8E84-426E-40DD-AFC4-6F175D3DCCD1}">
              <a14:hiddenFill xmlns:a14="http://schemas.microsoft.com/office/drawing/2010/main">
                <a:solidFill>
                  <a:srgbClr val="FFFFFF"/>
                </a:solidFill>
              </a14:hiddenFill>
            </a:ext>
          </a:extLst>
        </p:spPr>
      </p:pic>
      <p:sp>
        <p:nvSpPr>
          <p:cNvPr id="8" name="減算記号 7"/>
          <p:cNvSpPr/>
          <p:nvPr/>
        </p:nvSpPr>
        <p:spPr>
          <a:xfrm>
            <a:off x="7174685" y="4327913"/>
            <a:ext cx="1476000" cy="152400"/>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9" name="減算記号 88"/>
          <p:cNvSpPr/>
          <p:nvPr/>
        </p:nvSpPr>
        <p:spPr>
          <a:xfrm>
            <a:off x="5360503" y="4327913"/>
            <a:ext cx="1548000" cy="152400"/>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0" name="減算記号 89"/>
          <p:cNvSpPr/>
          <p:nvPr/>
        </p:nvSpPr>
        <p:spPr>
          <a:xfrm>
            <a:off x="3540917" y="4327913"/>
            <a:ext cx="1692000" cy="152400"/>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1" name="減算記号 90"/>
          <p:cNvSpPr/>
          <p:nvPr/>
        </p:nvSpPr>
        <p:spPr>
          <a:xfrm>
            <a:off x="1652451" y="4327913"/>
            <a:ext cx="1908000" cy="152400"/>
          </a:xfrm>
          <a:prstGeom prst="mathMinus">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94" name="グループ化 93"/>
          <p:cNvGrpSpPr/>
          <p:nvPr/>
        </p:nvGrpSpPr>
        <p:grpSpPr>
          <a:xfrm>
            <a:off x="4155563" y="3046353"/>
            <a:ext cx="462708" cy="1134737"/>
            <a:chOff x="1762699" y="165253"/>
            <a:chExt cx="462708" cy="1134737"/>
          </a:xfrm>
        </p:grpSpPr>
        <p:sp>
          <p:nvSpPr>
            <p:cNvPr id="95" name="円/楕円 94"/>
            <p:cNvSpPr/>
            <p:nvPr/>
          </p:nvSpPr>
          <p:spPr>
            <a:xfrm>
              <a:off x="1762699" y="165253"/>
              <a:ext cx="462708" cy="4516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6" name="台形 95"/>
            <p:cNvSpPr/>
            <p:nvPr/>
          </p:nvSpPr>
          <p:spPr>
            <a:xfrm>
              <a:off x="1790241" y="703925"/>
              <a:ext cx="407624" cy="59606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97" name="グループ化 96"/>
          <p:cNvGrpSpPr/>
          <p:nvPr/>
        </p:nvGrpSpPr>
        <p:grpSpPr>
          <a:xfrm>
            <a:off x="5912100" y="3046353"/>
            <a:ext cx="462708" cy="1134737"/>
            <a:chOff x="1762699" y="165253"/>
            <a:chExt cx="462708" cy="1134737"/>
          </a:xfrm>
        </p:grpSpPr>
        <p:sp>
          <p:nvSpPr>
            <p:cNvPr id="98" name="円/楕円 97"/>
            <p:cNvSpPr/>
            <p:nvPr/>
          </p:nvSpPr>
          <p:spPr>
            <a:xfrm>
              <a:off x="1762699" y="165253"/>
              <a:ext cx="462708" cy="4516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9" name="台形 98"/>
            <p:cNvSpPr/>
            <p:nvPr/>
          </p:nvSpPr>
          <p:spPr>
            <a:xfrm>
              <a:off x="1790241" y="703925"/>
              <a:ext cx="407624" cy="59606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00" name="グループ化 99"/>
          <p:cNvGrpSpPr/>
          <p:nvPr/>
        </p:nvGrpSpPr>
        <p:grpSpPr>
          <a:xfrm>
            <a:off x="7681331" y="3046353"/>
            <a:ext cx="462708" cy="1134737"/>
            <a:chOff x="1762699" y="165253"/>
            <a:chExt cx="462708" cy="1134737"/>
          </a:xfrm>
        </p:grpSpPr>
        <p:sp>
          <p:nvSpPr>
            <p:cNvPr id="101" name="円/楕円 100"/>
            <p:cNvSpPr/>
            <p:nvPr/>
          </p:nvSpPr>
          <p:spPr>
            <a:xfrm>
              <a:off x="1762699" y="165253"/>
              <a:ext cx="462708" cy="45169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2" name="台形 101"/>
            <p:cNvSpPr/>
            <p:nvPr/>
          </p:nvSpPr>
          <p:spPr>
            <a:xfrm>
              <a:off x="1790241" y="703925"/>
              <a:ext cx="407624" cy="596065"/>
            </a:xfrm>
            <a:prstGeom prst="trapezoid">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59394" name="テキスト ボックス 59393"/>
          <p:cNvSpPr txBox="1"/>
          <p:nvPr/>
        </p:nvSpPr>
        <p:spPr>
          <a:xfrm>
            <a:off x="1919581" y="2134209"/>
            <a:ext cx="682781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1970</a:t>
            </a:r>
            <a:r>
              <a:rPr kumimoji="1" lang="ja-JP"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年　  </a:t>
            </a:r>
            <a:r>
              <a:rPr kumimoji="1" lang="en-US" altLang="ja-JP"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2000</a:t>
            </a:r>
            <a:r>
              <a:rPr kumimoji="1" lang="ja-JP"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年　  </a:t>
            </a:r>
            <a:r>
              <a:rPr kumimoji="1" lang="en-US" altLang="ja-JP"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2030</a:t>
            </a:r>
            <a:r>
              <a:rPr kumimoji="1" lang="ja-JP"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年　  </a:t>
            </a:r>
            <a:r>
              <a:rPr kumimoji="1" lang="en-US" altLang="ja-JP"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2065</a:t>
            </a:r>
            <a:r>
              <a:rPr kumimoji="1" lang="ja-JP"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SｺﾞｼｯｸM" panose="020B0600000000000000" pitchFamily="50" charset="-128"/>
                <a:ea typeface="HGSｺﾞｼｯｸM" panose="020B0600000000000000" pitchFamily="50" charset="-128"/>
                <a:cs typeface="+mn-cs"/>
              </a:rPr>
              <a:t>年</a:t>
            </a:r>
          </a:p>
        </p:txBody>
      </p:sp>
      <p:sp>
        <p:nvSpPr>
          <p:cNvPr id="104" name="テキスト ボックス 103"/>
          <p:cNvSpPr txBox="1"/>
          <p:nvPr/>
        </p:nvSpPr>
        <p:spPr>
          <a:xfrm>
            <a:off x="2075559" y="5579329"/>
            <a:ext cx="6474849"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9</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人　　 </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3.9</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人　　 </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1.9</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人　　</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人</a:t>
            </a:r>
          </a:p>
        </p:txBody>
      </p:sp>
      <p:sp>
        <p:nvSpPr>
          <p:cNvPr id="59395" name="コンテンツ プレースホルダー 59394"/>
          <p:cNvSpPr>
            <a:spLocks noGrp="1"/>
          </p:cNvSpPr>
          <p:nvPr>
            <p:ph idx="1"/>
          </p:nvPr>
        </p:nvSpPr>
        <p:spPr>
          <a:xfrm>
            <a:off x="603033" y="1674971"/>
            <a:ext cx="4050904" cy="611128"/>
          </a:xfrm>
        </p:spPr>
        <p:txBody>
          <a:bodyPr/>
          <a:lstStyle/>
          <a:p>
            <a:pPr marL="0" indent="0">
              <a:buNone/>
            </a:pPr>
            <a:r>
              <a:rPr lang="ja-JP" altLang="en-US" sz="2800" dirty="0">
                <a:latin typeface="HG丸ｺﾞｼｯｸM-PRO" panose="020F0600000000000000" pitchFamily="50" charset="-128"/>
                <a:ea typeface="HG丸ｺﾞｼｯｸM-PRO" panose="020F0600000000000000" pitchFamily="50" charset="-128"/>
              </a:rPr>
              <a:t>高齢者と働き手の比率</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9397" name="右矢印 59396"/>
          <p:cNvSpPr/>
          <p:nvPr/>
        </p:nvSpPr>
        <p:spPr>
          <a:xfrm>
            <a:off x="3437261" y="4159056"/>
            <a:ext cx="231354" cy="5010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9" name="右矢印 108"/>
          <p:cNvSpPr/>
          <p:nvPr/>
        </p:nvSpPr>
        <p:spPr>
          <a:xfrm>
            <a:off x="5186289" y="4159055"/>
            <a:ext cx="231354" cy="5010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0" name="右矢印 109"/>
          <p:cNvSpPr/>
          <p:nvPr/>
        </p:nvSpPr>
        <p:spPr>
          <a:xfrm>
            <a:off x="6943331" y="4159056"/>
            <a:ext cx="231354" cy="50107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0"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少子高齢化</a:t>
            </a:r>
          </a:p>
        </p:txBody>
      </p:sp>
      <p:pic>
        <p:nvPicPr>
          <p:cNvPr id="71" name="Picture 2" descr="C:\Users\takahashi\Desktop\かりおき\hito.png">
            <a:extLst>
              <a:ext uri="{FF2B5EF4-FFF2-40B4-BE49-F238E27FC236}">
                <a16:creationId xmlns:a16="http://schemas.microsoft.com/office/drawing/2014/main" id="{76E35D0B-C76C-4B59-A312-3B33F3D424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 r="27274"/>
          <a:stretch/>
        </p:blipFill>
        <p:spPr bwMode="auto">
          <a:xfrm>
            <a:off x="4554396" y="4597117"/>
            <a:ext cx="432000" cy="1155907"/>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E74F197B-F6DF-4EC6-B200-8C30BBF7B3AF}"/>
              </a:ext>
            </a:extLst>
          </p:cNvPr>
          <p:cNvPicPr>
            <a:picLocks noChangeAspect="1"/>
          </p:cNvPicPr>
          <p:nvPr/>
        </p:nvPicPr>
        <p:blipFill>
          <a:blip r:embed="rId5"/>
          <a:stretch>
            <a:fillRect/>
          </a:stretch>
        </p:blipFill>
        <p:spPr>
          <a:xfrm>
            <a:off x="7972962" y="4616547"/>
            <a:ext cx="270498" cy="1137323"/>
          </a:xfrm>
          <a:prstGeom prst="rect">
            <a:avLst/>
          </a:prstGeom>
        </p:spPr>
      </p:pic>
      <p:grpSp>
        <p:nvGrpSpPr>
          <p:cNvPr id="73" name="グループ化 72">
            <a:extLst>
              <a:ext uri="{FF2B5EF4-FFF2-40B4-BE49-F238E27FC236}">
                <a16:creationId xmlns:a16="http://schemas.microsoft.com/office/drawing/2014/main" id="{E4AB9842-FFED-460D-8259-435D2297AC50}"/>
              </a:ext>
            </a:extLst>
          </p:cNvPr>
          <p:cNvGrpSpPr/>
          <p:nvPr/>
        </p:nvGrpSpPr>
        <p:grpSpPr>
          <a:xfrm>
            <a:off x="2453862" y="4822537"/>
            <a:ext cx="356213" cy="803653"/>
            <a:chOff x="1762699" y="165253"/>
            <a:chExt cx="462708" cy="1089914"/>
          </a:xfrm>
        </p:grpSpPr>
        <p:sp>
          <p:nvSpPr>
            <p:cNvPr id="74" name="円/楕円 63">
              <a:extLst>
                <a:ext uri="{FF2B5EF4-FFF2-40B4-BE49-F238E27FC236}">
                  <a16:creationId xmlns:a16="http://schemas.microsoft.com/office/drawing/2014/main" id="{49C94E83-292D-4AE4-A069-0932196EB332}"/>
                </a:ext>
              </a:extLst>
            </p:cNvPr>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5" name="台形 74">
              <a:extLst>
                <a:ext uri="{FF2B5EF4-FFF2-40B4-BE49-F238E27FC236}">
                  <a16:creationId xmlns:a16="http://schemas.microsoft.com/office/drawing/2014/main" id="{1B37B326-2CE7-4AAA-976A-1DB7924E8A4B}"/>
                </a:ext>
              </a:extLst>
            </p:cNvPr>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76" name="グループ化 75">
            <a:extLst>
              <a:ext uri="{FF2B5EF4-FFF2-40B4-BE49-F238E27FC236}">
                <a16:creationId xmlns:a16="http://schemas.microsoft.com/office/drawing/2014/main" id="{87A33B8D-DB86-44EB-9E82-E3029E61A069}"/>
              </a:ext>
            </a:extLst>
          </p:cNvPr>
          <p:cNvGrpSpPr/>
          <p:nvPr/>
        </p:nvGrpSpPr>
        <p:grpSpPr>
          <a:xfrm>
            <a:off x="2682219" y="4833990"/>
            <a:ext cx="356213" cy="803653"/>
            <a:chOff x="1762699" y="165253"/>
            <a:chExt cx="462708" cy="1089914"/>
          </a:xfrm>
        </p:grpSpPr>
        <p:sp>
          <p:nvSpPr>
            <p:cNvPr id="77" name="円/楕円 63">
              <a:extLst>
                <a:ext uri="{FF2B5EF4-FFF2-40B4-BE49-F238E27FC236}">
                  <a16:creationId xmlns:a16="http://schemas.microsoft.com/office/drawing/2014/main" id="{A5226FD5-C5DE-4BFA-92E3-6B1D9E43C02A}"/>
                </a:ext>
              </a:extLst>
            </p:cNvPr>
            <p:cNvSpPr/>
            <p:nvPr/>
          </p:nvSpPr>
          <p:spPr>
            <a:xfrm>
              <a:off x="1762699" y="165253"/>
              <a:ext cx="462708" cy="45169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8" name="台形 77">
              <a:extLst>
                <a:ext uri="{FF2B5EF4-FFF2-40B4-BE49-F238E27FC236}">
                  <a16:creationId xmlns:a16="http://schemas.microsoft.com/office/drawing/2014/main" id="{7900574E-2422-4604-B489-3BFB19DAE6A1}"/>
                </a:ext>
              </a:extLst>
            </p:cNvPr>
            <p:cNvSpPr/>
            <p:nvPr/>
          </p:nvSpPr>
          <p:spPr>
            <a:xfrm>
              <a:off x="1790241" y="659101"/>
              <a:ext cx="407624" cy="596066"/>
            </a:xfrm>
            <a:prstGeom prst="trapezoi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2050" name="Picture 2" descr="C:\Users\takahashi\Desktop\かりおき\hito.png"/>
          <p:cNvPicPr>
            <a:picLocks noChangeAspect="1" noChangeArrowheads="1"/>
          </p:cNvPicPr>
          <p:nvPr/>
        </p:nvPicPr>
        <p:blipFill rotWithShape="1">
          <a:blip r:embed="rId4">
            <a:extLst>
              <a:ext uri="{28A0092B-C50C-407E-A947-70E740481C1C}">
                <a14:useLocalDpi xmlns:a14="http://schemas.microsoft.com/office/drawing/2010/main" val="0"/>
              </a:ext>
            </a:extLst>
          </a:blip>
          <a:srcRect l="-1" r="31049"/>
          <a:stretch/>
        </p:blipFill>
        <p:spPr bwMode="auto">
          <a:xfrm>
            <a:off x="2912978" y="4801406"/>
            <a:ext cx="3240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88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00">
              <a:srgbClr val="5E9EFF">
                <a:lumMod val="85000"/>
                <a:lumOff val="15000"/>
              </a:srgbClr>
            </a:gs>
            <a:gs pos="88000">
              <a:srgbClr val="85C2FF">
                <a:lumMod val="54000"/>
                <a:lumOff val="46000"/>
              </a:srgbClr>
            </a:gs>
            <a:gs pos="67000">
              <a:srgbClr val="C4D6EB">
                <a:lumMod val="0"/>
                <a:lumOff val="100000"/>
              </a:srgbClr>
            </a:gs>
            <a:gs pos="35000">
              <a:srgbClr val="FFEBFA">
                <a:lumMod val="0"/>
                <a:lumOff val="100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正方形/長方形 4"/>
          <p:cNvSpPr/>
          <p:nvPr/>
        </p:nvSpPr>
        <p:spPr>
          <a:xfrm>
            <a:off x="0" y="2522483"/>
            <a:ext cx="9144000" cy="4335517"/>
          </a:xfrm>
          <a:prstGeom prst="rect">
            <a:avLst/>
          </a:prstGeom>
          <a:gradFill flip="none" rotWithShape="1">
            <a:gsLst>
              <a:gs pos="100000">
                <a:schemeClr val="bg1">
                  <a:alpha val="0"/>
                </a:schemeClr>
              </a:gs>
              <a:gs pos="88000">
                <a:schemeClr val="bg1">
                  <a:alpha val="60000"/>
                </a:schemeClr>
              </a:gs>
              <a:gs pos="64000">
                <a:srgbClr val="C4D6EB">
                  <a:lumMod val="0"/>
                  <a:lumOff val="100000"/>
                </a:srgbClr>
              </a:gs>
              <a:gs pos="35000">
                <a:srgbClr val="FFEBFA">
                  <a:lumMod val="0"/>
                  <a:lumOff val="10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0" name="枠"/>
          <p:cNvPicPr>
            <a:picLocks noChangeAspect="1"/>
          </p:cNvPicPr>
          <p:nvPr/>
        </p:nvPicPr>
        <p:blipFill>
          <a:blip r:embed="rId3"/>
          <a:stretch>
            <a:fillRect/>
          </a:stretch>
        </p:blipFill>
        <p:spPr>
          <a:xfrm>
            <a:off x="-397" y="-297"/>
            <a:ext cx="9144793" cy="6858594"/>
          </a:xfrm>
          <a:prstGeom prst="rect">
            <a:avLst/>
          </a:prstGeom>
        </p:spPr>
      </p:pic>
      <p:pic>
        <p:nvPicPr>
          <p:cNvPr id="4" name="税理士"/>
          <p:cNvPicPr>
            <a:picLocks noGrp="1" noChangeAspect="1"/>
          </p:cNvPicPr>
          <p:nvPr>
            <p:ph idx="1"/>
          </p:nvPr>
        </p:nvPicPr>
        <p:blipFill>
          <a:blip r:embed="rId4" cstate="screen">
            <a:extLst>
              <a:ext uri="{28A0092B-C50C-407E-A947-70E740481C1C}">
                <a14:useLocalDpi xmlns:a14="http://schemas.microsoft.com/office/drawing/2010/main"/>
              </a:ext>
            </a:extLst>
          </a:blip>
          <a:srcRect/>
          <a:stretch>
            <a:fillRect/>
          </a:stretch>
        </p:blipFill>
        <p:spPr>
          <a:xfrm>
            <a:off x="807491" y="683673"/>
            <a:ext cx="3259137" cy="4351337"/>
          </a:xfrm>
        </p:spPr>
      </p:pic>
      <p:sp>
        <p:nvSpPr>
          <p:cNvPr id="9" name="テキスト ボックス 8"/>
          <p:cNvSpPr txBox="1"/>
          <p:nvPr/>
        </p:nvSpPr>
        <p:spPr>
          <a:xfrm>
            <a:off x="2386532" y="5022857"/>
            <a:ext cx="4581143" cy="14157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ぜい　　　　 　</a:t>
            </a:r>
            <a:r>
              <a:rPr kumimoji="1" lang="ja-JP" altLang="en-US" sz="20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り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し</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6600" b="1" i="0" u="none" strike="noStrike" kern="1200" cap="none" spc="300" normalizeH="0" baseline="0" noProof="0" dirty="0">
                <a:ln w="11430" cmpd="sng">
                  <a:solidFill>
                    <a:srgbClr val="5B9BD5">
                      <a:tint val="10000"/>
                    </a:srgbClr>
                  </a:solidFill>
                  <a:prstDash val="solid"/>
                  <a:miter lim="800000"/>
                </a:ln>
                <a:gradFill>
                  <a:gsLst>
                    <a:gs pos="10000">
                      <a:srgbClr val="5B9BD5">
                        <a:tint val="83000"/>
                        <a:shade val="100000"/>
                        <a:satMod val="200000"/>
                      </a:srgbClr>
                    </a:gs>
                    <a:gs pos="75000">
                      <a:srgbClr val="5B9BD5">
                        <a:tint val="100000"/>
                        <a:shade val="50000"/>
                        <a:satMod val="150000"/>
                      </a:srgbClr>
                    </a:gs>
                  </a:gsLst>
                  <a:lin ang="5400000"/>
                </a:gradFill>
                <a:effectLst>
                  <a:glow rad="45500">
                    <a:srgbClr val="5B9BD5">
                      <a:satMod val="220000"/>
                      <a:alpha val="35000"/>
                    </a:srgbClr>
                  </a:glow>
                </a:effectLst>
                <a:uLnTx/>
                <a:uFillTx/>
                <a:latin typeface="HG丸ｺﾞｼｯｸM-PRO" panose="020F0600000000000000" pitchFamily="50" charset="-128"/>
                <a:ea typeface="HG丸ｺﾞｼｯｸM-PRO" panose="020F0600000000000000" pitchFamily="50" charset="-128"/>
                <a:cs typeface="+mn-cs"/>
              </a:rPr>
              <a:t>税　理　士</a:t>
            </a:r>
          </a:p>
        </p:txBody>
      </p:sp>
      <p:grpSp>
        <p:nvGrpSpPr>
          <p:cNvPr id="3" name="グループ化 2"/>
          <p:cNvGrpSpPr/>
          <p:nvPr/>
        </p:nvGrpSpPr>
        <p:grpSpPr>
          <a:xfrm>
            <a:off x="5581707" y="1009374"/>
            <a:ext cx="2484272" cy="4078519"/>
            <a:chOff x="5581707" y="1009374"/>
            <a:chExt cx="2484272" cy="4078519"/>
          </a:xfrm>
        </p:grpSpPr>
        <p:sp>
          <p:nvSpPr>
            <p:cNvPr id="2" name="円/楕円 1"/>
            <p:cNvSpPr/>
            <p:nvPr/>
          </p:nvSpPr>
          <p:spPr>
            <a:xfrm>
              <a:off x="5875282" y="1019885"/>
              <a:ext cx="1870841" cy="1723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6" name="女性"/>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1707" y="1009374"/>
              <a:ext cx="2484272" cy="4078519"/>
            </a:xfrm>
            <a:prstGeom prst="rect">
              <a:avLst/>
            </a:prstGeom>
          </p:spPr>
        </p:pic>
      </p:grpSp>
      <p:pic>
        <p:nvPicPr>
          <p:cNvPr id="11" name="バッジ"/>
          <p:cNvPicPr>
            <a:picLocks noChangeAspect="1"/>
          </p:cNvPicPr>
          <p:nvPr/>
        </p:nvPicPr>
        <p:blipFill rotWithShape="1">
          <a:blip r:embed="rId6" cstate="screen">
            <a:extLst>
              <a:ext uri="{28A0092B-C50C-407E-A947-70E740481C1C}">
                <a14:useLocalDpi xmlns:a14="http://schemas.microsoft.com/office/drawing/2010/main"/>
              </a:ext>
            </a:extLst>
          </a:blip>
          <a:srcRect l="-25746" r="-268"/>
          <a:stretch/>
        </p:blipFill>
        <p:spPr>
          <a:xfrm>
            <a:off x="1836000" y="1731260"/>
            <a:ext cx="5544000" cy="2505284"/>
          </a:xfrm>
          <a:prstGeom prst="rect">
            <a:avLst/>
          </a:prstGeom>
        </p:spPr>
      </p:pic>
      <p:sp>
        <p:nvSpPr>
          <p:cNvPr id="7" name="正方形/長方形 6"/>
          <p:cNvSpPr/>
          <p:nvPr/>
        </p:nvSpPr>
        <p:spPr>
          <a:xfrm>
            <a:off x="7066844" y="6242756"/>
            <a:ext cx="1591734" cy="349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絵：千種利広</a:t>
            </a:r>
          </a:p>
        </p:txBody>
      </p:sp>
    </p:spTree>
    <p:extLst>
      <p:ext uri="{BB962C8B-B14F-4D97-AF65-F5344CB8AC3E}">
        <p14:creationId xmlns:p14="http://schemas.microsoft.com/office/powerpoint/2010/main" val="2348681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800"/>
                                        <p:tgtEl>
                                          <p:spTgt spid="11"/>
                                        </p:tgtEl>
                                      </p:cBhvr>
                                    </p:animEffect>
                                  </p:childTnLst>
                                </p:cTn>
                              </p:par>
                            </p:childTnLst>
                          </p:cTn>
                        </p:par>
                        <p:par>
                          <p:cTn id="19" fill="hold">
                            <p:stCondLst>
                              <p:cond delay="18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400" fill="hold"/>
                                        <p:tgtEl>
                                          <p:spTgt spid="9"/>
                                        </p:tgtEl>
                                        <p:attrNameLst>
                                          <p:attrName>ppt_w</p:attrName>
                                        </p:attrNameLst>
                                      </p:cBhvr>
                                      <p:tavLst>
                                        <p:tav tm="0">
                                          <p:val>
                                            <p:fltVal val="0"/>
                                          </p:val>
                                        </p:tav>
                                        <p:tav tm="100000">
                                          <p:val>
                                            <p:strVal val="#ppt_w"/>
                                          </p:val>
                                        </p:tav>
                                      </p:tavLst>
                                    </p:anim>
                                    <p:anim calcmode="lin" valueType="num">
                                      <p:cBhvr>
                                        <p:cTn id="23" dur="1400" fill="hold"/>
                                        <p:tgtEl>
                                          <p:spTgt spid="9"/>
                                        </p:tgtEl>
                                        <p:attrNameLst>
                                          <p:attrName>ppt_h</p:attrName>
                                        </p:attrNameLst>
                                      </p:cBhvr>
                                      <p:tavLst>
                                        <p:tav tm="0">
                                          <p:val>
                                            <p:fltVal val="0"/>
                                          </p:val>
                                        </p:tav>
                                        <p:tav tm="100000">
                                          <p:val>
                                            <p:strVal val="#ppt_h"/>
                                          </p:val>
                                        </p:tav>
                                      </p:tavLst>
                                    </p:anim>
                                    <p:animEffect transition="in" filter="fade">
                                      <p:cBhvr>
                                        <p:cTn id="24" dur="1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今後の課題</a:t>
            </a:r>
          </a:p>
        </p:txBody>
      </p:sp>
      <p:grpSp>
        <p:nvGrpSpPr>
          <p:cNvPr id="6" name="グループ化 5">
            <a:extLst>
              <a:ext uri="{FF2B5EF4-FFF2-40B4-BE49-F238E27FC236}">
                <a16:creationId xmlns:a16="http://schemas.microsoft.com/office/drawing/2014/main" id="{BA6EED2B-FE09-4DEF-9403-599D006374A7}"/>
              </a:ext>
            </a:extLst>
          </p:cNvPr>
          <p:cNvGrpSpPr/>
          <p:nvPr/>
        </p:nvGrpSpPr>
        <p:grpSpPr>
          <a:xfrm>
            <a:off x="955023" y="1061313"/>
            <a:ext cx="7634286" cy="3092824"/>
            <a:chOff x="955023" y="1351101"/>
            <a:chExt cx="7634286" cy="3092824"/>
          </a:xfrm>
        </p:grpSpPr>
        <p:sp>
          <p:nvSpPr>
            <p:cNvPr id="2" name="テキスト ボックス 1"/>
            <p:cNvSpPr txBox="1"/>
            <p:nvPr/>
          </p:nvSpPr>
          <p:spPr>
            <a:xfrm>
              <a:off x="955023" y="1351101"/>
              <a:ext cx="7634286" cy="2931572"/>
            </a:xfrm>
            <a:prstGeom prst="rect">
              <a:avLst/>
            </a:prstGeom>
            <a:noFill/>
          </p:spPr>
          <p:txBody>
            <a:bodyPr wrap="square" rtlCol="0">
              <a:spAutoFit/>
            </a:bodyPr>
            <a:lstStyle/>
            <a:p>
              <a:pPr>
                <a:lnSpc>
                  <a:spcPct val="150000"/>
                </a:lnSpc>
              </a:pPr>
              <a:r>
                <a:rPr kumimoji="1" lang="ja-JP" altLang="en-US" sz="3200" b="1" dirty="0">
                  <a:latin typeface="HG丸ｺﾞｼｯｸM-PRO" panose="020F0600000000000000" pitchFamily="50" charset="-128"/>
                  <a:ea typeface="HG丸ｺﾞｼｯｸM-PRO" panose="020F0600000000000000" pitchFamily="50" charset="-128"/>
                </a:rPr>
                <a:t>解決方法は</a:t>
              </a:r>
            </a:p>
            <a:p>
              <a:pPr>
                <a:lnSpc>
                  <a:spcPct val="150000"/>
                </a:lnSpc>
              </a:pPr>
              <a:r>
                <a:rPr kumimoji="1" lang="ja-JP" altLang="en-US" sz="3200" b="1" dirty="0">
                  <a:latin typeface="HG丸ｺﾞｼｯｸM-PRO" panose="020F0600000000000000" pitchFamily="50" charset="-128"/>
                  <a:ea typeface="HG丸ｺﾞｼｯｸM-PRO" panose="020F0600000000000000" pitchFamily="50" charset="-128"/>
                </a:rPr>
                <a:t>１．増税して収入を増やす</a:t>
              </a:r>
              <a:endParaRPr kumimoji="1" lang="en-US" altLang="ja-JP" sz="32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3200" b="1" dirty="0">
                  <a:latin typeface="HG丸ｺﾞｼｯｸM-PRO" panose="020F0600000000000000" pitchFamily="50" charset="-128"/>
                  <a:ea typeface="HG丸ｺﾞｼｯｸM-PRO" panose="020F0600000000000000" pitchFamily="50" charset="-128"/>
                </a:rPr>
                <a:t>２．支出を減らす</a:t>
              </a:r>
              <a:endParaRPr lang="ja-JP" altLang="en-US" sz="32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3200" b="1" dirty="0">
                  <a:latin typeface="HG丸ｺﾞｼｯｸM-PRO" panose="020F0600000000000000" pitchFamily="50" charset="-128"/>
                  <a:ea typeface="HG丸ｺﾞｼｯｸM-PRO" panose="020F0600000000000000" pitchFamily="50" charset="-128"/>
                </a:rPr>
                <a:t>３．</a:t>
              </a:r>
              <a:r>
                <a:rPr kumimoji="1" lang="en-US" altLang="ja-JP" sz="3200" b="1" dirty="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1795873" y="2726886"/>
              <a:ext cx="4276154" cy="217686"/>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795874" y="3474574"/>
              <a:ext cx="2611740" cy="217686"/>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795873" y="4226239"/>
              <a:ext cx="2196000" cy="217686"/>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39" y="4036175"/>
            <a:ext cx="3729229" cy="3149126"/>
          </a:xfrm>
          <a:prstGeom prst="rect">
            <a:avLst/>
          </a:prstGeom>
        </p:spPr>
      </p:pic>
      <p:sp>
        <p:nvSpPr>
          <p:cNvPr id="3" name="吹き出し: 角を丸めた四角形 2">
            <a:extLst>
              <a:ext uri="{FF2B5EF4-FFF2-40B4-BE49-F238E27FC236}">
                <a16:creationId xmlns:a16="http://schemas.microsoft.com/office/drawing/2014/main" id="{A066F6C7-47EA-45EF-AD3F-D7F23311C118}"/>
              </a:ext>
            </a:extLst>
          </p:cNvPr>
          <p:cNvSpPr/>
          <p:nvPr/>
        </p:nvSpPr>
        <p:spPr>
          <a:xfrm>
            <a:off x="5586339" y="2654784"/>
            <a:ext cx="3180027" cy="1723871"/>
          </a:xfrm>
          <a:prstGeom prst="wedgeRoundRectCallout">
            <a:avLst>
              <a:gd name="adj1" fmla="val -13059"/>
              <a:gd name="adj2" fmla="val 62935"/>
              <a:gd name="adj3" fmla="val 16667"/>
            </a:avLst>
          </a:prstGeom>
        </p:spPr>
        <p:style>
          <a:lnRef idx="1">
            <a:schemeClr val="accent5"/>
          </a:lnRef>
          <a:fillRef idx="2">
            <a:schemeClr val="accent5"/>
          </a:fillRef>
          <a:effectRef idx="1">
            <a:schemeClr val="accent5"/>
          </a:effectRef>
          <a:fontRef idx="minor">
            <a:schemeClr val="dk1"/>
          </a:fontRef>
        </p:style>
        <p:txBody>
          <a:bodyPr lIns="0" tIns="0" rIns="0" bIns="0" rtlCol="0" anchor="t"/>
          <a:lstStyle/>
          <a:p>
            <a:r>
              <a:rPr kumimoji="1" lang="en-US" altLang="ja-JP" sz="2000" dirty="0">
                <a:latin typeface="HG丸ｺﾞｼｯｸM-PRO" panose="020F0600000000000000" pitchFamily="50" charset="-128"/>
                <a:ea typeface="HG丸ｺﾞｼｯｸM-PRO" panose="020F0600000000000000" pitchFamily="50" charset="-128"/>
              </a:rPr>
              <a:t> </a:t>
            </a:r>
            <a:r>
              <a:rPr kumimoji="1" lang="ja-JP" altLang="en-US" sz="2000" dirty="0">
                <a:latin typeface="HG丸ｺﾞｼｯｸM-PRO" panose="020F0600000000000000" pitchFamily="50" charset="-128"/>
                <a:ea typeface="HG丸ｺﾞｼｯｸM-PRO" panose="020F0600000000000000" pitchFamily="50" charset="-128"/>
              </a:rPr>
              <a:t>増税するなら、</a:t>
            </a:r>
            <a:r>
              <a:rPr lang="ja-JP" altLang="en-US" sz="2000" dirty="0">
                <a:latin typeface="HG丸ｺﾞｼｯｸM-PRO" panose="020F0600000000000000" pitchFamily="50" charset="-128"/>
                <a:ea typeface="HG丸ｺﾞｼｯｸM-PRO" panose="020F0600000000000000" pitchFamily="50" charset="-128"/>
              </a:rPr>
              <a:t>どの税金</a:t>
            </a:r>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を増税すればいいかな</a:t>
            </a:r>
            <a:r>
              <a:rPr lang="en-US" altLang="ja-JP" sz="2000" dirty="0">
                <a:latin typeface="HG丸ｺﾞｼｯｸM-PRO" panose="020F0600000000000000" pitchFamily="50" charset="-128"/>
                <a:ea typeface="HG丸ｺﾞｼｯｸM-PRO" panose="020F0600000000000000" pitchFamily="50" charset="-128"/>
              </a:rPr>
              <a:t>? </a:t>
            </a:r>
          </a:p>
          <a:p>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それに、増税するには</a:t>
            </a:r>
            <a:r>
              <a:rPr kumimoji="1" lang="ja-JP" altLang="en-US" sz="2000" dirty="0">
                <a:latin typeface="HG丸ｺﾞｼｯｸM-PRO" panose="020F0600000000000000" pitchFamily="50" charset="-128"/>
                <a:ea typeface="HG丸ｺﾞｼｯｸM-PRO" panose="020F0600000000000000" pitchFamily="50" charset="-128"/>
              </a:rPr>
              <a:t>国</a:t>
            </a:r>
            <a:endParaRPr kumimoji="1" lang="en-US" altLang="ja-JP" sz="200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 </a:t>
            </a:r>
            <a:r>
              <a:rPr kumimoji="1" lang="ja-JP" altLang="en-US" sz="2000" dirty="0">
                <a:latin typeface="HG丸ｺﾞｼｯｸM-PRO" panose="020F0600000000000000" pitchFamily="50" charset="-128"/>
                <a:ea typeface="HG丸ｺﾞｼｯｸM-PRO" panose="020F0600000000000000" pitchFamily="50" charset="-128"/>
              </a:rPr>
              <a:t>会で法律を変えないと</a:t>
            </a:r>
            <a:r>
              <a:rPr kumimoji="1" lang="en-US" altLang="ja-JP" sz="2000" dirty="0">
                <a:latin typeface="HG丸ｺﾞｼｯｸM-PRO" panose="020F0600000000000000" pitchFamily="50" charset="-128"/>
                <a:ea typeface="HG丸ｺﾞｼｯｸM-PRO" panose="020F0600000000000000" pitchFamily="50" charset="-128"/>
              </a:rPr>
              <a:t>…</a:t>
            </a:r>
          </a:p>
          <a:p>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（租税法律主義）</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11" name="吹き出し: 角を丸めた四角形 10">
            <a:extLst>
              <a:ext uri="{FF2B5EF4-FFF2-40B4-BE49-F238E27FC236}">
                <a16:creationId xmlns:a16="http://schemas.microsoft.com/office/drawing/2014/main" id="{4C8F9E36-A1E8-4223-9D19-8170666554F6}"/>
              </a:ext>
            </a:extLst>
          </p:cNvPr>
          <p:cNvSpPr/>
          <p:nvPr/>
        </p:nvSpPr>
        <p:spPr>
          <a:xfrm>
            <a:off x="2454473" y="4245471"/>
            <a:ext cx="2611740" cy="1353945"/>
          </a:xfrm>
          <a:prstGeom prst="wedgeRoundRectCallout">
            <a:avLst>
              <a:gd name="adj1" fmla="val 60598"/>
              <a:gd name="adj2" fmla="val 28516"/>
              <a:gd name="adj3" fmla="val 16667"/>
            </a:avLst>
          </a:prstGeom>
        </p:spPr>
        <p:style>
          <a:lnRef idx="1">
            <a:schemeClr val="accent5"/>
          </a:lnRef>
          <a:fillRef idx="2">
            <a:schemeClr val="accent5"/>
          </a:fillRef>
          <a:effectRef idx="1">
            <a:schemeClr val="accent5"/>
          </a:effectRef>
          <a:fontRef idx="minor">
            <a:schemeClr val="dk1"/>
          </a:fontRef>
        </p:style>
        <p:txBody>
          <a:bodyPr lIns="0" tIns="0" rIns="0" bIns="0" rtlCol="0" anchor="t"/>
          <a:lstStyle/>
          <a:p>
            <a:r>
              <a:rPr kumimoji="1" lang="en-US" altLang="ja-JP" sz="2000" dirty="0">
                <a:latin typeface="HG丸ｺﾞｼｯｸM-PRO" panose="020F0600000000000000" pitchFamily="50" charset="-128"/>
                <a:ea typeface="HG丸ｺﾞｼｯｸM-PRO" panose="020F0600000000000000" pitchFamily="50" charset="-128"/>
              </a:rPr>
              <a:t> </a:t>
            </a:r>
            <a:r>
              <a:rPr kumimoji="1" lang="ja-JP" altLang="en-US" sz="2000" dirty="0">
                <a:latin typeface="HG丸ｺﾞｼｯｸM-PRO" panose="020F0600000000000000" pitchFamily="50" charset="-128"/>
                <a:ea typeface="HG丸ｺﾞｼｯｸM-PRO" panose="020F0600000000000000" pitchFamily="50" charset="-128"/>
              </a:rPr>
              <a:t>支出を減らすとして　</a:t>
            </a:r>
            <a:endParaRPr kumimoji="1" lang="en-US" altLang="ja-JP" sz="200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 </a:t>
            </a:r>
            <a:r>
              <a:rPr kumimoji="1" lang="ja-JP" altLang="en-US" sz="2000" dirty="0">
                <a:latin typeface="HG丸ｺﾞｼｯｸM-PRO" panose="020F0600000000000000" pitchFamily="50" charset="-128"/>
                <a:ea typeface="HG丸ｺﾞｼｯｸM-PRO" panose="020F0600000000000000" pitchFamily="50" charset="-128"/>
              </a:rPr>
              <a:t>も、必要な支出を減　 </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a:t>
            </a:r>
            <a:r>
              <a:rPr kumimoji="1" lang="ja-JP" altLang="en-US" sz="2000" dirty="0">
                <a:latin typeface="HG丸ｺﾞｼｯｸM-PRO" panose="020F0600000000000000" pitchFamily="50" charset="-128"/>
                <a:ea typeface="HG丸ｺﾞｼｯｸM-PRO" panose="020F0600000000000000" pitchFamily="50" charset="-128"/>
              </a:rPr>
              <a:t>らすと困る人がいる </a:t>
            </a:r>
            <a:endParaRPr kumimoji="1" lang="en-US" altLang="ja-JP" sz="2000" dirty="0">
              <a:latin typeface="HG丸ｺﾞｼｯｸM-PRO" panose="020F0600000000000000" pitchFamily="50" charset="-128"/>
              <a:ea typeface="HG丸ｺﾞｼｯｸM-PRO" panose="020F0600000000000000" pitchFamily="50" charset="-128"/>
            </a:endParaRPr>
          </a:p>
          <a:p>
            <a:r>
              <a:rPr lang="en-US" altLang="ja-JP" sz="2000" dirty="0">
                <a:latin typeface="HG丸ｺﾞｼｯｸM-PRO" panose="020F0600000000000000" pitchFamily="50" charset="-128"/>
                <a:ea typeface="HG丸ｺﾞｼｯｸM-PRO" panose="020F0600000000000000" pitchFamily="50" charset="-128"/>
              </a:rPr>
              <a:t> </a:t>
            </a:r>
            <a:r>
              <a:rPr kumimoji="1" lang="ja-JP" altLang="en-US" sz="2000" dirty="0">
                <a:latin typeface="HG丸ｺﾞｼｯｸM-PRO" panose="020F0600000000000000" pitchFamily="50" charset="-128"/>
                <a:ea typeface="HG丸ｺﾞｼｯｸM-PRO" panose="020F0600000000000000" pitchFamily="50" charset="-128"/>
              </a:rPr>
              <a:t>んじゃないかな</a:t>
            </a:r>
            <a:r>
              <a:rPr kumimoji="1" lang="en-US" altLang="ja-JP" sz="2000" dirty="0">
                <a:latin typeface="HG丸ｺﾞｼｯｸM-PRO" panose="020F0600000000000000" pitchFamily="50" charset="-128"/>
                <a:ea typeface="HG丸ｺﾞｼｯｸM-PRO" panose="020F0600000000000000" pitchFamily="50" charset="-128"/>
              </a:rPr>
              <a:t>…</a:t>
            </a:r>
          </a:p>
          <a:p>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8762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1838345" y="-673102"/>
            <a:ext cx="12820690" cy="8204201"/>
          </a:xfrm>
          <a:prstGeom prst="rect">
            <a:avLst/>
          </a:prstGeom>
          <a:solidFill>
            <a:srgbClr val="CCFF99"/>
          </a:solidFill>
        </p:spPr>
      </p:pic>
    </p:spTree>
    <p:extLst>
      <p:ext uri="{BB962C8B-B14F-4D97-AF65-F5344CB8AC3E}">
        <p14:creationId xmlns:p14="http://schemas.microsoft.com/office/powerpoint/2010/main" val="366187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1" cy="7971413"/>
          </a:xfrm>
          <a:prstGeom prst="rect">
            <a:avLst/>
          </a:prstGeom>
          <a:blipFill>
            <a:blip r:embed="rId3" cstate="print"/>
            <a:tile tx="0" ty="0" sx="100000" sy="100000" flip="none" algn="tl"/>
          </a:blipFill>
        </p:spPr>
        <p:txBody>
          <a:bodyPr wrap="square" rtlCol="0">
            <a:spAutoFit/>
          </a:bodyPr>
          <a:lstStyle/>
          <a:p>
            <a:endParaRPr lang="en-US" altLang="ja-JP" sz="2800" dirty="0"/>
          </a:p>
          <a:p>
            <a:r>
              <a:rPr lang="ja-JP" altLang="en-US" sz="3200" dirty="0">
                <a:latin typeface="HGP創英角ﾎﾟｯﾌﾟ体" panose="040B0A00000000000000" pitchFamily="50" charset="-128"/>
                <a:ea typeface="HGP創英角ﾎﾟｯﾌﾟ体" panose="040B0A00000000000000" pitchFamily="50" charset="-128"/>
              </a:rPr>
              <a:t>　</a:t>
            </a:r>
            <a:r>
              <a:rPr lang="en-US" altLang="ja-JP" sz="3200" dirty="0">
                <a:latin typeface="HGP創英角ﾎﾟｯﾌﾟ体" panose="040B0A00000000000000" pitchFamily="50" charset="-128"/>
                <a:ea typeface="HGP創英角ﾎﾟｯﾌﾟ体" panose="040B0A00000000000000" pitchFamily="50" charset="-128"/>
              </a:rPr>
              <a:t>9</a:t>
            </a:r>
            <a:r>
              <a:rPr lang="ja-JP" altLang="en-US" sz="3200" dirty="0">
                <a:latin typeface="HGP創英角ﾎﾟｯﾌﾟ体" panose="040B0A00000000000000" pitchFamily="50" charset="-128"/>
                <a:ea typeface="HGP創英角ﾎﾟｯﾌﾟ体" panose="040B0A00000000000000" pitchFamily="50" charset="-128"/>
              </a:rPr>
              <a:t>班で中学校にｅスポーツ部を作ります。</a:t>
            </a:r>
            <a:endParaRPr lang="en-US" altLang="ja-JP" sz="3200" dirty="0">
              <a:latin typeface="HGP創英角ﾎﾟｯﾌﾟ体" panose="040B0A00000000000000" pitchFamily="50" charset="-128"/>
              <a:ea typeface="HGP創英角ﾎﾟｯﾌﾟ体" panose="040B0A00000000000000" pitchFamily="50" charset="-128"/>
            </a:endParaRPr>
          </a:p>
          <a:p>
            <a:endParaRPr lang="en-US" altLang="ja-JP" sz="3200" dirty="0">
              <a:latin typeface="HGP創英角ﾎﾟｯﾌﾟ体" panose="040B0A00000000000000" pitchFamily="50" charset="-128"/>
              <a:ea typeface="HGP創英角ﾎﾟｯﾌﾟ体" panose="040B0A00000000000000" pitchFamily="50" charset="-128"/>
            </a:endParaRPr>
          </a:p>
          <a:p>
            <a:r>
              <a:rPr lang="ja-JP" altLang="en-US" sz="3200" dirty="0">
                <a:latin typeface="HGP創英角ﾎﾟｯﾌﾟ体" panose="040B0A00000000000000" pitchFamily="50" charset="-128"/>
                <a:ea typeface="HGP創英角ﾎﾟｯﾌﾟ体" panose="040B0A00000000000000" pitchFamily="50" charset="-128"/>
              </a:rPr>
              <a:t>　ｅスポーツ部を作るために　「</a:t>
            </a:r>
            <a:r>
              <a:rPr lang="en-US" altLang="ja-JP" sz="3200" dirty="0">
                <a:latin typeface="HGP創英角ﾎﾟｯﾌﾟ体" panose="040B0A00000000000000" pitchFamily="50" charset="-128"/>
                <a:ea typeface="HGP創英角ﾎﾟｯﾌﾟ体" panose="040B0A00000000000000" pitchFamily="50" charset="-128"/>
              </a:rPr>
              <a:t>9,</a:t>
            </a:r>
            <a:r>
              <a:rPr lang="ja-JP" altLang="en-US" sz="3200" dirty="0">
                <a:latin typeface="HGP創英角ﾎﾟｯﾌﾟ体" panose="040B0A00000000000000" pitchFamily="50" charset="-128"/>
                <a:ea typeface="HGP創英角ﾎﾟｯﾌﾟ体" panose="040B0A00000000000000" pitchFamily="50" charset="-128"/>
              </a:rPr>
              <a:t>０００万円」が</a:t>
            </a:r>
            <a:endParaRPr lang="en-US" altLang="ja-JP" sz="3200" dirty="0">
              <a:latin typeface="HGP創英角ﾎﾟｯﾌﾟ体" panose="040B0A00000000000000" pitchFamily="50" charset="-128"/>
              <a:ea typeface="HGP創英角ﾎﾟｯﾌﾟ体" panose="040B0A00000000000000" pitchFamily="50" charset="-128"/>
            </a:endParaRPr>
          </a:p>
          <a:p>
            <a:r>
              <a:rPr lang="ja-JP" altLang="en-US" sz="3200" dirty="0">
                <a:latin typeface="HGP創英角ﾎﾟｯﾌﾟ体" panose="040B0A00000000000000" pitchFamily="50" charset="-128"/>
                <a:ea typeface="HGP創英角ﾎﾟｯﾌﾟ体" panose="040B0A00000000000000" pitchFamily="50" charset="-128"/>
              </a:rPr>
              <a:t>　</a:t>
            </a:r>
            <a:endParaRPr lang="en-US" altLang="ja-JP" sz="3200" dirty="0">
              <a:latin typeface="HGP創英角ﾎﾟｯﾌﾟ体" panose="040B0A00000000000000" pitchFamily="50" charset="-128"/>
              <a:ea typeface="HGP創英角ﾎﾟｯﾌﾟ体" panose="040B0A00000000000000" pitchFamily="50" charset="-128"/>
            </a:endParaRPr>
          </a:p>
          <a:p>
            <a:r>
              <a:rPr lang="ja-JP" altLang="en-US" sz="3200" dirty="0">
                <a:latin typeface="HGP創英角ﾎﾟｯﾌﾟ体" panose="040B0A00000000000000" pitchFamily="50" charset="-128"/>
                <a:ea typeface="HGP創英角ﾎﾟｯﾌﾟ体" panose="040B0A00000000000000" pitchFamily="50" charset="-128"/>
              </a:rPr>
              <a:t>　必要です。</a:t>
            </a:r>
            <a:endParaRPr lang="en-US" altLang="ja-JP" sz="3200" dirty="0">
              <a:latin typeface="HGP創英角ﾎﾟｯﾌﾟ体" panose="040B0A00000000000000" pitchFamily="50" charset="-128"/>
              <a:ea typeface="HGP創英角ﾎﾟｯﾌﾟ体" panose="040B0A00000000000000" pitchFamily="50" charset="-128"/>
            </a:endParaRPr>
          </a:p>
          <a:p>
            <a:endParaRPr lang="en-US" altLang="ja-JP" sz="3200" dirty="0">
              <a:latin typeface="HGP創英角ﾎﾟｯﾌﾟ体" panose="040B0A00000000000000" pitchFamily="50" charset="-128"/>
              <a:ea typeface="HGP創英角ﾎﾟｯﾌﾟ体" panose="040B0A00000000000000" pitchFamily="50" charset="-128"/>
            </a:endParaRPr>
          </a:p>
          <a:p>
            <a:r>
              <a:rPr lang="ja-JP" altLang="en-US" sz="3200" dirty="0">
                <a:latin typeface="HGP創英角ﾎﾟｯﾌﾟ体" panose="040B0A00000000000000" pitchFamily="50" charset="-128"/>
                <a:ea typeface="HGP創英角ﾎﾟｯﾌﾟ体" panose="040B0A00000000000000" pitchFamily="50" charset="-128"/>
              </a:rPr>
              <a:t>　各班の年間の収入は、３</a:t>
            </a:r>
            <a:r>
              <a:rPr lang="en-US" altLang="ja-JP" sz="3200" dirty="0">
                <a:latin typeface="HGP創英角ﾎﾟｯﾌﾟ体" panose="040B0A00000000000000" pitchFamily="50" charset="-128"/>
                <a:ea typeface="HGP創英角ﾎﾟｯﾌﾟ体" panose="040B0A00000000000000" pitchFamily="50" charset="-128"/>
              </a:rPr>
              <a:t>,</a:t>
            </a:r>
            <a:r>
              <a:rPr lang="ja-JP" altLang="en-US" sz="3200" dirty="0">
                <a:latin typeface="HGP創英角ﾎﾟｯﾌﾟ体" panose="040B0A00000000000000" pitchFamily="50" charset="-128"/>
                <a:ea typeface="HGP創英角ﾎﾟｯﾌﾟ体" panose="040B0A00000000000000" pitchFamily="50" charset="-128"/>
              </a:rPr>
              <a:t>０００万円です。</a:t>
            </a:r>
            <a:endParaRPr lang="en-US" altLang="ja-JP" sz="3200" dirty="0">
              <a:latin typeface="HGP創英角ﾎﾟｯﾌﾟ体" panose="040B0A00000000000000" pitchFamily="50" charset="-128"/>
              <a:ea typeface="HGP創英角ﾎﾟｯﾌﾟ体" panose="040B0A00000000000000" pitchFamily="50" charset="-128"/>
            </a:endParaRPr>
          </a:p>
          <a:p>
            <a:endParaRPr lang="en-US" altLang="ja-JP" sz="3200" dirty="0">
              <a:latin typeface="HGP創英角ﾎﾟｯﾌﾟ体" panose="040B0A00000000000000" pitchFamily="50" charset="-128"/>
              <a:ea typeface="HGP創英角ﾎﾟｯﾌﾟ体" panose="040B0A00000000000000" pitchFamily="50" charset="-128"/>
            </a:endParaRPr>
          </a:p>
          <a:p>
            <a:r>
              <a:rPr lang="ja-JP" altLang="en-US" sz="3200" dirty="0">
                <a:latin typeface="HGP創英角ﾎﾟｯﾌﾟ体" panose="040B0A00000000000000" pitchFamily="50" charset="-128"/>
                <a:ea typeface="HGP創英角ﾎﾟｯﾌﾟ体" panose="040B0A00000000000000" pitchFamily="50" charset="-128"/>
              </a:rPr>
              <a:t>　１班当たりいくら出せばｅスポーツ部を</a:t>
            </a:r>
            <a:endParaRPr lang="en-US" altLang="ja-JP" sz="3200" dirty="0">
              <a:latin typeface="HGP創英角ﾎﾟｯﾌﾟ体" panose="040B0A00000000000000" pitchFamily="50" charset="-128"/>
              <a:ea typeface="HGP創英角ﾎﾟｯﾌﾟ体" panose="040B0A00000000000000" pitchFamily="50" charset="-128"/>
            </a:endParaRPr>
          </a:p>
          <a:p>
            <a:r>
              <a:rPr lang="ja-JP" altLang="en-US" sz="3200" dirty="0">
                <a:latin typeface="HGP創英角ﾎﾟｯﾌﾟ体" panose="040B0A00000000000000" pitchFamily="50" charset="-128"/>
                <a:ea typeface="HGP創英角ﾎﾟｯﾌﾟ体" panose="040B0A00000000000000" pitchFamily="50" charset="-128"/>
              </a:rPr>
              <a:t>　</a:t>
            </a:r>
            <a:endParaRPr lang="en-US" altLang="ja-JP" sz="3200" dirty="0">
              <a:latin typeface="HGP創英角ﾎﾟｯﾌﾟ体" panose="040B0A00000000000000" pitchFamily="50" charset="-128"/>
              <a:ea typeface="HGP創英角ﾎﾟｯﾌﾟ体" panose="040B0A00000000000000" pitchFamily="50" charset="-128"/>
            </a:endParaRPr>
          </a:p>
          <a:p>
            <a:r>
              <a:rPr lang="ja-JP" altLang="en-US" sz="3200" dirty="0">
                <a:latin typeface="HGP創英角ﾎﾟｯﾌﾟ体" panose="040B0A00000000000000" pitchFamily="50" charset="-128"/>
                <a:ea typeface="HGP創英角ﾎﾟｯﾌﾟ体" panose="040B0A00000000000000" pitchFamily="50" charset="-128"/>
              </a:rPr>
              <a:t>　作れるでしょうか？</a:t>
            </a:r>
            <a:endParaRPr lang="en-US" altLang="ja-JP" sz="3200" dirty="0">
              <a:latin typeface="HGP創英角ﾎﾟｯﾌﾟ体" panose="040B0A00000000000000" pitchFamily="50" charset="-128"/>
              <a:ea typeface="HGP創英角ﾎﾟｯﾌﾟ体" panose="040B0A00000000000000" pitchFamily="50" charset="-128"/>
            </a:endParaRPr>
          </a:p>
          <a:p>
            <a:endParaRPr lang="en-US" altLang="ja-JP" sz="3200" dirty="0">
              <a:latin typeface="HGP創英角ﾎﾟｯﾌﾟ体" panose="040B0A00000000000000" pitchFamily="50" charset="-128"/>
              <a:ea typeface="HGP創英角ﾎﾟｯﾌﾟ体" panose="040B0A00000000000000" pitchFamily="50" charset="-128"/>
            </a:endParaRPr>
          </a:p>
          <a:p>
            <a:r>
              <a:rPr lang="ja-JP" altLang="en-US" sz="3200" dirty="0">
                <a:latin typeface="HGP創英角ﾎﾟｯﾌﾟ体" panose="040B0A00000000000000" pitchFamily="50" charset="-128"/>
                <a:ea typeface="HGP創英角ﾎﾟｯﾌﾟ体" panose="040B0A00000000000000" pitchFamily="50" charset="-128"/>
              </a:rPr>
              <a:t>　各班はお互いいくら負担しますか？</a:t>
            </a:r>
            <a:endParaRPr lang="en-US" altLang="ja-JP" sz="3200" dirty="0">
              <a:latin typeface="HGP創英角ﾎﾟｯﾌﾟ体" panose="040B0A00000000000000" pitchFamily="50" charset="-128"/>
              <a:ea typeface="HGP創英角ﾎﾟｯﾌﾟ体" panose="040B0A00000000000000" pitchFamily="50" charset="-128"/>
            </a:endParaRPr>
          </a:p>
          <a:p>
            <a:endParaRPr lang="en-US" altLang="ja-JP" sz="3200" dirty="0">
              <a:latin typeface="HGP創英角ﾎﾟｯﾌﾟ体" panose="040B0A00000000000000" pitchFamily="50" charset="-128"/>
              <a:ea typeface="HGP創英角ﾎﾟｯﾌﾟ体" panose="040B0A00000000000000" pitchFamily="50" charset="-128"/>
            </a:endParaRPr>
          </a:p>
          <a:p>
            <a:endParaRPr lang="en-US" altLang="ja-JP" dirty="0"/>
          </a:p>
          <a:p>
            <a:endParaRPr kumimoji="1" lang="ja-JP" altLang="en-US" dirty="0"/>
          </a:p>
        </p:txBody>
      </p:sp>
      <p:pic>
        <p:nvPicPr>
          <p:cNvPr id="3" name="図 2"/>
          <p:cNvPicPr>
            <a:picLocks noChangeAspect="1"/>
          </p:cNvPicPr>
          <p:nvPr/>
        </p:nvPicPr>
        <p:blipFill>
          <a:blip r:embed="rId4" cstate="print"/>
          <a:stretch>
            <a:fillRect/>
          </a:stretch>
        </p:blipFill>
        <p:spPr>
          <a:xfrm>
            <a:off x="6805737" y="4292631"/>
            <a:ext cx="2475191" cy="2639797"/>
          </a:xfrm>
          <a:prstGeom prst="rect">
            <a:avLst/>
          </a:prstGeom>
        </p:spPr>
      </p:pic>
    </p:spTree>
    <p:extLst>
      <p:ext uri="{BB962C8B-B14F-4D97-AF65-F5344CB8AC3E}">
        <p14:creationId xmlns:p14="http://schemas.microsoft.com/office/powerpoint/2010/main" val="334652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30777"/>
            <a:ext cx="9144000" cy="6858000"/>
          </a:xfrm>
          <a:prstGeom prst="rect">
            <a:avLst/>
          </a:prstGeom>
        </p:spPr>
      </p:pic>
      <p:sp>
        <p:nvSpPr>
          <p:cNvPr id="5" name="テキスト ボックス 4">
            <a:extLst>
              <a:ext uri="{FF2B5EF4-FFF2-40B4-BE49-F238E27FC236}">
                <a16:creationId xmlns:a16="http://schemas.microsoft.com/office/drawing/2014/main" id="{89055E1E-B26A-A816-D598-E05C83AEBE9B}"/>
              </a:ext>
            </a:extLst>
          </p:cNvPr>
          <p:cNvSpPr txBox="1"/>
          <p:nvPr/>
        </p:nvSpPr>
        <p:spPr>
          <a:xfrm>
            <a:off x="5966460" y="5657671"/>
            <a:ext cx="4122420" cy="1231106"/>
          </a:xfrm>
          <a:prstGeom prst="rect">
            <a:avLst/>
          </a:prstGeom>
          <a:noFill/>
        </p:spPr>
        <p:txBody>
          <a:bodyPr wrap="square" rtlCol="0">
            <a:spAutoFit/>
          </a:bodyPr>
          <a:lstStyle/>
          <a:p>
            <a:r>
              <a:rPr lang="ja-JP" altLang="en-US" dirty="0">
                <a:latin typeface="HGP創英角ﾎﾟｯﾌﾟ体" panose="040B0A00000000000000" pitchFamily="50" charset="-128"/>
                <a:ea typeface="HGP創英角ﾎﾟｯﾌﾟ体" panose="040B0A00000000000000" pitchFamily="50" charset="-128"/>
              </a:rPr>
              <a:t>　　　区　分　　　　    </a:t>
            </a:r>
            <a:r>
              <a:rPr lang="ja-JP" altLang="en-US" sz="2000" dirty="0">
                <a:latin typeface="HGP創英角ﾎﾟｯﾌﾟ体" panose="040B0A00000000000000" pitchFamily="50" charset="-128"/>
                <a:ea typeface="HGP創英角ﾎﾟｯﾌﾟ体" panose="040B0A00000000000000" pitchFamily="50" charset="-128"/>
              </a:rPr>
              <a:t>９　班</a:t>
            </a:r>
            <a:r>
              <a:rPr lang="ja-JP" altLang="en-US" dirty="0">
                <a:latin typeface="HGP創英角ﾎﾟｯﾌﾟ体" panose="040B0A00000000000000" pitchFamily="50" charset="-128"/>
                <a:ea typeface="HGP創英角ﾎﾟｯﾌﾟ体" panose="040B0A00000000000000" pitchFamily="50" charset="-128"/>
              </a:rPr>
              <a:t>　</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　　　収　入　       </a:t>
            </a:r>
            <a:r>
              <a:rPr lang="en-US" altLang="ja-JP" dirty="0">
                <a:latin typeface="HGP創英角ﾎﾟｯﾌﾟ体" panose="040B0A00000000000000" pitchFamily="50" charset="-128"/>
                <a:ea typeface="HGP創英角ﾎﾟｯﾌﾟ体" panose="040B0A00000000000000" pitchFamily="50" charset="-128"/>
              </a:rPr>
              <a:t>3,000</a:t>
            </a:r>
            <a:r>
              <a:rPr lang="ja-JP" altLang="en-US" dirty="0">
                <a:latin typeface="HGP創英角ﾎﾟｯﾌﾟ体" panose="040B0A00000000000000" pitchFamily="50" charset="-128"/>
                <a:ea typeface="HGP創英角ﾎﾟｯﾌﾟ体" panose="040B0A00000000000000" pitchFamily="50" charset="-128"/>
              </a:rPr>
              <a:t>万円</a:t>
            </a:r>
            <a:endParaRPr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　　同じ金額 　　　</a:t>
            </a:r>
            <a:r>
              <a:rPr kumimoji="1" lang="en-US" altLang="ja-JP" dirty="0">
                <a:latin typeface="HGP創英角ﾎﾟｯﾌﾟ体" panose="040B0A00000000000000" pitchFamily="50" charset="-128"/>
                <a:ea typeface="HGP創英角ﾎﾟｯﾌﾟ体" panose="040B0A00000000000000" pitchFamily="50" charset="-128"/>
              </a:rPr>
              <a:t>1,000</a:t>
            </a:r>
            <a:r>
              <a:rPr kumimoji="1" lang="ja-JP" altLang="en-US" dirty="0">
                <a:latin typeface="HGP創英角ﾎﾟｯﾌﾟ体" panose="040B0A00000000000000" pitchFamily="50" charset="-128"/>
                <a:ea typeface="HGP創英角ﾎﾟｯﾌﾟ体" panose="040B0A00000000000000" pitchFamily="50" charset="-128"/>
              </a:rPr>
              <a:t>万円</a:t>
            </a:r>
            <a:endParaRPr kumimoji="1"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　　　残　り　　      </a:t>
            </a:r>
            <a:r>
              <a:rPr lang="en-US" altLang="ja-JP" dirty="0">
                <a:solidFill>
                  <a:srgbClr val="FF0000"/>
                </a:solidFill>
                <a:latin typeface="HGP創英角ﾎﾟｯﾌﾟ体" panose="040B0A00000000000000" pitchFamily="50" charset="-128"/>
                <a:ea typeface="HGP創英角ﾎﾟｯﾌﾟ体" panose="040B0A00000000000000" pitchFamily="50" charset="-128"/>
              </a:rPr>
              <a:t>2,000</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万円</a:t>
            </a:r>
            <a:endParaRPr lang="en-US" altLang="ja-JP"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3604E24E-9902-4209-EFCC-AE8493529854}"/>
              </a:ext>
            </a:extLst>
          </p:cNvPr>
          <p:cNvSpPr txBox="1"/>
          <p:nvPr/>
        </p:nvSpPr>
        <p:spPr>
          <a:xfrm>
            <a:off x="7597140" y="5688478"/>
            <a:ext cx="1516380" cy="289560"/>
          </a:xfrm>
          <a:prstGeom prst="rect">
            <a:avLst/>
          </a:prstGeom>
          <a:noFill/>
          <a:ln>
            <a:solidFill>
              <a:schemeClr val="bg1">
                <a:lumMod val="75000"/>
              </a:schemeClr>
            </a:solidFill>
            <a:prstDash val="sysDash"/>
          </a:ln>
        </p:spPr>
        <p:txBody>
          <a:bodyPr wrap="square" rtlCol="0">
            <a:spAutoFit/>
          </a:bodyPr>
          <a:lstStyle/>
          <a:p>
            <a:endParaRPr kumimoji="1" lang="ja-JP" altLang="en-US" dirty="0"/>
          </a:p>
        </p:txBody>
      </p:sp>
      <p:sp>
        <p:nvSpPr>
          <p:cNvPr id="8" name="テキスト ボックス 7">
            <a:extLst>
              <a:ext uri="{FF2B5EF4-FFF2-40B4-BE49-F238E27FC236}">
                <a16:creationId xmlns:a16="http://schemas.microsoft.com/office/drawing/2014/main" id="{F3410DB7-21EF-14AC-D623-039CB3C65F1D}"/>
              </a:ext>
            </a:extLst>
          </p:cNvPr>
          <p:cNvSpPr txBox="1"/>
          <p:nvPr/>
        </p:nvSpPr>
        <p:spPr>
          <a:xfrm>
            <a:off x="4556760" y="2830830"/>
            <a:ext cx="914400" cy="914400"/>
          </a:xfrm>
          <a:prstGeom prst="rect">
            <a:avLst/>
          </a:prstGeom>
          <a:noFill/>
        </p:spPr>
        <p:txBody>
          <a:bodyPr wrap="square" rtlCol="0">
            <a:spAutoFit/>
          </a:bodyPr>
          <a:lstStyle/>
          <a:p>
            <a:endParaRPr kumimoji="1" lang="ja-JP" altLang="en-US" dirty="0"/>
          </a:p>
        </p:txBody>
      </p:sp>
      <p:sp>
        <p:nvSpPr>
          <p:cNvPr id="9" name="テキスト ボックス 8">
            <a:extLst>
              <a:ext uri="{FF2B5EF4-FFF2-40B4-BE49-F238E27FC236}">
                <a16:creationId xmlns:a16="http://schemas.microsoft.com/office/drawing/2014/main" id="{23D10058-CBF3-37BB-636A-0D92C7D29987}"/>
              </a:ext>
            </a:extLst>
          </p:cNvPr>
          <p:cNvSpPr txBox="1"/>
          <p:nvPr/>
        </p:nvSpPr>
        <p:spPr>
          <a:xfrm>
            <a:off x="7597140" y="5985658"/>
            <a:ext cx="1516380" cy="289560"/>
          </a:xfrm>
          <a:prstGeom prst="rect">
            <a:avLst/>
          </a:prstGeom>
          <a:noFill/>
          <a:ln>
            <a:solidFill>
              <a:schemeClr val="bg1">
                <a:lumMod val="75000"/>
              </a:schemeClr>
            </a:solidFill>
            <a:prstDash val="sysDash"/>
          </a:ln>
        </p:spPr>
        <p:txBody>
          <a:bodyPr wrap="square" rtlCol="0">
            <a:spAutoFit/>
          </a:bodyPr>
          <a:lstStyle/>
          <a:p>
            <a:endParaRPr kumimoji="1" lang="ja-JP" altLang="en-US" dirty="0"/>
          </a:p>
        </p:txBody>
      </p:sp>
      <p:sp>
        <p:nvSpPr>
          <p:cNvPr id="10" name="テキスト ボックス 9">
            <a:extLst>
              <a:ext uri="{FF2B5EF4-FFF2-40B4-BE49-F238E27FC236}">
                <a16:creationId xmlns:a16="http://schemas.microsoft.com/office/drawing/2014/main" id="{FC8087D5-B757-5846-CE27-C0F78A439CD7}"/>
              </a:ext>
            </a:extLst>
          </p:cNvPr>
          <p:cNvSpPr txBox="1"/>
          <p:nvPr/>
        </p:nvSpPr>
        <p:spPr>
          <a:xfrm>
            <a:off x="7597140" y="6284685"/>
            <a:ext cx="1516380" cy="301138"/>
          </a:xfrm>
          <a:prstGeom prst="rect">
            <a:avLst/>
          </a:prstGeom>
          <a:noFill/>
          <a:ln>
            <a:solidFill>
              <a:schemeClr val="bg1">
                <a:lumMod val="75000"/>
              </a:schemeClr>
            </a:solidFill>
            <a:prstDash val="sysDash"/>
          </a:ln>
        </p:spPr>
        <p:txBody>
          <a:bodyPr wrap="square" rtlCol="0">
            <a:spAutoFit/>
          </a:bodyPr>
          <a:lstStyle/>
          <a:p>
            <a:endParaRPr kumimoji="1" lang="ja-JP" altLang="en-US" dirty="0"/>
          </a:p>
        </p:txBody>
      </p:sp>
      <p:sp>
        <p:nvSpPr>
          <p:cNvPr id="11" name="テキスト ボックス 10">
            <a:extLst>
              <a:ext uri="{FF2B5EF4-FFF2-40B4-BE49-F238E27FC236}">
                <a16:creationId xmlns:a16="http://schemas.microsoft.com/office/drawing/2014/main" id="{C79F105E-620C-53F2-9917-51FBBAD66392}"/>
              </a:ext>
            </a:extLst>
          </p:cNvPr>
          <p:cNvSpPr txBox="1"/>
          <p:nvPr/>
        </p:nvSpPr>
        <p:spPr>
          <a:xfrm>
            <a:off x="7597140" y="6581272"/>
            <a:ext cx="1516380" cy="320335"/>
          </a:xfrm>
          <a:prstGeom prst="rect">
            <a:avLst/>
          </a:prstGeom>
          <a:noFill/>
          <a:ln>
            <a:solidFill>
              <a:schemeClr val="bg1">
                <a:lumMod val="75000"/>
              </a:schemeClr>
            </a:solidFill>
            <a:prstDash val="sysDash"/>
          </a:ln>
        </p:spPr>
        <p:txBody>
          <a:bodyPr wrap="square" rtlCol="0">
            <a:spAutoFit/>
          </a:bodyPr>
          <a:lstStyle/>
          <a:p>
            <a:endParaRPr kumimoji="1" lang="ja-JP" altLang="en-US" dirty="0"/>
          </a:p>
        </p:txBody>
      </p:sp>
      <p:sp>
        <p:nvSpPr>
          <p:cNvPr id="13" name="テキスト ボックス 12">
            <a:extLst>
              <a:ext uri="{FF2B5EF4-FFF2-40B4-BE49-F238E27FC236}">
                <a16:creationId xmlns:a16="http://schemas.microsoft.com/office/drawing/2014/main" id="{64C9AC74-6172-FC4A-D233-E9DD59026DA0}"/>
              </a:ext>
            </a:extLst>
          </p:cNvPr>
          <p:cNvSpPr txBox="1"/>
          <p:nvPr/>
        </p:nvSpPr>
        <p:spPr>
          <a:xfrm>
            <a:off x="6080760" y="5688478"/>
            <a:ext cx="1516380" cy="301138"/>
          </a:xfrm>
          <a:prstGeom prst="rect">
            <a:avLst/>
          </a:prstGeom>
          <a:noFill/>
          <a:ln>
            <a:solidFill>
              <a:schemeClr val="bg1">
                <a:lumMod val="75000"/>
              </a:schemeClr>
            </a:solidFill>
            <a:prstDash val="sysDash"/>
          </a:ln>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E6C5AB33-6D72-6A7F-9690-E403CBA00A2E}"/>
              </a:ext>
            </a:extLst>
          </p:cNvPr>
          <p:cNvSpPr txBox="1"/>
          <p:nvPr/>
        </p:nvSpPr>
        <p:spPr>
          <a:xfrm>
            <a:off x="6080760" y="5985985"/>
            <a:ext cx="1516380" cy="297180"/>
          </a:xfrm>
          <a:prstGeom prst="rect">
            <a:avLst/>
          </a:prstGeom>
          <a:noFill/>
          <a:ln>
            <a:solidFill>
              <a:schemeClr val="bg1">
                <a:lumMod val="75000"/>
              </a:schemeClr>
            </a:solidFill>
            <a:prstDash val="sysDash"/>
          </a:ln>
        </p:spPr>
        <p:txBody>
          <a:bodyPr wrap="square" rtlCol="0">
            <a:spAutoFit/>
          </a:bodyPr>
          <a:lstStyle/>
          <a:p>
            <a:endParaRPr kumimoji="1" lang="ja-JP" altLang="en-US" dirty="0"/>
          </a:p>
        </p:txBody>
      </p:sp>
      <p:sp>
        <p:nvSpPr>
          <p:cNvPr id="17" name="テキスト ボックス 16">
            <a:extLst>
              <a:ext uri="{FF2B5EF4-FFF2-40B4-BE49-F238E27FC236}">
                <a16:creationId xmlns:a16="http://schemas.microsoft.com/office/drawing/2014/main" id="{0B467E81-FD61-5832-B2D3-8CBBBE25C298}"/>
              </a:ext>
            </a:extLst>
          </p:cNvPr>
          <p:cNvSpPr txBox="1"/>
          <p:nvPr/>
        </p:nvSpPr>
        <p:spPr>
          <a:xfrm>
            <a:off x="6076950" y="6283165"/>
            <a:ext cx="1524000" cy="296587"/>
          </a:xfrm>
          <a:prstGeom prst="rect">
            <a:avLst/>
          </a:prstGeom>
          <a:noFill/>
          <a:ln>
            <a:solidFill>
              <a:schemeClr val="bg1">
                <a:lumMod val="75000"/>
              </a:schemeClr>
            </a:solidFill>
            <a:prstDash val="sysDash"/>
          </a:ln>
        </p:spPr>
        <p:txBody>
          <a:bodyPr wrap="square" rtlCol="0">
            <a:spAutoFit/>
          </a:bodyPr>
          <a:lstStyle/>
          <a:p>
            <a:endParaRPr kumimoji="1" lang="ja-JP" altLang="en-US" dirty="0"/>
          </a:p>
        </p:txBody>
      </p:sp>
      <p:sp>
        <p:nvSpPr>
          <p:cNvPr id="19" name="テキスト ボックス 18">
            <a:extLst>
              <a:ext uri="{FF2B5EF4-FFF2-40B4-BE49-F238E27FC236}">
                <a16:creationId xmlns:a16="http://schemas.microsoft.com/office/drawing/2014/main" id="{DEB4F7FA-0F83-26F7-8B88-9003C01E5480}"/>
              </a:ext>
            </a:extLst>
          </p:cNvPr>
          <p:cNvSpPr txBox="1"/>
          <p:nvPr/>
        </p:nvSpPr>
        <p:spPr>
          <a:xfrm>
            <a:off x="6076951" y="6576685"/>
            <a:ext cx="1523999" cy="296587"/>
          </a:xfrm>
          <a:prstGeom prst="rect">
            <a:avLst/>
          </a:prstGeom>
          <a:noFill/>
          <a:ln>
            <a:solidFill>
              <a:schemeClr val="bg1">
                <a:lumMod val="75000"/>
              </a:schemeClr>
            </a:solidFill>
            <a:prstDash val="sysDash"/>
          </a:ln>
        </p:spPr>
        <p:txBody>
          <a:bodyPr wrap="square" rtlCol="0">
            <a:spAutoFit/>
          </a:bodyPr>
          <a:lstStyle/>
          <a:p>
            <a:endParaRPr kumimoji="1" lang="ja-JP" altLang="en-US" dirty="0"/>
          </a:p>
        </p:txBody>
      </p:sp>
    </p:spTree>
    <p:extLst>
      <p:ext uri="{BB962C8B-B14F-4D97-AF65-F5344CB8AC3E}">
        <p14:creationId xmlns:p14="http://schemas.microsoft.com/office/powerpoint/2010/main" val="1178954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wave">
          <a:fgClr>
            <a:schemeClr val="accent4">
              <a:lumMod val="40000"/>
              <a:lumOff val="60000"/>
            </a:schemeClr>
          </a:fgClr>
          <a:bgClr>
            <a:srgbClr val="99FF99"/>
          </a:bgClr>
        </a:pattFill>
        <a:effectLst/>
      </p:bgPr>
    </p:bg>
    <p:spTree>
      <p:nvGrpSpPr>
        <p:cNvPr id="1" name=""/>
        <p:cNvGrpSpPr/>
        <p:nvPr/>
      </p:nvGrpSpPr>
      <p:grpSpPr>
        <a:xfrm>
          <a:off x="0" y="0"/>
          <a:ext cx="0" cy="0"/>
          <a:chOff x="0" y="0"/>
          <a:chExt cx="0" cy="0"/>
        </a:xfrm>
      </p:grpSpPr>
      <p:sp>
        <p:nvSpPr>
          <p:cNvPr id="2" name="テキスト ボックス 1"/>
          <p:cNvSpPr txBox="1"/>
          <p:nvPr/>
        </p:nvSpPr>
        <p:spPr>
          <a:xfrm>
            <a:off x="212651" y="738909"/>
            <a:ext cx="8367823"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次に、各班の収入が異なる場合で考えてみましょう。</a:t>
            </a:r>
            <a:endPar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e</a:t>
            </a:r>
            <a:r>
              <a:rPr kumimoji="1" lang="ja-JP" altLang="en-US"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スポーツ部を作るために、同じく</a:t>
            </a:r>
            <a:r>
              <a:rPr kumimoji="1" lang="en-US" altLang="ja-JP"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9,</a:t>
            </a:r>
            <a:r>
              <a:rPr kumimoji="1" lang="ja-JP" altLang="en-US" sz="2400" b="0" i="0" u="none" strike="noStrike" kern="1200" cap="none" spc="0" normalizeH="0" baseline="0" noProof="0" dirty="0">
                <a:ln>
                  <a:noFill/>
                </a:ln>
                <a:solidFill>
                  <a:srgbClr val="FF0000"/>
                </a:solidFill>
                <a:effectLst/>
                <a:uLnTx/>
                <a:uFillTx/>
                <a:latin typeface="HGP創英角ﾎﾟｯﾌﾟ体" panose="040B0A00000000000000" pitchFamily="50" charset="-128"/>
                <a:ea typeface="HGP創英角ﾎﾟｯﾌﾟ体" panose="040B0A00000000000000" pitchFamily="50" charset="-128"/>
                <a:cs typeface="+mn-cs"/>
              </a:rPr>
              <a:t>０００万円が必要です。</a:t>
            </a:r>
          </a:p>
        </p:txBody>
      </p:sp>
      <p:sp>
        <p:nvSpPr>
          <p:cNvPr id="4" name="テキスト ボックス 3"/>
          <p:cNvSpPr txBox="1"/>
          <p:nvPr/>
        </p:nvSpPr>
        <p:spPr>
          <a:xfrm>
            <a:off x="1134687" y="6059593"/>
            <a:ext cx="6957354"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Arial" charset="0"/>
                <a:ea typeface="ＭＳ Ｐゴシック" charset="-128"/>
                <a:cs typeface="+mn-cs"/>
              </a:rPr>
              <a:t>各班はそれぞれ、いくら負担しますか？</a:t>
            </a:r>
            <a:endParaRPr kumimoji="1" lang="en-US" altLang="ja-JP" sz="3200" b="0" i="0" u="none" strike="noStrike" kern="1200" cap="none" spc="0" normalizeH="0" baseline="0" noProof="0" dirty="0">
              <a:ln>
                <a:noFill/>
              </a:ln>
              <a:solidFill>
                <a:srgbClr val="FF0000"/>
              </a:solidFill>
              <a:effectLst/>
              <a:uLnTx/>
              <a:uFillTx/>
              <a:latin typeface="Arial" charset="0"/>
              <a:ea typeface="ＭＳ Ｐゴシック" charset="-128"/>
              <a:cs typeface="+mn-cs"/>
            </a:endParaRPr>
          </a:p>
        </p:txBody>
      </p:sp>
      <p:pic>
        <p:nvPicPr>
          <p:cNvPr id="5" name="図 4"/>
          <p:cNvPicPr>
            <a:picLocks noChangeAspect="1"/>
          </p:cNvPicPr>
          <p:nvPr/>
        </p:nvPicPr>
        <p:blipFill>
          <a:blip r:embed="rId3" cstate="print"/>
          <a:stretch>
            <a:fillRect/>
          </a:stretch>
        </p:blipFill>
        <p:spPr>
          <a:xfrm>
            <a:off x="-152537" y="3657600"/>
            <a:ext cx="2792867" cy="1625600"/>
          </a:xfrm>
          <a:prstGeom prst="rect">
            <a:avLst/>
          </a:prstGeom>
        </p:spPr>
      </p:pic>
      <p:pic>
        <p:nvPicPr>
          <p:cNvPr id="6" name="図 5"/>
          <p:cNvPicPr>
            <a:picLocks noChangeAspect="1"/>
          </p:cNvPicPr>
          <p:nvPr/>
        </p:nvPicPr>
        <p:blipFill>
          <a:blip r:embed="rId4" cstate="print"/>
          <a:stretch>
            <a:fillRect/>
          </a:stretch>
        </p:blipFill>
        <p:spPr>
          <a:xfrm>
            <a:off x="10201977" y="5693563"/>
            <a:ext cx="1841152" cy="1164437"/>
          </a:xfrm>
          <a:prstGeom prst="rect">
            <a:avLst/>
          </a:prstGeom>
        </p:spPr>
      </p:pic>
      <p:grpSp>
        <p:nvGrpSpPr>
          <p:cNvPr id="34" name="Group 32">
            <a:extLst>
              <a:ext uri="{FF2B5EF4-FFF2-40B4-BE49-F238E27FC236}">
                <a16:creationId xmlns:a16="http://schemas.microsoft.com/office/drawing/2014/main" id="{D7EB7279-258B-40CE-91AB-DD1EAFE5A64F}"/>
              </a:ext>
            </a:extLst>
          </p:cNvPr>
          <p:cNvGrpSpPr>
            <a:grpSpLocks noChangeAspect="1"/>
          </p:cNvGrpSpPr>
          <p:nvPr/>
        </p:nvGrpSpPr>
        <p:grpSpPr bwMode="auto">
          <a:xfrm>
            <a:off x="1163310" y="1614444"/>
            <a:ext cx="7173912" cy="4343401"/>
            <a:chOff x="715" y="1033"/>
            <a:chExt cx="4519" cy="2736"/>
          </a:xfrm>
        </p:grpSpPr>
        <p:sp>
          <p:nvSpPr>
            <p:cNvPr id="35" name="AutoShape 31">
              <a:extLst>
                <a:ext uri="{FF2B5EF4-FFF2-40B4-BE49-F238E27FC236}">
                  <a16:creationId xmlns:a16="http://schemas.microsoft.com/office/drawing/2014/main" id="{D8316311-9D23-45DE-8F0E-663341DF3AE6}"/>
                </a:ext>
              </a:extLst>
            </p:cNvPr>
            <p:cNvSpPr>
              <a:spLocks noChangeAspect="1" noChangeArrowheads="1" noTextEdit="1"/>
            </p:cNvSpPr>
            <p:nvPr/>
          </p:nvSpPr>
          <p:spPr bwMode="auto">
            <a:xfrm>
              <a:off x="715" y="1058"/>
              <a:ext cx="4519" cy="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36" name="Rectangle 33">
              <a:extLst>
                <a:ext uri="{FF2B5EF4-FFF2-40B4-BE49-F238E27FC236}">
                  <a16:creationId xmlns:a16="http://schemas.microsoft.com/office/drawing/2014/main" id="{B1086961-6139-4F2A-B025-8EA6C70A422E}"/>
                </a:ext>
              </a:extLst>
            </p:cNvPr>
            <p:cNvSpPr>
              <a:spLocks noChangeArrowheads="1"/>
            </p:cNvSpPr>
            <p:nvPr/>
          </p:nvSpPr>
          <p:spPr bwMode="auto">
            <a:xfrm>
              <a:off x="772" y="1033"/>
              <a:ext cx="15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１年間の収入は、・・・・・・</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37" name="Rectangle 34">
              <a:extLst>
                <a:ext uri="{FF2B5EF4-FFF2-40B4-BE49-F238E27FC236}">
                  <a16:creationId xmlns:a16="http://schemas.microsoft.com/office/drawing/2014/main" id="{AC98F75F-B506-4138-B9FF-AEDBD0365A5B}"/>
                </a:ext>
              </a:extLst>
            </p:cNvPr>
            <p:cNvSpPr>
              <a:spLocks noChangeArrowheads="1"/>
            </p:cNvSpPr>
            <p:nvPr/>
          </p:nvSpPr>
          <p:spPr bwMode="auto">
            <a:xfrm>
              <a:off x="1664" y="1296"/>
              <a:ext cx="4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１　　班</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38" name="Rectangle 35">
              <a:extLst>
                <a:ext uri="{FF2B5EF4-FFF2-40B4-BE49-F238E27FC236}">
                  <a16:creationId xmlns:a16="http://schemas.microsoft.com/office/drawing/2014/main" id="{DB64C802-1E9F-4E49-A06C-02EF24D6465D}"/>
                </a:ext>
              </a:extLst>
            </p:cNvPr>
            <p:cNvSpPr>
              <a:spLocks noChangeArrowheads="1"/>
            </p:cNvSpPr>
            <p:nvPr/>
          </p:nvSpPr>
          <p:spPr bwMode="auto">
            <a:xfrm>
              <a:off x="2868" y="1296"/>
              <a:ext cx="5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39" name="Rectangle 36">
              <a:extLst>
                <a:ext uri="{FF2B5EF4-FFF2-40B4-BE49-F238E27FC236}">
                  <a16:creationId xmlns:a16="http://schemas.microsoft.com/office/drawing/2014/main" id="{F5630935-4B80-43A6-B31C-635F2020A758}"/>
                </a:ext>
              </a:extLst>
            </p:cNvPr>
            <p:cNvSpPr>
              <a:spLocks noChangeArrowheads="1"/>
            </p:cNvSpPr>
            <p:nvPr/>
          </p:nvSpPr>
          <p:spPr bwMode="auto">
            <a:xfrm>
              <a:off x="4130" y="1323"/>
              <a:ext cx="84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１</a:t>
              </a:r>
              <a:r>
                <a:rPr kumimoji="0" lang="en-US"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   </a:t>
              </a: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億</a:t>
              </a:r>
              <a:r>
                <a:rPr kumimoji="0" lang="en-US"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   </a:t>
              </a: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円</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40" name="Rectangle 37">
              <a:extLst>
                <a:ext uri="{FF2B5EF4-FFF2-40B4-BE49-F238E27FC236}">
                  <a16:creationId xmlns:a16="http://schemas.microsoft.com/office/drawing/2014/main" id="{E4DF2657-64B5-44BB-A96D-4C52F0D6F858}"/>
                </a:ext>
              </a:extLst>
            </p:cNvPr>
            <p:cNvSpPr>
              <a:spLocks noChangeArrowheads="1"/>
            </p:cNvSpPr>
            <p:nvPr/>
          </p:nvSpPr>
          <p:spPr bwMode="auto">
            <a:xfrm>
              <a:off x="1664" y="1576"/>
              <a:ext cx="4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２　　班</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41" name="Rectangle 38">
              <a:extLst>
                <a:ext uri="{FF2B5EF4-FFF2-40B4-BE49-F238E27FC236}">
                  <a16:creationId xmlns:a16="http://schemas.microsoft.com/office/drawing/2014/main" id="{B08D21F6-4C57-4E33-A71B-06558B53966D}"/>
                </a:ext>
              </a:extLst>
            </p:cNvPr>
            <p:cNvSpPr>
              <a:spLocks noChangeArrowheads="1"/>
            </p:cNvSpPr>
            <p:nvPr/>
          </p:nvSpPr>
          <p:spPr bwMode="auto">
            <a:xfrm>
              <a:off x="2868" y="1571"/>
              <a:ext cx="5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42" name="Rectangle 39">
              <a:extLst>
                <a:ext uri="{FF2B5EF4-FFF2-40B4-BE49-F238E27FC236}">
                  <a16:creationId xmlns:a16="http://schemas.microsoft.com/office/drawing/2014/main" id="{DB6BECFD-23CA-49C1-B08F-3D8045965076}"/>
                </a:ext>
              </a:extLst>
            </p:cNvPr>
            <p:cNvSpPr>
              <a:spLocks noChangeArrowheads="1"/>
            </p:cNvSpPr>
            <p:nvPr/>
          </p:nvSpPr>
          <p:spPr bwMode="auto">
            <a:xfrm>
              <a:off x="4106" y="1576"/>
              <a:ext cx="8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８０００</a:t>
              </a: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万円</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43" name="Rectangle 40">
              <a:extLst>
                <a:ext uri="{FF2B5EF4-FFF2-40B4-BE49-F238E27FC236}">
                  <a16:creationId xmlns:a16="http://schemas.microsoft.com/office/drawing/2014/main" id="{2A05FD7D-F21B-4438-93D7-26D027F92211}"/>
                </a:ext>
              </a:extLst>
            </p:cNvPr>
            <p:cNvSpPr>
              <a:spLocks noChangeArrowheads="1"/>
            </p:cNvSpPr>
            <p:nvPr/>
          </p:nvSpPr>
          <p:spPr bwMode="auto">
            <a:xfrm>
              <a:off x="1664" y="1855"/>
              <a:ext cx="4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３　　班</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44" name="Rectangle 41">
              <a:extLst>
                <a:ext uri="{FF2B5EF4-FFF2-40B4-BE49-F238E27FC236}">
                  <a16:creationId xmlns:a16="http://schemas.microsoft.com/office/drawing/2014/main" id="{9B8BF294-C76B-45A1-A65F-E2FE3E78826E}"/>
                </a:ext>
              </a:extLst>
            </p:cNvPr>
            <p:cNvSpPr>
              <a:spLocks noChangeArrowheads="1"/>
            </p:cNvSpPr>
            <p:nvPr/>
          </p:nvSpPr>
          <p:spPr bwMode="auto">
            <a:xfrm>
              <a:off x="2868" y="1812"/>
              <a:ext cx="5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45" name="Rectangle 42">
              <a:extLst>
                <a:ext uri="{FF2B5EF4-FFF2-40B4-BE49-F238E27FC236}">
                  <a16:creationId xmlns:a16="http://schemas.microsoft.com/office/drawing/2014/main" id="{83BC457B-40EC-438C-9A0E-41F1E998C5C6}"/>
                </a:ext>
              </a:extLst>
            </p:cNvPr>
            <p:cNvSpPr>
              <a:spLocks noChangeArrowheads="1"/>
            </p:cNvSpPr>
            <p:nvPr/>
          </p:nvSpPr>
          <p:spPr bwMode="auto">
            <a:xfrm>
              <a:off x="4106" y="1846"/>
              <a:ext cx="8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４０００</a:t>
              </a: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万円</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46" name="Rectangle 43">
              <a:extLst>
                <a:ext uri="{FF2B5EF4-FFF2-40B4-BE49-F238E27FC236}">
                  <a16:creationId xmlns:a16="http://schemas.microsoft.com/office/drawing/2014/main" id="{822F91BD-0DDA-4AB7-8741-8ADACC42C6AB}"/>
                </a:ext>
              </a:extLst>
            </p:cNvPr>
            <p:cNvSpPr>
              <a:spLocks noChangeArrowheads="1"/>
            </p:cNvSpPr>
            <p:nvPr/>
          </p:nvSpPr>
          <p:spPr bwMode="auto">
            <a:xfrm>
              <a:off x="1664" y="2126"/>
              <a:ext cx="4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４　　班</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47" name="Rectangle 44">
              <a:extLst>
                <a:ext uri="{FF2B5EF4-FFF2-40B4-BE49-F238E27FC236}">
                  <a16:creationId xmlns:a16="http://schemas.microsoft.com/office/drawing/2014/main" id="{4A70DFFC-4F35-43A6-8CAF-52D823FDC68E}"/>
                </a:ext>
              </a:extLst>
            </p:cNvPr>
            <p:cNvSpPr>
              <a:spLocks noChangeArrowheads="1"/>
            </p:cNvSpPr>
            <p:nvPr/>
          </p:nvSpPr>
          <p:spPr bwMode="auto">
            <a:xfrm>
              <a:off x="2868" y="2135"/>
              <a:ext cx="5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48" name="Rectangle 45">
              <a:extLst>
                <a:ext uri="{FF2B5EF4-FFF2-40B4-BE49-F238E27FC236}">
                  <a16:creationId xmlns:a16="http://schemas.microsoft.com/office/drawing/2014/main" id="{263EB8B9-AF73-400D-BC65-EED51795D851}"/>
                </a:ext>
              </a:extLst>
            </p:cNvPr>
            <p:cNvSpPr>
              <a:spLocks noChangeArrowheads="1"/>
            </p:cNvSpPr>
            <p:nvPr/>
          </p:nvSpPr>
          <p:spPr bwMode="auto">
            <a:xfrm>
              <a:off x="4125" y="2127"/>
              <a:ext cx="8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２０００</a:t>
              </a: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万円</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49" name="Rectangle 46">
              <a:extLst>
                <a:ext uri="{FF2B5EF4-FFF2-40B4-BE49-F238E27FC236}">
                  <a16:creationId xmlns:a16="http://schemas.microsoft.com/office/drawing/2014/main" id="{EDFD2850-5E40-4272-B79E-47EA9C38A064}"/>
                </a:ext>
              </a:extLst>
            </p:cNvPr>
            <p:cNvSpPr>
              <a:spLocks noChangeArrowheads="1"/>
            </p:cNvSpPr>
            <p:nvPr/>
          </p:nvSpPr>
          <p:spPr bwMode="auto">
            <a:xfrm>
              <a:off x="1664" y="2415"/>
              <a:ext cx="4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５　　班</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50" name="Rectangle 47">
              <a:extLst>
                <a:ext uri="{FF2B5EF4-FFF2-40B4-BE49-F238E27FC236}">
                  <a16:creationId xmlns:a16="http://schemas.microsoft.com/office/drawing/2014/main" id="{6DAD9097-3748-4CDC-BA48-417332B42ABF}"/>
                </a:ext>
              </a:extLst>
            </p:cNvPr>
            <p:cNvSpPr>
              <a:spLocks noChangeArrowheads="1"/>
            </p:cNvSpPr>
            <p:nvPr/>
          </p:nvSpPr>
          <p:spPr bwMode="auto">
            <a:xfrm>
              <a:off x="2868" y="2415"/>
              <a:ext cx="5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51" name="Rectangle 48">
              <a:extLst>
                <a:ext uri="{FF2B5EF4-FFF2-40B4-BE49-F238E27FC236}">
                  <a16:creationId xmlns:a16="http://schemas.microsoft.com/office/drawing/2014/main" id="{13E3C5C3-CAA4-4E34-8D7A-E8516041DEEA}"/>
                </a:ext>
              </a:extLst>
            </p:cNvPr>
            <p:cNvSpPr>
              <a:spLocks noChangeArrowheads="1"/>
            </p:cNvSpPr>
            <p:nvPr/>
          </p:nvSpPr>
          <p:spPr bwMode="auto">
            <a:xfrm>
              <a:off x="4122" y="2385"/>
              <a:ext cx="8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dirty="0">
                  <a:solidFill>
                    <a:srgbClr val="000000"/>
                  </a:solidFill>
                  <a:latin typeface="HGP創英角ﾎﾟｯﾌﾟ体" panose="040B0A00000000000000" pitchFamily="50" charset="-128"/>
                  <a:ea typeface="HGP創英角ﾎﾟｯﾌﾟ体" panose="040B0A00000000000000" pitchFamily="50" charset="-128"/>
                </a:rPr>
                <a:t>１５００</a:t>
              </a: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万円</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52" name="Rectangle 49">
              <a:extLst>
                <a:ext uri="{FF2B5EF4-FFF2-40B4-BE49-F238E27FC236}">
                  <a16:creationId xmlns:a16="http://schemas.microsoft.com/office/drawing/2014/main" id="{A221C139-901E-4341-89D7-E581916B3704}"/>
                </a:ext>
              </a:extLst>
            </p:cNvPr>
            <p:cNvSpPr>
              <a:spLocks noChangeArrowheads="1"/>
            </p:cNvSpPr>
            <p:nvPr/>
          </p:nvSpPr>
          <p:spPr bwMode="auto">
            <a:xfrm>
              <a:off x="1664" y="2694"/>
              <a:ext cx="4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６　　班</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53" name="Rectangle 50">
              <a:extLst>
                <a:ext uri="{FF2B5EF4-FFF2-40B4-BE49-F238E27FC236}">
                  <a16:creationId xmlns:a16="http://schemas.microsoft.com/office/drawing/2014/main" id="{793F919B-4B84-4D70-AE3B-E9D53D3695B2}"/>
                </a:ext>
              </a:extLst>
            </p:cNvPr>
            <p:cNvSpPr>
              <a:spLocks noChangeArrowheads="1"/>
            </p:cNvSpPr>
            <p:nvPr/>
          </p:nvSpPr>
          <p:spPr bwMode="auto">
            <a:xfrm>
              <a:off x="2868" y="2694"/>
              <a:ext cx="5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54" name="Rectangle 51">
              <a:extLst>
                <a:ext uri="{FF2B5EF4-FFF2-40B4-BE49-F238E27FC236}">
                  <a16:creationId xmlns:a16="http://schemas.microsoft.com/office/drawing/2014/main" id="{1277A611-388C-4ABC-968E-014C90167974}"/>
                </a:ext>
              </a:extLst>
            </p:cNvPr>
            <p:cNvSpPr>
              <a:spLocks noChangeArrowheads="1"/>
            </p:cNvSpPr>
            <p:nvPr/>
          </p:nvSpPr>
          <p:spPr bwMode="auto">
            <a:xfrm>
              <a:off x="4135" y="2663"/>
              <a:ext cx="8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dirty="0">
                  <a:solidFill>
                    <a:srgbClr val="000000"/>
                  </a:solidFill>
                  <a:latin typeface="HGP創英角ﾎﾟｯﾌﾟ体" panose="040B0A00000000000000" pitchFamily="50" charset="-128"/>
                  <a:ea typeface="HGP創英角ﾎﾟｯﾌﾟ体" panose="040B0A00000000000000" pitchFamily="50" charset="-128"/>
                </a:rPr>
                <a:t>１０</a:t>
              </a: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００万円</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55" name="Rectangle 52">
              <a:extLst>
                <a:ext uri="{FF2B5EF4-FFF2-40B4-BE49-F238E27FC236}">
                  <a16:creationId xmlns:a16="http://schemas.microsoft.com/office/drawing/2014/main" id="{62B643D7-1DF7-401A-BCF1-9D362AB109D0}"/>
                </a:ext>
              </a:extLst>
            </p:cNvPr>
            <p:cNvSpPr>
              <a:spLocks noChangeArrowheads="1"/>
            </p:cNvSpPr>
            <p:nvPr/>
          </p:nvSpPr>
          <p:spPr bwMode="auto">
            <a:xfrm>
              <a:off x="1664" y="2974"/>
              <a:ext cx="4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７　　班</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56" name="Rectangle 53">
              <a:extLst>
                <a:ext uri="{FF2B5EF4-FFF2-40B4-BE49-F238E27FC236}">
                  <a16:creationId xmlns:a16="http://schemas.microsoft.com/office/drawing/2014/main" id="{8065FEDB-AF67-412E-A062-3F799577A473}"/>
                </a:ext>
              </a:extLst>
            </p:cNvPr>
            <p:cNvSpPr>
              <a:spLocks noChangeArrowheads="1"/>
            </p:cNvSpPr>
            <p:nvPr/>
          </p:nvSpPr>
          <p:spPr bwMode="auto">
            <a:xfrm>
              <a:off x="2868" y="2946"/>
              <a:ext cx="5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57" name="Rectangle 54">
              <a:extLst>
                <a:ext uri="{FF2B5EF4-FFF2-40B4-BE49-F238E27FC236}">
                  <a16:creationId xmlns:a16="http://schemas.microsoft.com/office/drawing/2014/main" id="{E603F2CB-9B73-4CF6-B76E-F4475501C602}"/>
                </a:ext>
              </a:extLst>
            </p:cNvPr>
            <p:cNvSpPr>
              <a:spLocks noChangeArrowheads="1"/>
            </p:cNvSpPr>
            <p:nvPr/>
          </p:nvSpPr>
          <p:spPr bwMode="auto">
            <a:xfrm>
              <a:off x="4120" y="2936"/>
              <a:ext cx="8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　８</a:t>
              </a: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００万円</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58" name="Rectangle 55">
              <a:extLst>
                <a:ext uri="{FF2B5EF4-FFF2-40B4-BE49-F238E27FC236}">
                  <a16:creationId xmlns:a16="http://schemas.microsoft.com/office/drawing/2014/main" id="{EBC00BB6-48E2-43BE-ABF3-D0C1CCD8B59F}"/>
                </a:ext>
              </a:extLst>
            </p:cNvPr>
            <p:cNvSpPr>
              <a:spLocks noChangeArrowheads="1"/>
            </p:cNvSpPr>
            <p:nvPr/>
          </p:nvSpPr>
          <p:spPr bwMode="auto">
            <a:xfrm>
              <a:off x="1688" y="3231"/>
              <a:ext cx="4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８　　班</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59" name="Rectangle 56">
              <a:extLst>
                <a:ext uri="{FF2B5EF4-FFF2-40B4-BE49-F238E27FC236}">
                  <a16:creationId xmlns:a16="http://schemas.microsoft.com/office/drawing/2014/main" id="{B4B9B20C-62E1-4856-8DF1-338889C6CA65}"/>
                </a:ext>
              </a:extLst>
            </p:cNvPr>
            <p:cNvSpPr>
              <a:spLocks noChangeArrowheads="1"/>
            </p:cNvSpPr>
            <p:nvPr/>
          </p:nvSpPr>
          <p:spPr bwMode="auto">
            <a:xfrm>
              <a:off x="2868" y="3202"/>
              <a:ext cx="5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sp>
          <p:nvSpPr>
            <p:cNvPr id="60" name="Rectangle 57">
              <a:extLst>
                <a:ext uri="{FF2B5EF4-FFF2-40B4-BE49-F238E27FC236}">
                  <a16:creationId xmlns:a16="http://schemas.microsoft.com/office/drawing/2014/main" id="{506E0161-3D5F-46ED-BFBE-EB96AF34EC67}"/>
                </a:ext>
              </a:extLst>
            </p:cNvPr>
            <p:cNvSpPr>
              <a:spLocks noChangeArrowheads="1"/>
            </p:cNvSpPr>
            <p:nvPr/>
          </p:nvSpPr>
          <p:spPr bwMode="auto">
            <a:xfrm>
              <a:off x="4236" y="3204"/>
              <a:ext cx="7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000" dirty="0">
                  <a:solidFill>
                    <a:srgbClr val="000000"/>
                  </a:solidFill>
                  <a:latin typeface="HGP創英角ﾎﾟｯﾌﾟ体" panose="040B0A00000000000000" pitchFamily="50" charset="-128"/>
                  <a:ea typeface="HGP創英角ﾎﾟｯﾌﾟ体" panose="040B0A00000000000000" pitchFamily="50" charset="-128"/>
                </a:rPr>
                <a:t>７</a:t>
              </a:r>
              <a:r>
                <a:rPr kumimoji="0" lang="ja-JP" altLang="ja-JP" sz="2000" b="0" i="0" u="none" strike="noStrike" kern="1200" cap="none" spc="0" normalizeH="0" baseline="0" noProof="0" dirty="0">
                  <a:ln>
                    <a:noFill/>
                  </a:ln>
                  <a:solidFill>
                    <a:srgbClr val="000000"/>
                  </a:solidFill>
                  <a:effectLst/>
                  <a:uLnTx/>
                  <a:uFillTx/>
                  <a:latin typeface="HGP創英角ﾎﾟｯﾌﾟ体" panose="040B0A00000000000000" pitchFamily="50" charset="-128"/>
                  <a:ea typeface="HGP創英角ﾎﾟｯﾌﾟ体" panose="040B0A00000000000000" pitchFamily="50" charset="-128"/>
                  <a:cs typeface="+mn-cs"/>
                </a:rPr>
                <a:t>００万円</a:t>
              </a:r>
              <a:endParaRPr kumimoji="0" lang="ja-JP"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mn-cs"/>
              </a:endParaRPr>
            </a:p>
          </p:txBody>
        </p:sp>
      </p:grpSp>
      <p:sp>
        <p:nvSpPr>
          <p:cNvPr id="12" name="テキスト ボックス 11">
            <a:extLst>
              <a:ext uri="{FF2B5EF4-FFF2-40B4-BE49-F238E27FC236}">
                <a16:creationId xmlns:a16="http://schemas.microsoft.com/office/drawing/2014/main" id="{4BF0D197-CC1F-2B1D-3997-AE65DA69B924}"/>
              </a:ext>
            </a:extLst>
          </p:cNvPr>
          <p:cNvSpPr txBox="1"/>
          <p:nvPr/>
        </p:nvSpPr>
        <p:spPr>
          <a:xfrm>
            <a:off x="2640330" y="5457086"/>
            <a:ext cx="1104582" cy="400110"/>
          </a:xfrm>
          <a:prstGeom prst="rect">
            <a:avLst/>
          </a:prstGeom>
          <a:noFill/>
        </p:spPr>
        <p:txBody>
          <a:bodyPr wrap="square" rtlCol="0">
            <a:spAutoFit/>
          </a:bodyPr>
          <a:lstStyle/>
          <a:p>
            <a:r>
              <a:rPr lang="ja-JP" altLang="en-US" sz="2000" dirty="0">
                <a:latin typeface="HGP創英角ﾎﾟｯﾌﾟ体" panose="040B0A00000000000000" pitchFamily="50" charset="-128"/>
                <a:ea typeface="HGP創英角ﾎﾟｯﾌﾟ体" panose="040B0A00000000000000" pitchFamily="50" charset="-128"/>
              </a:rPr>
              <a:t>９</a:t>
            </a:r>
            <a:r>
              <a:rPr kumimoji="1" lang="ja-JP" altLang="en-US" sz="2000" dirty="0">
                <a:latin typeface="HGP創英角ﾎﾟｯﾌﾟ体" panose="040B0A00000000000000" pitchFamily="50" charset="-128"/>
                <a:ea typeface="HGP創英角ﾎﾟｯﾌﾟ体" panose="040B0A00000000000000" pitchFamily="50" charset="-128"/>
              </a:rPr>
              <a:t>　  班</a:t>
            </a:r>
          </a:p>
        </p:txBody>
      </p:sp>
      <p:sp>
        <p:nvSpPr>
          <p:cNvPr id="14" name="テキスト ボックス 13">
            <a:extLst>
              <a:ext uri="{FF2B5EF4-FFF2-40B4-BE49-F238E27FC236}">
                <a16:creationId xmlns:a16="http://schemas.microsoft.com/office/drawing/2014/main" id="{47219F2E-9A8C-53BB-61DC-AB1AC11B3851}"/>
              </a:ext>
            </a:extLst>
          </p:cNvPr>
          <p:cNvSpPr txBox="1"/>
          <p:nvPr/>
        </p:nvSpPr>
        <p:spPr>
          <a:xfrm>
            <a:off x="4492789" y="5428390"/>
            <a:ext cx="1458286" cy="400110"/>
          </a:xfrm>
          <a:prstGeom prst="rect">
            <a:avLst/>
          </a:prstGeom>
          <a:noFill/>
        </p:spPr>
        <p:txBody>
          <a:bodyPr wrap="square" rtlCol="0">
            <a:spAutoFit/>
          </a:bodyPr>
          <a:lstStyle/>
          <a:p>
            <a:r>
              <a:rPr lang="ja-JP" altLang="en-US" sz="2000" dirty="0">
                <a:latin typeface="HGP創英角ﾎﾟｯﾌﾟ体" panose="040B0A00000000000000" pitchFamily="50" charset="-128"/>
                <a:ea typeface="HGP創英角ﾎﾟｯﾌﾟ体" panose="040B0A00000000000000" pitchFamily="50" charset="-128"/>
              </a:rPr>
              <a:t>・・・・・・・・</a:t>
            </a:r>
            <a:endParaRPr kumimoji="1" lang="ja-JP" altLang="en-US" sz="2000" dirty="0">
              <a:latin typeface="HGP創英角ﾎﾟｯﾌﾟ体" panose="040B0A00000000000000" pitchFamily="50" charset="-128"/>
              <a:ea typeface="HGP創英角ﾎﾟｯﾌﾟ体" panose="040B0A00000000000000" pitchFamily="50" charset="-128"/>
            </a:endParaRPr>
          </a:p>
        </p:txBody>
      </p:sp>
      <p:sp>
        <p:nvSpPr>
          <p:cNvPr id="15" name="テキスト ボックス 14">
            <a:extLst>
              <a:ext uri="{FF2B5EF4-FFF2-40B4-BE49-F238E27FC236}">
                <a16:creationId xmlns:a16="http://schemas.microsoft.com/office/drawing/2014/main" id="{E22A2E7B-D076-E245-2481-E4FC44652A2E}"/>
              </a:ext>
            </a:extLst>
          </p:cNvPr>
          <p:cNvSpPr txBox="1"/>
          <p:nvPr/>
        </p:nvSpPr>
        <p:spPr>
          <a:xfrm>
            <a:off x="6689262" y="5397167"/>
            <a:ext cx="1470025" cy="400110"/>
          </a:xfrm>
          <a:prstGeom prst="rect">
            <a:avLst/>
          </a:prstGeom>
          <a:noFill/>
        </p:spPr>
        <p:txBody>
          <a:bodyPr wrap="square" rtlCol="0">
            <a:spAutoFit/>
          </a:bodyPr>
          <a:lstStyle/>
          <a:p>
            <a:r>
              <a:rPr lang="ja-JP" altLang="en-US" sz="2000" dirty="0">
                <a:latin typeface="HGP創英角ﾎﾟｯﾌﾟ体" panose="040B0A00000000000000" pitchFamily="50" charset="-128"/>
                <a:ea typeface="HGP創英角ﾎﾟｯﾌﾟ体" panose="040B0A00000000000000" pitchFamily="50" charset="-128"/>
              </a:rPr>
              <a:t>５</a:t>
            </a:r>
            <a:r>
              <a:rPr kumimoji="1" lang="ja-JP" altLang="en-US" sz="2000" dirty="0">
                <a:latin typeface="HGP創英角ﾎﾟｯﾌﾟ体" panose="040B0A00000000000000" pitchFamily="50" charset="-128"/>
                <a:ea typeface="HGP創英角ﾎﾟｯﾌﾟ体" panose="040B0A00000000000000" pitchFamily="50" charset="-128"/>
              </a:rPr>
              <a:t>００万円</a:t>
            </a:r>
          </a:p>
        </p:txBody>
      </p:sp>
    </p:spTree>
    <p:extLst>
      <p:ext uri="{BB962C8B-B14F-4D97-AF65-F5344CB8AC3E}">
        <p14:creationId xmlns:p14="http://schemas.microsoft.com/office/powerpoint/2010/main" val="91667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0" presetClass="path" presetSubtype="0" repeatCount="indefinite" fill="hold" nodeType="withEffect">
                                  <p:stCondLst>
                                    <p:cond delay="0"/>
                                  </p:stCondLst>
                                  <p:endCondLst>
                                    <p:cond evt="onNext" delay="0">
                                      <p:tgtEl>
                                        <p:sldTgt/>
                                      </p:tgtEl>
                                    </p:cond>
                                  </p:endCondLst>
                                  <p:childTnLst>
                                    <p:animMotion origin="layout" path="M -0.11389 0.00231 L -0.11389 0.00231 L -0.14497 0.00532 C -0.16163 0.0074 -0.1783 0.01041 -0.19497 0.0118 C -0.2283 0.01458 -0.29497 0.01805 -0.29497 0.01805 L -0.41875 0.01481 C -0.42986 0.01435 -0.44097 0.0118 -0.45208 0.0118 C -0.4934 0.0118 -0.53455 0.01389 -0.57587 0.01481 C -0.58785 0.01597 -0.59965 0.01805 -0.61163 0.01805 C -0.84965 0.01805 -0.80642 0.0199 -0.9401 0.0118 L -1.11406 0.01481 C -1.1283 0.01527 -1.14254 0.01736 -1.15677 0.01805 L -1.22813 0.02129 L -1.28281 0.02453 L -1.62813 0.01805 C -1.63681 0.01782 -1.64549 0.01574 -1.65434 0.01481 C -1.69288 0.01088 -1.68247 0.0118 -1.71615 0.0118 L -1.71615 0.0118 L -1.71615 0.0118 L -1.72344 0.0118 " pathEditMode="relative" ptsTypes="AAAAAAAAAAAAAAAAAAAA">
                                      <p:cBhvr>
                                        <p:cTn id="38" dur="5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1441450" y="260350"/>
            <a:ext cx="6261100" cy="795338"/>
          </a:xfrm>
        </p:spPr>
        <p:txBody>
          <a:bodyPr/>
          <a:lstStyle/>
          <a:p>
            <a:r>
              <a:rPr lang="ja-JP" altLang="en-US" b="1" dirty="0">
                <a:latin typeface="ＭＳ 明朝" pitchFamily="17" charset="-128"/>
                <a:ea typeface="ＭＳ 明朝" pitchFamily="17" charset="-128"/>
              </a:rPr>
              <a:t>公平に集めるって？</a:t>
            </a:r>
          </a:p>
        </p:txBody>
      </p:sp>
      <p:pic>
        <p:nvPicPr>
          <p:cNvPr id="14338" name="Picture 4" descr="困った女性のイラスト"/>
          <p:cNvPicPr>
            <a:picLocks noChangeAspect="1" noChangeArrowheads="1"/>
          </p:cNvPicPr>
          <p:nvPr/>
        </p:nvPicPr>
        <p:blipFill>
          <a:blip r:embed="rId3" cstate="print"/>
          <a:srcRect/>
          <a:stretch>
            <a:fillRect/>
          </a:stretch>
        </p:blipFill>
        <p:spPr bwMode="auto">
          <a:xfrm>
            <a:off x="4859338" y="2636838"/>
            <a:ext cx="3803650" cy="3802062"/>
          </a:xfrm>
          <a:prstGeom prst="rect">
            <a:avLst/>
          </a:prstGeom>
          <a:noFill/>
          <a:ln w="9525">
            <a:noFill/>
            <a:miter lim="800000"/>
            <a:headEnd/>
            <a:tailEnd/>
          </a:ln>
        </p:spPr>
      </p:pic>
      <p:sp>
        <p:nvSpPr>
          <p:cNvPr id="6" name="雲 5"/>
          <p:cNvSpPr/>
          <p:nvPr/>
        </p:nvSpPr>
        <p:spPr>
          <a:xfrm>
            <a:off x="468313" y="1412875"/>
            <a:ext cx="4608512" cy="3744913"/>
          </a:xfrm>
          <a:prstGeom prst="cloud">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0" name="テキスト ボックス 6"/>
          <p:cNvSpPr txBox="1">
            <a:spLocks noChangeArrowheads="1"/>
          </p:cNvSpPr>
          <p:nvPr/>
        </p:nvSpPr>
        <p:spPr bwMode="auto">
          <a:xfrm>
            <a:off x="971550" y="2249488"/>
            <a:ext cx="4032250" cy="2215991"/>
          </a:xfrm>
          <a:prstGeom prst="rect">
            <a:avLst/>
          </a:prstGeom>
          <a:noFill/>
          <a:ln w="9525">
            <a:noFill/>
            <a:miter lim="800000"/>
            <a:headEnd/>
            <a:tailEnd/>
          </a:ln>
        </p:spPr>
        <p:txBody>
          <a:bodyPr>
            <a:spAutoFit/>
          </a:bodyPr>
          <a:lstStyle/>
          <a:p>
            <a:r>
              <a:rPr lang="ja-JP" altLang="en-US" sz="2400" b="1" dirty="0">
                <a:latin typeface="ＭＳ 明朝" pitchFamily="17" charset="-128"/>
                <a:ea typeface="ＭＳ 明朝" pitchFamily="17" charset="-128"/>
              </a:rPr>
              <a:t>どうやったら、公平に集められるかしら？</a:t>
            </a:r>
            <a:endParaRPr lang="en-US" altLang="ja-JP" sz="2400" b="1" dirty="0">
              <a:latin typeface="ＭＳ 明朝" pitchFamily="17" charset="-128"/>
              <a:ea typeface="ＭＳ 明朝" pitchFamily="17" charset="-128"/>
            </a:endParaRPr>
          </a:p>
          <a:p>
            <a:r>
              <a:rPr lang="ja-JP" altLang="en-US" sz="2400" b="1" dirty="0">
                <a:latin typeface="ＭＳ 明朝" pitchFamily="17" charset="-128"/>
                <a:ea typeface="ＭＳ 明朝" pitchFamily="17" charset="-128"/>
              </a:rPr>
              <a:t>・みんなから同じ金額？</a:t>
            </a:r>
            <a:endParaRPr lang="en-US" altLang="ja-JP" sz="2400" b="1" dirty="0">
              <a:latin typeface="ＭＳ 明朝" pitchFamily="17" charset="-128"/>
              <a:ea typeface="ＭＳ 明朝" pitchFamily="17" charset="-128"/>
            </a:endParaRPr>
          </a:p>
          <a:p>
            <a:r>
              <a:rPr lang="ja-JP" altLang="en-US" sz="2400" b="1" dirty="0">
                <a:latin typeface="ＭＳ 明朝" pitchFamily="17" charset="-128"/>
                <a:ea typeface="ＭＳ 明朝" pitchFamily="17" charset="-128"/>
              </a:rPr>
              <a:t>・みんなから同じ率で？</a:t>
            </a:r>
            <a:endParaRPr lang="en-US" altLang="ja-JP" sz="2400" b="1" dirty="0">
              <a:latin typeface="ＭＳ 明朝" pitchFamily="17" charset="-128"/>
              <a:ea typeface="ＭＳ 明朝" pitchFamily="17" charset="-128"/>
            </a:endParaRPr>
          </a:p>
          <a:p>
            <a:r>
              <a:rPr lang="ja-JP" altLang="en-US" sz="2400" b="1" dirty="0">
                <a:latin typeface="ＭＳ 明朝" pitchFamily="17" charset="-128"/>
                <a:ea typeface="ＭＳ 明朝" pitchFamily="17" charset="-128"/>
              </a:rPr>
              <a:t>・負担能力に応じて？</a:t>
            </a:r>
          </a:p>
          <a:p>
            <a:endParaRPr lang="ja-JP" altLang="en-US" dirty="0"/>
          </a:p>
        </p:txBody>
      </p:sp>
      <p:sp>
        <p:nvSpPr>
          <p:cNvPr id="10" name="雲 9"/>
          <p:cNvSpPr/>
          <p:nvPr/>
        </p:nvSpPr>
        <p:spPr>
          <a:xfrm>
            <a:off x="827088" y="5229225"/>
            <a:ext cx="4897437" cy="133137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2" name="テキスト ボックス 7"/>
          <p:cNvSpPr txBox="1">
            <a:spLocks noChangeArrowheads="1"/>
          </p:cNvSpPr>
          <p:nvPr/>
        </p:nvSpPr>
        <p:spPr bwMode="auto">
          <a:xfrm>
            <a:off x="1100831" y="5538788"/>
            <a:ext cx="4623694" cy="646331"/>
          </a:xfrm>
          <a:prstGeom prst="rect">
            <a:avLst/>
          </a:prstGeom>
          <a:noFill/>
          <a:ln w="9525">
            <a:noFill/>
            <a:miter lim="800000"/>
            <a:headEnd/>
            <a:tailEnd/>
          </a:ln>
        </p:spPr>
        <p:txBody>
          <a:bodyPr wrap="square">
            <a:spAutoFit/>
          </a:bodyPr>
          <a:lstStyle/>
          <a:p>
            <a:r>
              <a:rPr lang="ja-JP" altLang="en-US" sz="3600" b="1" dirty="0">
                <a:latin typeface="ＭＳ 明朝" pitchFamily="17" charset="-128"/>
                <a:ea typeface="ＭＳ 明朝" pitchFamily="17" charset="-128"/>
              </a:rPr>
              <a:t>どうしたらいいの？</a:t>
            </a:r>
          </a:p>
        </p:txBody>
      </p:sp>
    </p:spTree>
    <p:extLst>
      <p:ext uri="{BB962C8B-B14F-4D97-AF65-F5344CB8AC3E}">
        <p14:creationId xmlns:p14="http://schemas.microsoft.com/office/powerpoint/2010/main" val="8261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slide(fromBottom)">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4340">
                                            <p:txEl>
                                              <p:pRg st="0" end="0"/>
                                            </p:txEl>
                                          </p:spTgt>
                                        </p:tgtEl>
                                        <p:attrNameLst>
                                          <p:attrName>style.visibility</p:attrName>
                                        </p:attrNameLst>
                                      </p:cBhvr>
                                      <p:to>
                                        <p:strVal val="visible"/>
                                      </p:to>
                                    </p:set>
                                    <p:animEffect transition="in" filter="fade">
                                      <p:cBhvr>
                                        <p:cTn id="15" dur="2000"/>
                                        <p:tgtEl>
                                          <p:spTgt spid="143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20" dur="500"/>
                                        <p:tgtEl>
                                          <p:spTgt spid="143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5" dur="500"/>
                                        <p:tgtEl>
                                          <p:spTgt spid="1434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30" dur="500"/>
                                        <p:tgtEl>
                                          <p:spTgt spid="1434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342"/>
                                        </p:tgtEl>
                                        <p:attrNameLst>
                                          <p:attrName>style.visibility</p:attrName>
                                        </p:attrNameLst>
                                      </p:cBhvr>
                                      <p:to>
                                        <p:strVal val="visible"/>
                                      </p:to>
                                    </p:set>
                                    <p:animEffect transition="in" filter="fade">
                                      <p:cBhvr>
                                        <p:cTn id="38"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77162" y="123757"/>
            <a:ext cx="7895514" cy="812800"/>
          </a:xfrm>
          <a:prstGeom prst="rect">
            <a:avLst/>
          </a:prstGeom>
        </p:spPr>
      </p:pic>
      <p:pic>
        <p:nvPicPr>
          <p:cNvPr id="2" name="図 1"/>
          <p:cNvPicPr>
            <a:picLocks noChangeAspect="1"/>
          </p:cNvPicPr>
          <p:nvPr/>
        </p:nvPicPr>
        <p:blipFill>
          <a:blip r:embed="rId4"/>
          <a:stretch>
            <a:fillRect/>
          </a:stretch>
        </p:blipFill>
        <p:spPr>
          <a:xfrm>
            <a:off x="0" y="1106859"/>
            <a:ext cx="9144000" cy="5751141"/>
          </a:xfrm>
          <a:prstGeom prst="rect">
            <a:avLst/>
          </a:prstGeom>
        </p:spPr>
      </p:pic>
      <p:pic>
        <p:nvPicPr>
          <p:cNvPr id="3" name="図 2"/>
          <p:cNvPicPr>
            <a:picLocks noChangeAspect="1"/>
          </p:cNvPicPr>
          <p:nvPr/>
        </p:nvPicPr>
        <p:blipFill>
          <a:blip r:embed="rId5"/>
          <a:stretch>
            <a:fillRect/>
          </a:stretch>
        </p:blipFill>
        <p:spPr>
          <a:xfrm>
            <a:off x="0" y="1106859"/>
            <a:ext cx="9144000" cy="5751141"/>
          </a:xfrm>
          <a:prstGeom prst="rect">
            <a:avLst/>
          </a:prstGeom>
        </p:spPr>
      </p:pic>
      <p:grpSp>
        <p:nvGrpSpPr>
          <p:cNvPr id="5" name="Group 4">
            <a:extLst>
              <a:ext uri="{FF2B5EF4-FFF2-40B4-BE49-F238E27FC236}">
                <a16:creationId xmlns:a16="http://schemas.microsoft.com/office/drawing/2014/main" id="{88846604-1AC5-42B1-8F25-68D508544F59}"/>
              </a:ext>
            </a:extLst>
          </p:cNvPr>
          <p:cNvGrpSpPr>
            <a:grpSpLocks noChangeAspect="1"/>
          </p:cNvGrpSpPr>
          <p:nvPr/>
        </p:nvGrpSpPr>
        <p:grpSpPr bwMode="auto">
          <a:xfrm>
            <a:off x="2224" y="1063626"/>
            <a:ext cx="10204450" cy="5780087"/>
            <a:chOff x="0" y="697"/>
            <a:chExt cx="6428" cy="3641"/>
          </a:xfrm>
        </p:grpSpPr>
        <p:sp>
          <p:nvSpPr>
            <p:cNvPr id="7" name="AutoShape 3">
              <a:extLst>
                <a:ext uri="{FF2B5EF4-FFF2-40B4-BE49-F238E27FC236}">
                  <a16:creationId xmlns:a16="http://schemas.microsoft.com/office/drawing/2014/main" id="{7C021A51-33B9-4CB4-A566-8060E579BA5A}"/>
                </a:ext>
              </a:extLst>
            </p:cNvPr>
            <p:cNvSpPr>
              <a:spLocks noChangeAspect="1" noChangeArrowheads="1" noTextEdit="1"/>
            </p:cNvSpPr>
            <p:nvPr/>
          </p:nvSpPr>
          <p:spPr bwMode="auto">
            <a:xfrm>
              <a:off x="0" y="697"/>
              <a:ext cx="5760" cy="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053" name="Picture 5">
              <a:extLst>
                <a:ext uri="{FF2B5EF4-FFF2-40B4-BE49-F238E27FC236}">
                  <a16:creationId xmlns:a16="http://schemas.microsoft.com/office/drawing/2014/main" id="{034E41A1-91F9-4BE4-A8B1-BF93F15AAD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0811"/>
            <a:stretch>
              <a:fillRect/>
            </a:stretch>
          </p:blipFill>
          <p:spPr bwMode="auto">
            <a:xfrm>
              <a:off x="0" y="697"/>
              <a:ext cx="36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22FFDBC6-3598-4BCA-95AC-9C48FD57F8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 y="697"/>
              <a:ext cx="770"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9EB10069-619E-4EBD-93F7-CC5B2B9EFD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 y="697"/>
              <a:ext cx="116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a:extLst>
                <a:ext uri="{FF2B5EF4-FFF2-40B4-BE49-F238E27FC236}">
                  <a16:creationId xmlns:a16="http://schemas.microsoft.com/office/drawing/2014/main" id="{90429584-C8BF-4F5D-B5FD-89AAD9D9DF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3" y="697"/>
              <a:ext cx="116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a:extLst>
                <a:ext uri="{FF2B5EF4-FFF2-40B4-BE49-F238E27FC236}">
                  <a16:creationId xmlns:a16="http://schemas.microsoft.com/office/drawing/2014/main" id="{C92E3634-5447-49DF-996C-9D05C0D2F8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3" y="697"/>
              <a:ext cx="116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a:extLst>
                <a:ext uri="{FF2B5EF4-FFF2-40B4-BE49-F238E27FC236}">
                  <a16:creationId xmlns:a16="http://schemas.microsoft.com/office/drawing/2014/main" id="{FED1C140-5D4F-431C-9541-C997F8A140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2" y="697"/>
              <a:ext cx="116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a:extLst>
                <a:ext uri="{FF2B5EF4-FFF2-40B4-BE49-F238E27FC236}">
                  <a16:creationId xmlns:a16="http://schemas.microsoft.com/office/drawing/2014/main" id="{A3A69A6F-E5AB-40AA-9F2D-E9510D6734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9525" b="9525"/>
            <a:stretch>
              <a:fillRect/>
            </a:stretch>
          </p:blipFill>
          <p:spPr bwMode="auto">
            <a:xfrm>
              <a:off x="0" y="991"/>
              <a:ext cx="362"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a:extLst>
                <a:ext uri="{FF2B5EF4-FFF2-40B4-BE49-F238E27FC236}">
                  <a16:creationId xmlns:a16="http://schemas.microsoft.com/office/drawing/2014/main" id="{BCE1A840-6E15-4144-B82E-311A34D911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 y="982"/>
              <a:ext cx="770"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a:extLst>
                <a:ext uri="{FF2B5EF4-FFF2-40B4-BE49-F238E27FC236}">
                  <a16:creationId xmlns:a16="http://schemas.microsoft.com/office/drawing/2014/main" id="{24FCC25F-C550-4D50-8E78-5979F3600A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4" y="982"/>
              <a:ext cx="116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a:extLst>
                <a:ext uri="{FF2B5EF4-FFF2-40B4-BE49-F238E27FC236}">
                  <a16:creationId xmlns:a16="http://schemas.microsoft.com/office/drawing/2014/main" id="{564DEBC6-C9D9-4EC3-959E-E0B757919A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3" y="982"/>
              <a:ext cx="1169"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a:extLst>
                <a:ext uri="{FF2B5EF4-FFF2-40B4-BE49-F238E27FC236}">
                  <a16:creationId xmlns:a16="http://schemas.microsoft.com/office/drawing/2014/main" id="{B3072C9F-F35B-4087-BB26-0BE16F094F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3" y="982"/>
              <a:ext cx="116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a:extLst>
                <a:ext uri="{FF2B5EF4-FFF2-40B4-BE49-F238E27FC236}">
                  <a16:creationId xmlns:a16="http://schemas.microsoft.com/office/drawing/2014/main" id="{2F68E43E-D81F-46CE-816B-7A9D2D833A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2" y="982"/>
              <a:ext cx="1169"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C5795558-B6DB-4608-A5E9-9907A3A41981}"/>
                </a:ext>
              </a:extLst>
            </p:cNvPr>
            <p:cNvSpPr>
              <a:spLocks noChangeArrowheads="1"/>
            </p:cNvSpPr>
            <p:nvPr/>
          </p:nvSpPr>
          <p:spPr bwMode="auto">
            <a:xfrm>
              <a:off x="5751" y="991"/>
              <a:ext cx="677" cy="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066" name="Picture 18">
              <a:extLst>
                <a:ext uri="{FF2B5EF4-FFF2-40B4-BE49-F238E27FC236}">
                  <a16:creationId xmlns:a16="http://schemas.microsoft.com/office/drawing/2014/main" id="{DAEFC2AC-2DEE-47A1-BE00-0749B687EB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3792" b="13792"/>
            <a:stretch>
              <a:fillRect/>
            </a:stretch>
          </p:blipFill>
          <p:spPr bwMode="auto">
            <a:xfrm>
              <a:off x="0" y="1295"/>
              <a:ext cx="36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a:extLst>
                <a:ext uri="{FF2B5EF4-FFF2-40B4-BE49-F238E27FC236}">
                  <a16:creationId xmlns:a16="http://schemas.microsoft.com/office/drawing/2014/main" id="{75BF51E6-BDBE-4F59-8938-2921063DAB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16000"/>
            <a:stretch>
              <a:fillRect/>
            </a:stretch>
          </p:blipFill>
          <p:spPr bwMode="auto">
            <a:xfrm>
              <a:off x="352" y="1295"/>
              <a:ext cx="77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a:extLst>
                <a:ext uri="{FF2B5EF4-FFF2-40B4-BE49-F238E27FC236}">
                  <a16:creationId xmlns:a16="http://schemas.microsoft.com/office/drawing/2014/main" id="{62D40A28-64C5-4ECA-BF49-A62220380AF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4" y="1286"/>
              <a:ext cx="116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1">
              <a:extLst>
                <a:ext uri="{FF2B5EF4-FFF2-40B4-BE49-F238E27FC236}">
                  <a16:creationId xmlns:a16="http://schemas.microsoft.com/office/drawing/2014/main" id="{5E7177BC-965C-40E1-A65E-124256C201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3" y="1286"/>
              <a:ext cx="116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a:extLst>
                <a:ext uri="{FF2B5EF4-FFF2-40B4-BE49-F238E27FC236}">
                  <a16:creationId xmlns:a16="http://schemas.microsoft.com/office/drawing/2014/main" id="{801DFDBC-6205-474B-A673-7283EC8595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3" y="1286"/>
              <a:ext cx="1168"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3">
              <a:extLst>
                <a:ext uri="{FF2B5EF4-FFF2-40B4-BE49-F238E27FC236}">
                  <a16:creationId xmlns:a16="http://schemas.microsoft.com/office/drawing/2014/main" id="{E9E54119-FE58-4388-84E1-75A07A72902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2" y="1286"/>
              <a:ext cx="116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a:extLst>
                <a:ext uri="{FF2B5EF4-FFF2-40B4-BE49-F238E27FC236}">
                  <a16:creationId xmlns:a16="http://schemas.microsoft.com/office/drawing/2014/main" id="{E8DAB150-8EEB-44C0-B34F-99E15F7620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t="9756" b="9756"/>
            <a:stretch>
              <a:fillRect/>
            </a:stretch>
          </p:blipFill>
          <p:spPr bwMode="auto">
            <a:xfrm>
              <a:off x="0" y="1479"/>
              <a:ext cx="36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5">
              <a:extLst>
                <a:ext uri="{FF2B5EF4-FFF2-40B4-BE49-F238E27FC236}">
                  <a16:creationId xmlns:a16="http://schemas.microsoft.com/office/drawing/2014/main" id="{B8FE59AE-7DA9-4125-BF3B-C7F4F735577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10811"/>
            <a:stretch>
              <a:fillRect/>
            </a:stretch>
          </p:blipFill>
          <p:spPr bwMode="auto">
            <a:xfrm>
              <a:off x="352" y="1479"/>
              <a:ext cx="770"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6">
              <a:extLst>
                <a:ext uri="{FF2B5EF4-FFF2-40B4-BE49-F238E27FC236}">
                  <a16:creationId xmlns:a16="http://schemas.microsoft.com/office/drawing/2014/main" id="{5D7F2593-5840-47B2-873A-6711C0B0DF8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4" y="1469"/>
              <a:ext cx="116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7">
              <a:extLst>
                <a:ext uri="{FF2B5EF4-FFF2-40B4-BE49-F238E27FC236}">
                  <a16:creationId xmlns:a16="http://schemas.microsoft.com/office/drawing/2014/main" id="{C71BF784-6FE0-475F-AB73-AF7A54D7CE2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3" y="1469"/>
              <a:ext cx="116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8">
              <a:extLst>
                <a:ext uri="{FF2B5EF4-FFF2-40B4-BE49-F238E27FC236}">
                  <a16:creationId xmlns:a16="http://schemas.microsoft.com/office/drawing/2014/main" id="{06939CB4-51E2-4C54-A6DC-4DE898BCFB8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3" y="1469"/>
              <a:ext cx="116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a:extLst>
                <a:ext uri="{FF2B5EF4-FFF2-40B4-BE49-F238E27FC236}">
                  <a16:creationId xmlns:a16="http://schemas.microsoft.com/office/drawing/2014/main" id="{CD4EE553-896F-48C5-AD71-488A748CC9A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82" y="1469"/>
              <a:ext cx="116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0">
              <a:extLst>
                <a:ext uri="{FF2B5EF4-FFF2-40B4-BE49-F238E27FC236}">
                  <a16:creationId xmlns:a16="http://schemas.microsoft.com/office/drawing/2014/main" id="{487A99DF-3B34-410E-9A12-AD5EFB0B73F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t="9756" b="9756"/>
            <a:stretch>
              <a:fillRect/>
            </a:stretch>
          </p:blipFill>
          <p:spPr bwMode="auto">
            <a:xfrm>
              <a:off x="0" y="1773"/>
              <a:ext cx="36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31">
              <a:extLst>
                <a:ext uri="{FF2B5EF4-FFF2-40B4-BE49-F238E27FC236}">
                  <a16:creationId xmlns:a16="http://schemas.microsoft.com/office/drawing/2014/main" id="{5E62F9E3-5B30-440A-96E2-EBDED7CAFCC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3" y="1764"/>
              <a:ext cx="770"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a:extLst>
                <a:ext uri="{FF2B5EF4-FFF2-40B4-BE49-F238E27FC236}">
                  <a16:creationId xmlns:a16="http://schemas.microsoft.com/office/drawing/2014/main" id="{608D93D7-811A-4F15-9581-14FAC68C99A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4" y="1764"/>
              <a:ext cx="116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a:extLst>
                <a:ext uri="{FF2B5EF4-FFF2-40B4-BE49-F238E27FC236}">
                  <a16:creationId xmlns:a16="http://schemas.microsoft.com/office/drawing/2014/main" id="{CB95C1ED-826C-4FEA-BE63-2BC6D951F66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3" y="1764"/>
              <a:ext cx="116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4">
              <a:extLst>
                <a:ext uri="{FF2B5EF4-FFF2-40B4-BE49-F238E27FC236}">
                  <a16:creationId xmlns:a16="http://schemas.microsoft.com/office/drawing/2014/main" id="{8D949AA6-20D0-4655-AE75-F69B19879C8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3" y="1764"/>
              <a:ext cx="116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a:extLst>
                <a:ext uri="{FF2B5EF4-FFF2-40B4-BE49-F238E27FC236}">
                  <a16:creationId xmlns:a16="http://schemas.microsoft.com/office/drawing/2014/main" id="{534A3745-89C9-4E0D-A69F-A5ED3AF9C49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82" y="1764"/>
              <a:ext cx="116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a:extLst>
                <a:ext uri="{FF2B5EF4-FFF2-40B4-BE49-F238E27FC236}">
                  <a16:creationId xmlns:a16="http://schemas.microsoft.com/office/drawing/2014/main" id="{06A4BD4D-A6B4-4EEE-9D53-96FDF487C01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t="9756" b="9756"/>
            <a:stretch>
              <a:fillRect/>
            </a:stretch>
          </p:blipFill>
          <p:spPr bwMode="auto">
            <a:xfrm>
              <a:off x="0" y="2067"/>
              <a:ext cx="36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a:extLst>
                <a:ext uri="{FF2B5EF4-FFF2-40B4-BE49-F238E27FC236}">
                  <a16:creationId xmlns:a16="http://schemas.microsoft.com/office/drawing/2014/main" id="{6C7BB9C6-11AD-45B2-8EEF-7CF8884875C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3" y="2058"/>
              <a:ext cx="770"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a:extLst>
                <a:ext uri="{FF2B5EF4-FFF2-40B4-BE49-F238E27FC236}">
                  <a16:creationId xmlns:a16="http://schemas.microsoft.com/office/drawing/2014/main" id="{57987F57-88B4-4B70-AADE-A2FAE22096E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04" y="2058"/>
              <a:ext cx="116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a:extLst>
                <a:ext uri="{FF2B5EF4-FFF2-40B4-BE49-F238E27FC236}">
                  <a16:creationId xmlns:a16="http://schemas.microsoft.com/office/drawing/2014/main" id="{B0C0CBEA-6C64-4892-9AB9-944CD435B0B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63" y="2058"/>
              <a:ext cx="116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40">
              <a:extLst>
                <a:ext uri="{FF2B5EF4-FFF2-40B4-BE49-F238E27FC236}">
                  <a16:creationId xmlns:a16="http://schemas.microsoft.com/office/drawing/2014/main" id="{F116EACF-6583-4E43-9E27-618E0524DEC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3" y="2058"/>
              <a:ext cx="116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41">
              <a:extLst>
                <a:ext uri="{FF2B5EF4-FFF2-40B4-BE49-F238E27FC236}">
                  <a16:creationId xmlns:a16="http://schemas.microsoft.com/office/drawing/2014/main" id="{4C3263B4-7B30-49BC-856C-E613067E451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82" y="2058"/>
              <a:ext cx="116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42">
              <a:extLst>
                <a:ext uri="{FF2B5EF4-FFF2-40B4-BE49-F238E27FC236}">
                  <a16:creationId xmlns:a16="http://schemas.microsoft.com/office/drawing/2014/main" id="{88FA3FDF-6184-4DF5-9AAF-5DBFA745C05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t="9756" b="9756"/>
            <a:stretch>
              <a:fillRect/>
            </a:stretch>
          </p:blipFill>
          <p:spPr bwMode="auto">
            <a:xfrm>
              <a:off x="0" y="2361"/>
              <a:ext cx="36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43">
              <a:extLst>
                <a:ext uri="{FF2B5EF4-FFF2-40B4-BE49-F238E27FC236}">
                  <a16:creationId xmlns:a16="http://schemas.microsoft.com/office/drawing/2014/main" id="{C22133AF-1849-4CFA-908A-CD2FE26DE82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3" y="2352"/>
              <a:ext cx="770"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2" name="Picture 44">
              <a:extLst>
                <a:ext uri="{FF2B5EF4-FFF2-40B4-BE49-F238E27FC236}">
                  <a16:creationId xmlns:a16="http://schemas.microsoft.com/office/drawing/2014/main" id="{B35E71D2-3B7C-4663-BD69-4D2AEFCA64C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04" y="2352"/>
              <a:ext cx="116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45">
              <a:extLst>
                <a:ext uri="{FF2B5EF4-FFF2-40B4-BE49-F238E27FC236}">
                  <a16:creationId xmlns:a16="http://schemas.microsoft.com/office/drawing/2014/main" id="{ECB93ABF-877B-4F1B-9F24-4146957C163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63" y="2352"/>
              <a:ext cx="116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46">
              <a:extLst>
                <a:ext uri="{FF2B5EF4-FFF2-40B4-BE49-F238E27FC236}">
                  <a16:creationId xmlns:a16="http://schemas.microsoft.com/office/drawing/2014/main" id="{B6777BCF-72F2-4FE5-A3FE-815E666A896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23" y="2352"/>
              <a:ext cx="116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5" name="Picture 47">
              <a:extLst>
                <a:ext uri="{FF2B5EF4-FFF2-40B4-BE49-F238E27FC236}">
                  <a16:creationId xmlns:a16="http://schemas.microsoft.com/office/drawing/2014/main" id="{C88D56A1-ADD9-4213-8C1B-181878916AE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82" y="2352"/>
              <a:ext cx="116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48">
              <a:extLst>
                <a:ext uri="{FF2B5EF4-FFF2-40B4-BE49-F238E27FC236}">
                  <a16:creationId xmlns:a16="http://schemas.microsoft.com/office/drawing/2014/main" id="{3816CBD1-0072-43D1-8289-67A8DC2A853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t="13792" b="13792"/>
            <a:stretch>
              <a:fillRect/>
            </a:stretch>
          </p:blipFill>
          <p:spPr bwMode="auto">
            <a:xfrm>
              <a:off x="0" y="2656"/>
              <a:ext cx="36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 name="Picture 49">
              <a:extLst>
                <a:ext uri="{FF2B5EF4-FFF2-40B4-BE49-F238E27FC236}">
                  <a16:creationId xmlns:a16="http://schemas.microsoft.com/office/drawing/2014/main" id="{CDBEC529-934A-4A5A-96AF-E3600865A8A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16000"/>
            <a:stretch>
              <a:fillRect/>
            </a:stretch>
          </p:blipFill>
          <p:spPr bwMode="auto">
            <a:xfrm>
              <a:off x="352" y="2656"/>
              <a:ext cx="77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8" name="Picture 50">
              <a:extLst>
                <a:ext uri="{FF2B5EF4-FFF2-40B4-BE49-F238E27FC236}">
                  <a16:creationId xmlns:a16="http://schemas.microsoft.com/office/drawing/2014/main" id="{0C67E0E9-DB22-41B2-80C0-FD6708933F7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4" y="2646"/>
              <a:ext cx="11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 name="Picture 51">
              <a:extLst>
                <a:ext uri="{FF2B5EF4-FFF2-40B4-BE49-F238E27FC236}">
                  <a16:creationId xmlns:a16="http://schemas.microsoft.com/office/drawing/2014/main" id="{F383A2CF-6910-4286-B2BE-A525A95FBE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3" y="2646"/>
              <a:ext cx="11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 name="Picture 52">
              <a:extLst>
                <a:ext uri="{FF2B5EF4-FFF2-40B4-BE49-F238E27FC236}">
                  <a16:creationId xmlns:a16="http://schemas.microsoft.com/office/drawing/2014/main" id="{7FCBD5EF-669C-4714-8E3B-F22A87CF78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3" y="2646"/>
              <a:ext cx="11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1" name="Picture 53">
              <a:extLst>
                <a:ext uri="{FF2B5EF4-FFF2-40B4-BE49-F238E27FC236}">
                  <a16:creationId xmlns:a16="http://schemas.microsoft.com/office/drawing/2014/main" id="{59B543C1-3F71-405A-AE6E-21F8CE7D94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2" y="2646"/>
              <a:ext cx="11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2" name="Picture 54">
              <a:extLst>
                <a:ext uri="{FF2B5EF4-FFF2-40B4-BE49-F238E27FC236}">
                  <a16:creationId xmlns:a16="http://schemas.microsoft.com/office/drawing/2014/main" id="{D8F6D7AB-DF7C-41B4-9866-C8C69F78455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t="9756" b="9756"/>
            <a:stretch>
              <a:fillRect/>
            </a:stretch>
          </p:blipFill>
          <p:spPr bwMode="auto">
            <a:xfrm>
              <a:off x="0" y="2840"/>
              <a:ext cx="36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3" name="Picture 55">
              <a:extLst>
                <a:ext uri="{FF2B5EF4-FFF2-40B4-BE49-F238E27FC236}">
                  <a16:creationId xmlns:a16="http://schemas.microsoft.com/office/drawing/2014/main" id="{6E09FDDF-7C4B-44A4-B351-249FC6AE8E3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t="10811"/>
            <a:stretch>
              <a:fillRect/>
            </a:stretch>
          </p:blipFill>
          <p:spPr bwMode="auto">
            <a:xfrm>
              <a:off x="352" y="2840"/>
              <a:ext cx="770"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4" name="Picture 56">
              <a:extLst>
                <a:ext uri="{FF2B5EF4-FFF2-40B4-BE49-F238E27FC236}">
                  <a16:creationId xmlns:a16="http://schemas.microsoft.com/office/drawing/2014/main" id="{4F922F5F-0556-4251-A555-A0485E8C7CB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4" y="2830"/>
              <a:ext cx="116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5" name="Picture 57">
              <a:extLst>
                <a:ext uri="{FF2B5EF4-FFF2-40B4-BE49-F238E27FC236}">
                  <a16:creationId xmlns:a16="http://schemas.microsoft.com/office/drawing/2014/main" id="{5BE21EEA-4FCE-4951-ADF5-8606501E1F4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3" y="2830"/>
              <a:ext cx="116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6" name="Picture 58">
              <a:extLst>
                <a:ext uri="{FF2B5EF4-FFF2-40B4-BE49-F238E27FC236}">
                  <a16:creationId xmlns:a16="http://schemas.microsoft.com/office/drawing/2014/main" id="{2EFFF402-2A63-485D-8FB0-2F9C558EAC3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3" y="2830"/>
              <a:ext cx="116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7" name="Picture 59">
              <a:extLst>
                <a:ext uri="{FF2B5EF4-FFF2-40B4-BE49-F238E27FC236}">
                  <a16:creationId xmlns:a16="http://schemas.microsoft.com/office/drawing/2014/main" id="{2C4ABE67-0E47-43BB-B4DB-34281411896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82" y="2830"/>
              <a:ext cx="1169"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8" name="Picture 60">
              <a:extLst>
                <a:ext uri="{FF2B5EF4-FFF2-40B4-BE49-F238E27FC236}">
                  <a16:creationId xmlns:a16="http://schemas.microsoft.com/office/drawing/2014/main" id="{586BE404-14E6-4C11-8762-D65C252C63B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t="10811"/>
            <a:stretch>
              <a:fillRect/>
            </a:stretch>
          </p:blipFill>
          <p:spPr bwMode="auto">
            <a:xfrm>
              <a:off x="0" y="3134"/>
              <a:ext cx="36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 name="Picture 61">
              <a:extLst>
                <a:ext uri="{FF2B5EF4-FFF2-40B4-BE49-F238E27FC236}">
                  <a16:creationId xmlns:a16="http://schemas.microsoft.com/office/drawing/2014/main" id="{E2C77630-F51E-4447-85F9-367C0361B1D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3" y="3125"/>
              <a:ext cx="770"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0" name="Picture 62">
              <a:extLst>
                <a:ext uri="{FF2B5EF4-FFF2-40B4-BE49-F238E27FC236}">
                  <a16:creationId xmlns:a16="http://schemas.microsoft.com/office/drawing/2014/main" id="{A1695E2D-D85D-4FF9-9527-6093C8BB06C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4" y="3125"/>
              <a:ext cx="116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1" name="Picture 63">
              <a:extLst>
                <a:ext uri="{FF2B5EF4-FFF2-40B4-BE49-F238E27FC236}">
                  <a16:creationId xmlns:a16="http://schemas.microsoft.com/office/drawing/2014/main" id="{5C39823B-A374-49C9-BF52-ED14EAE0883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3" y="3125"/>
              <a:ext cx="116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2" name="Picture 64">
              <a:extLst>
                <a:ext uri="{FF2B5EF4-FFF2-40B4-BE49-F238E27FC236}">
                  <a16:creationId xmlns:a16="http://schemas.microsoft.com/office/drawing/2014/main" id="{CB682922-FF80-455A-8E5B-39CD555D062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3" y="3125"/>
              <a:ext cx="1168"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3" name="Picture 65">
              <a:extLst>
                <a:ext uri="{FF2B5EF4-FFF2-40B4-BE49-F238E27FC236}">
                  <a16:creationId xmlns:a16="http://schemas.microsoft.com/office/drawing/2014/main" id="{48265C26-E0A6-4728-BB15-D569E780A49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82" y="3125"/>
              <a:ext cx="1169"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6">
              <a:extLst>
                <a:ext uri="{FF2B5EF4-FFF2-40B4-BE49-F238E27FC236}">
                  <a16:creationId xmlns:a16="http://schemas.microsoft.com/office/drawing/2014/main" id="{5803B33A-770E-4DB2-967F-1F12BBE8B238}"/>
                </a:ext>
              </a:extLst>
            </p:cNvPr>
            <p:cNvSpPr>
              <a:spLocks noChangeArrowheads="1"/>
            </p:cNvSpPr>
            <p:nvPr/>
          </p:nvSpPr>
          <p:spPr bwMode="auto">
            <a:xfrm>
              <a:off x="0" y="3428"/>
              <a:ext cx="5760" cy="892"/>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0" name="Rectangle 67">
              <a:extLst>
                <a:ext uri="{FF2B5EF4-FFF2-40B4-BE49-F238E27FC236}">
                  <a16:creationId xmlns:a16="http://schemas.microsoft.com/office/drawing/2014/main" id="{691CC95F-EE87-4FDD-A18E-66481F940FCB}"/>
                </a:ext>
              </a:extLst>
            </p:cNvPr>
            <p:cNvSpPr>
              <a:spLocks noChangeArrowheads="1"/>
            </p:cNvSpPr>
            <p:nvPr/>
          </p:nvSpPr>
          <p:spPr bwMode="auto">
            <a:xfrm>
              <a:off x="547" y="761"/>
              <a:ext cx="29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区分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 name="Rectangle 68">
              <a:extLst>
                <a:ext uri="{FF2B5EF4-FFF2-40B4-BE49-F238E27FC236}">
                  <a16:creationId xmlns:a16="http://schemas.microsoft.com/office/drawing/2014/main" id="{CA308507-864F-427B-A81F-E2BA99BB8BD3}"/>
                </a:ext>
              </a:extLst>
            </p:cNvPr>
            <p:cNvSpPr>
              <a:spLocks noChangeArrowheads="1"/>
            </p:cNvSpPr>
            <p:nvPr/>
          </p:nvSpPr>
          <p:spPr bwMode="auto">
            <a:xfrm>
              <a:off x="1540" y="761"/>
              <a:ext cx="32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1班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 name="Rectangle 69">
              <a:extLst>
                <a:ext uri="{FF2B5EF4-FFF2-40B4-BE49-F238E27FC236}">
                  <a16:creationId xmlns:a16="http://schemas.microsoft.com/office/drawing/2014/main" id="{77D939EF-763D-4577-AC8F-D9D75D6F8D29}"/>
                </a:ext>
              </a:extLst>
            </p:cNvPr>
            <p:cNvSpPr>
              <a:spLocks noChangeArrowheads="1"/>
            </p:cNvSpPr>
            <p:nvPr/>
          </p:nvSpPr>
          <p:spPr bwMode="auto">
            <a:xfrm>
              <a:off x="2699" y="761"/>
              <a:ext cx="32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2班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 name="Rectangle 70">
              <a:extLst>
                <a:ext uri="{FF2B5EF4-FFF2-40B4-BE49-F238E27FC236}">
                  <a16:creationId xmlns:a16="http://schemas.microsoft.com/office/drawing/2014/main" id="{0EA4914D-2C37-4011-AC76-BF988458AEB3}"/>
                </a:ext>
              </a:extLst>
            </p:cNvPr>
            <p:cNvSpPr>
              <a:spLocks noChangeArrowheads="1"/>
            </p:cNvSpPr>
            <p:nvPr/>
          </p:nvSpPr>
          <p:spPr bwMode="auto">
            <a:xfrm>
              <a:off x="3859" y="761"/>
              <a:ext cx="32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3班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 name="Rectangle 71">
              <a:extLst>
                <a:ext uri="{FF2B5EF4-FFF2-40B4-BE49-F238E27FC236}">
                  <a16:creationId xmlns:a16="http://schemas.microsoft.com/office/drawing/2014/main" id="{667DCC6D-7752-4A7C-AF53-6C7D32D2ADEF}"/>
                </a:ext>
              </a:extLst>
            </p:cNvPr>
            <p:cNvSpPr>
              <a:spLocks noChangeArrowheads="1"/>
            </p:cNvSpPr>
            <p:nvPr/>
          </p:nvSpPr>
          <p:spPr bwMode="auto">
            <a:xfrm>
              <a:off x="5018" y="761"/>
              <a:ext cx="32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4班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72">
              <a:extLst>
                <a:ext uri="{FF2B5EF4-FFF2-40B4-BE49-F238E27FC236}">
                  <a16:creationId xmlns:a16="http://schemas.microsoft.com/office/drawing/2014/main" id="{20CCAB6B-507D-4D86-9418-DE501D3DADD5}"/>
                </a:ext>
              </a:extLst>
            </p:cNvPr>
            <p:cNvSpPr>
              <a:spLocks noChangeArrowheads="1"/>
            </p:cNvSpPr>
            <p:nvPr/>
          </p:nvSpPr>
          <p:spPr bwMode="auto">
            <a:xfrm>
              <a:off x="519" y="1046"/>
              <a:ext cx="32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収入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 name="Rectangle 73">
              <a:extLst>
                <a:ext uri="{FF2B5EF4-FFF2-40B4-BE49-F238E27FC236}">
                  <a16:creationId xmlns:a16="http://schemas.microsoft.com/office/drawing/2014/main" id="{3FDB7944-5D28-4E4D-8958-F28801872D78}"/>
                </a:ext>
              </a:extLst>
            </p:cNvPr>
            <p:cNvSpPr>
              <a:spLocks noChangeArrowheads="1"/>
            </p:cNvSpPr>
            <p:nvPr/>
          </p:nvSpPr>
          <p:spPr bwMode="auto">
            <a:xfrm>
              <a:off x="1438" y="1065"/>
              <a:ext cx="42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1億円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74">
              <a:extLst>
                <a:ext uri="{FF2B5EF4-FFF2-40B4-BE49-F238E27FC236}">
                  <a16:creationId xmlns:a16="http://schemas.microsoft.com/office/drawing/2014/main" id="{D247C522-CCA4-4F2F-94C5-7647CD675079}"/>
                </a:ext>
              </a:extLst>
            </p:cNvPr>
            <p:cNvSpPr>
              <a:spLocks noChangeArrowheads="1"/>
            </p:cNvSpPr>
            <p:nvPr/>
          </p:nvSpPr>
          <p:spPr bwMode="auto">
            <a:xfrm>
              <a:off x="2384" y="1065"/>
              <a:ext cx="8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8,000万円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 name="Rectangle 75">
              <a:extLst>
                <a:ext uri="{FF2B5EF4-FFF2-40B4-BE49-F238E27FC236}">
                  <a16:creationId xmlns:a16="http://schemas.microsoft.com/office/drawing/2014/main" id="{14CF36B9-3053-4BA7-B877-78E4D9DDD55C}"/>
                </a:ext>
              </a:extLst>
            </p:cNvPr>
            <p:cNvSpPr>
              <a:spLocks noChangeArrowheads="1"/>
            </p:cNvSpPr>
            <p:nvPr/>
          </p:nvSpPr>
          <p:spPr bwMode="auto">
            <a:xfrm>
              <a:off x="3543" y="1065"/>
              <a:ext cx="9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dirty="0">
                  <a:solidFill>
                    <a:srgbClr val="000000"/>
                  </a:solidFill>
                  <a:latin typeface="HGP創英角ﾎﾟｯﾌﾟ体" panose="040B0A00000000000000" pitchFamily="50" charset="-128"/>
                  <a:ea typeface="HGP創英角ﾎﾟｯﾌﾟ体" panose="040B0A00000000000000" pitchFamily="50" charset="-128"/>
                </a:rPr>
                <a:t>4</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,000万円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 name="Rectangle 76">
              <a:extLst>
                <a:ext uri="{FF2B5EF4-FFF2-40B4-BE49-F238E27FC236}">
                  <a16:creationId xmlns:a16="http://schemas.microsoft.com/office/drawing/2014/main" id="{8941E9B6-000E-422E-B68F-7428378DD191}"/>
                </a:ext>
              </a:extLst>
            </p:cNvPr>
            <p:cNvSpPr>
              <a:spLocks noChangeArrowheads="1"/>
            </p:cNvSpPr>
            <p:nvPr/>
          </p:nvSpPr>
          <p:spPr bwMode="auto">
            <a:xfrm>
              <a:off x="4703" y="1065"/>
              <a:ext cx="9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dirty="0">
                  <a:solidFill>
                    <a:srgbClr val="000000"/>
                  </a:solidFill>
                  <a:latin typeface="HGP創英角ﾎﾟｯﾌﾟ体" panose="040B0A00000000000000" pitchFamily="50" charset="-128"/>
                  <a:ea typeface="HGP創英角ﾎﾟｯﾌﾟ体" panose="040B0A00000000000000" pitchFamily="50" charset="-128"/>
                </a:rPr>
                <a:t>2,000</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 name="Rectangle 77">
              <a:extLst>
                <a:ext uri="{FF2B5EF4-FFF2-40B4-BE49-F238E27FC236}">
                  <a16:creationId xmlns:a16="http://schemas.microsoft.com/office/drawing/2014/main" id="{A23EBF89-6DB1-4D7F-B2F9-26AB14B133E0}"/>
                </a:ext>
              </a:extLst>
            </p:cNvPr>
            <p:cNvSpPr>
              <a:spLocks noChangeArrowheads="1"/>
            </p:cNvSpPr>
            <p:nvPr/>
          </p:nvSpPr>
          <p:spPr bwMode="auto">
            <a:xfrm>
              <a:off x="1558" y="1322"/>
              <a:ext cx="2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000000"/>
                  </a:solidFill>
                  <a:latin typeface="HGP創英角ﾎﾟｯﾌﾟ体" panose="040B0A00000000000000" pitchFamily="50" charset="-128"/>
                  <a:ea typeface="HGP創英角ﾎﾟｯﾌﾟ体" panose="040B0A00000000000000" pitchFamily="50" charset="-128"/>
                </a:rPr>
                <a:t>40</a:t>
              </a:r>
              <a:r>
                <a:rPr kumimoji="0" lang="ja-JP" altLang="ja-JP" sz="18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 name="Rectangle 78">
              <a:extLst>
                <a:ext uri="{FF2B5EF4-FFF2-40B4-BE49-F238E27FC236}">
                  <a16:creationId xmlns:a16="http://schemas.microsoft.com/office/drawing/2014/main" id="{D64BF09F-F55B-4E71-AE89-F950216EF028}"/>
                </a:ext>
              </a:extLst>
            </p:cNvPr>
            <p:cNvSpPr>
              <a:spLocks noChangeArrowheads="1"/>
            </p:cNvSpPr>
            <p:nvPr/>
          </p:nvSpPr>
          <p:spPr bwMode="auto">
            <a:xfrm>
              <a:off x="2718" y="1322"/>
              <a:ext cx="2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3</a:t>
              </a:r>
              <a:r>
                <a:rPr kumimoji="0" lang="en-US" altLang="ja-JP" sz="18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5</a:t>
              </a:r>
              <a:r>
                <a:rPr kumimoji="0" lang="ja-JP" altLang="ja-JP" sz="18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 name="Rectangle 79">
              <a:extLst>
                <a:ext uri="{FF2B5EF4-FFF2-40B4-BE49-F238E27FC236}">
                  <a16:creationId xmlns:a16="http://schemas.microsoft.com/office/drawing/2014/main" id="{245051D9-B790-446D-8F33-4F51E2FCED9C}"/>
                </a:ext>
              </a:extLst>
            </p:cNvPr>
            <p:cNvSpPr>
              <a:spLocks noChangeArrowheads="1"/>
            </p:cNvSpPr>
            <p:nvPr/>
          </p:nvSpPr>
          <p:spPr bwMode="auto">
            <a:xfrm>
              <a:off x="3877" y="1322"/>
              <a:ext cx="2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000000"/>
                  </a:solidFill>
                  <a:latin typeface="HGP創英角ﾎﾟｯﾌﾟ体" panose="040B0A00000000000000" pitchFamily="50" charset="-128"/>
                  <a:ea typeface="HGP創英角ﾎﾟｯﾌﾟ体" panose="040B0A00000000000000" pitchFamily="50" charset="-128"/>
                </a:rPr>
                <a:t>3</a:t>
              </a:r>
              <a:r>
                <a:rPr kumimoji="0" lang="ja-JP" altLang="ja-JP" sz="18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3" name="Rectangle 80">
              <a:extLst>
                <a:ext uri="{FF2B5EF4-FFF2-40B4-BE49-F238E27FC236}">
                  <a16:creationId xmlns:a16="http://schemas.microsoft.com/office/drawing/2014/main" id="{6D515186-73FC-430C-AEC2-FEA680C481BB}"/>
                </a:ext>
              </a:extLst>
            </p:cNvPr>
            <p:cNvSpPr>
              <a:spLocks noChangeArrowheads="1"/>
            </p:cNvSpPr>
            <p:nvPr/>
          </p:nvSpPr>
          <p:spPr bwMode="auto">
            <a:xfrm>
              <a:off x="5036" y="1322"/>
              <a:ext cx="2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000000"/>
                  </a:solidFill>
                  <a:latin typeface="HGP創英角ﾎﾟｯﾌﾟ体" panose="040B0A00000000000000" pitchFamily="50" charset="-128"/>
                  <a:ea typeface="HGP創英角ﾎﾟｯﾌﾟ体" panose="040B0A00000000000000" pitchFamily="50" charset="-128"/>
                </a:rPr>
                <a:t>25</a:t>
              </a:r>
              <a:r>
                <a:rPr kumimoji="0" lang="ja-JP" altLang="ja-JP" sz="18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4" name="Rectangle 81">
              <a:extLst>
                <a:ext uri="{FF2B5EF4-FFF2-40B4-BE49-F238E27FC236}">
                  <a16:creationId xmlns:a16="http://schemas.microsoft.com/office/drawing/2014/main" id="{0C141E0D-3A22-42CA-8EF6-444FF188F71B}"/>
                </a:ext>
              </a:extLst>
            </p:cNvPr>
            <p:cNvSpPr>
              <a:spLocks noChangeArrowheads="1"/>
            </p:cNvSpPr>
            <p:nvPr/>
          </p:nvSpPr>
          <p:spPr bwMode="auto">
            <a:xfrm>
              <a:off x="1289" y="1543"/>
              <a:ext cx="9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dirty="0">
                  <a:solidFill>
                    <a:srgbClr val="000000"/>
                  </a:solidFill>
                  <a:latin typeface="HGP創英角ﾎﾟｯﾌﾟ体" panose="040B0A00000000000000" pitchFamily="50" charset="-128"/>
                  <a:ea typeface="HGP創英角ﾎﾟｯﾌﾟ体" panose="040B0A00000000000000" pitchFamily="50" charset="-128"/>
                </a:rPr>
                <a:t>4</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a:t>
              </a:r>
              <a:r>
                <a:rPr kumimoji="0" lang="en-US"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0</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00万円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 name="Rectangle 82">
              <a:extLst>
                <a:ext uri="{FF2B5EF4-FFF2-40B4-BE49-F238E27FC236}">
                  <a16:creationId xmlns:a16="http://schemas.microsoft.com/office/drawing/2014/main" id="{63376848-5D6B-4CCD-9ECF-23CA80711602}"/>
                </a:ext>
              </a:extLst>
            </p:cNvPr>
            <p:cNvSpPr>
              <a:spLocks noChangeArrowheads="1"/>
            </p:cNvSpPr>
            <p:nvPr/>
          </p:nvSpPr>
          <p:spPr bwMode="auto">
            <a:xfrm>
              <a:off x="2449" y="1543"/>
              <a:ext cx="9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2,</a:t>
              </a:r>
              <a:r>
                <a:rPr kumimoji="0" lang="en-US"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8</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00万円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6" name="Rectangle 83">
              <a:extLst>
                <a:ext uri="{FF2B5EF4-FFF2-40B4-BE49-F238E27FC236}">
                  <a16:creationId xmlns:a16="http://schemas.microsoft.com/office/drawing/2014/main" id="{1DD726C4-45C5-4E7A-80F9-F4D1E08A682D}"/>
                </a:ext>
              </a:extLst>
            </p:cNvPr>
            <p:cNvSpPr>
              <a:spLocks noChangeArrowheads="1"/>
            </p:cNvSpPr>
            <p:nvPr/>
          </p:nvSpPr>
          <p:spPr bwMode="auto">
            <a:xfrm>
              <a:off x="3608" y="1543"/>
              <a:ext cx="8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1,200万円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 name="Rectangle 84">
              <a:extLst>
                <a:ext uri="{FF2B5EF4-FFF2-40B4-BE49-F238E27FC236}">
                  <a16:creationId xmlns:a16="http://schemas.microsoft.com/office/drawing/2014/main" id="{87F7C1BD-BF5D-4EB5-81E3-B08A561D9BFE}"/>
                </a:ext>
              </a:extLst>
            </p:cNvPr>
            <p:cNvSpPr>
              <a:spLocks noChangeArrowheads="1"/>
            </p:cNvSpPr>
            <p:nvPr/>
          </p:nvSpPr>
          <p:spPr bwMode="auto">
            <a:xfrm>
              <a:off x="4934" y="1543"/>
              <a:ext cx="76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dirty="0">
                  <a:solidFill>
                    <a:srgbClr val="000000"/>
                  </a:solidFill>
                  <a:latin typeface="HGP創英角ﾎﾟｯﾌﾟ体" panose="040B0A00000000000000" pitchFamily="50" charset="-128"/>
                  <a:ea typeface="HGP創英角ﾎﾟｯﾌﾟ体" panose="040B0A00000000000000" pitchFamily="50" charset="-128"/>
                </a:rPr>
                <a:t>500</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 name="Rectangle 85">
              <a:extLst>
                <a:ext uri="{FF2B5EF4-FFF2-40B4-BE49-F238E27FC236}">
                  <a16:creationId xmlns:a16="http://schemas.microsoft.com/office/drawing/2014/main" id="{C1E03BD6-E172-4E39-93E6-8EC4F2709051}"/>
                </a:ext>
              </a:extLst>
            </p:cNvPr>
            <p:cNvSpPr>
              <a:spLocks noChangeArrowheads="1"/>
            </p:cNvSpPr>
            <p:nvPr/>
          </p:nvSpPr>
          <p:spPr bwMode="auto">
            <a:xfrm>
              <a:off x="547" y="1828"/>
              <a:ext cx="32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残り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86">
              <a:extLst>
                <a:ext uri="{FF2B5EF4-FFF2-40B4-BE49-F238E27FC236}">
                  <a16:creationId xmlns:a16="http://schemas.microsoft.com/office/drawing/2014/main" id="{00F01B04-53F2-458A-AD8F-31B537990FDD}"/>
                </a:ext>
              </a:extLst>
            </p:cNvPr>
            <p:cNvSpPr>
              <a:spLocks noChangeArrowheads="1"/>
            </p:cNvSpPr>
            <p:nvPr/>
          </p:nvSpPr>
          <p:spPr bwMode="auto">
            <a:xfrm>
              <a:off x="1549" y="1856"/>
              <a:ext cx="6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6,</a:t>
              </a:r>
              <a:r>
                <a:rPr kumimoji="0" lang="en-US"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0</a:t>
              </a:r>
              <a:r>
                <a:rPr kumimoji="0" lang="ja-JP"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00万円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0" name="Rectangle 87">
              <a:extLst>
                <a:ext uri="{FF2B5EF4-FFF2-40B4-BE49-F238E27FC236}">
                  <a16:creationId xmlns:a16="http://schemas.microsoft.com/office/drawing/2014/main" id="{038AE2DA-912E-4391-A6D8-0D4AB994A2F7}"/>
                </a:ext>
              </a:extLst>
            </p:cNvPr>
            <p:cNvSpPr>
              <a:spLocks noChangeArrowheads="1"/>
            </p:cNvSpPr>
            <p:nvPr/>
          </p:nvSpPr>
          <p:spPr bwMode="auto">
            <a:xfrm>
              <a:off x="2708" y="1856"/>
              <a:ext cx="6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5,</a:t>
              </a:r>
              <a:r>
                <a:rPr kumimoji="0" lang="en-US"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2</a:t>
              </a:r>
              <a:r>
                <a:rPr kumimoji="0" lang="ja-JP"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00万円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1" name="Rectangle 88">
              <a:extLst>
                <a:ext uri="{FF2B5EF4-FFF2-40B4-BE49-F238E27FC236}">
                  <a16:creationId xmlns:a16="http://schemas.microsoft.com/office/drawing/2014/main" id="{F83AE4BD-3765-4C3D-B4AB-90A22C9A502D}"/>
                </a:ext>
              </a:extLst>
            </p:cNvPr>
            <p:cNvSpPr>
              <a:spLocks noChangeArrowheads="1"/>
            </p:cNvSpPr>
            <p:nvPr/>
          </p:nvSpPr>
          <p:spPr bwMode="auto">
            <a:xfrm>
              <a:off x="3868" y="1856"/>
              <a:ext cx="6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FF0000"/>
                  </a:solidFill>
                  <a:latin typeface="HGP創英角ﾎﾟｯﾌﾟ体" panose="040B0A00000000000000" pitchFamily="50" charset="-128"/>
                  <a:ea typeface="HGP創英角ﾎﾟｯﾌﾟ体" panose="040B0A00000000000000" pitchFamily="50" charset="-128"/>
                </a:rPr>
                <a:t>2</a:t>
              </a:r>
              <a:r>
                <a:rPr kumimoji="0" lang="ja-JP"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,800万円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48" name="Rectangle 89">
              <a:extLst>
                <a:ext uri="{FF2B5EF4-FFF2-40B4-BE49-F238E27FC236}">
                  <a16:creationId xmlns:a16="http://schemas.microsoft.com/office/drawing/2014/main" id="{F45E0E03-A5C4-4F0D-877D-A4FC7A48283B}"/>
                </a:ext>
              </a:extLst>
            </p:cNvPr>
            <p:cNvSpPr>
              <a:spLocks noChangeArrowheads="1"/>
            </p:cNvSpPr>
            <p:nvPr/>
          </p:nvSpPr>
          <p:spPr bwMode="auto">
            <a:xfrm>
              <a:off x="5027" y="1856"/>
              <a:ext cx="6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FF0000"/>
                  </a:solidFill>
                  <a:latin typeface="HGP創英角ﾎﾟｯﾌﾟ体" panose="040B0A00000000000000" pitchFamily="50" charset="-128"/>
                  <a:ea typeface="HGP創英角ﾎﾟｯﾌﾟ体" panose="040B0A00000000000000" pitchFamily="50" charset="-128"/>
                </a:rPr>
                <a:t>1</a:t>
              </a:r>
              <a:r>
                <a:rPr kumimoji="0" lang="en-US"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,500</a:t>
              </a:r>
              <a:r>
                <a:rPr kumimoji="0" lang="ja-JP"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49" name="Rectangle 90">
              <a:extLst>
                <a:ext uri="{FF2B5EF4-FFF2-40B4-BE49-F238E27FC236}">
                  <a16:creationId xmlns:a16="http://schemas.microsoft.com/office/drawing/2014/main" id="{E26752A0-1BA6-4464-A85A-2DE0242588B5}"/>
                </a:ext>
              </a:extLst>
            </p:cNvPr>
            <p:cNvSpPr>
              <a:spLocks noChangeArrowheads="1"/>
            </p:cNvSpPr>
            <p:nvPr/>
          </p:nvSpPr>
          <p:spPr bwMode="auto">
            <a:xfrm>
              <a:off x="547" y="2132"/>
              <a:ext cx="29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区分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50" name="Rectangle 91">
              <a:extLst>
                <a:ext uri="{FF2B5EF4-FFF2-40B4-BE49-F238E27FC236}">
                  <a16:creationId xmlns:a16="http://schemas.microsoft.com/office/drawing/2014/main" id="{C35593F3-51BB-47B6-835F-34A41EAF9B43}"/>
                </a:ext>
              </a:extLst>
            </p:cNvPr>
            <p:cNvSpPr>
              <a:spLocks noChangeArrowheads="1"/>
            </p:cNvSpPr>
            <p:nvPr/>
          </p:nvSpPr>
          <p:spPr bwMode="auto">
            <a:xfrm>
              <a:off x="1530" y="2132"/>
              <a:ext cx="2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５班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51" name="Rectangle 92">
              <a:extLst>
                <a:ext uri="{FF2B5EF4-FFF2-40B4-BE49-F238E27FC236}">
                  <a16:creationId xmlns:a16="http://schemas.microsoft.com/office/drawing/2014/main" id="{8CAC25B3-C80C-4991-9258-12DC87F0F1A4}"/>
                </a:ext>
              </a:extLst>
            </p:cNvPr>
            <p:cNvSpPr>
              <a:spLocks noChangeArrowheads="1"/>
            </p:cNvSpPr>
            <p:nvPr/>
          </p:nvSpPr>
          <p:spPr bwMode="auto">
            <a:xfrm>
              <a:off x="2690" y="2132"/>
              <a:ext cx="2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６班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52" name="Rectangle 93">
              <a:extLst>
                <a:ext uri="{FF2B5EF4-FFF2-40B4-BE49-F238E27FC236}">
                  <a16:creationId xmlns:a16="http://schemas.microsoft.com/office/drawing/2014/main" id="{34E13C98-666B-40C9-865F-5FAA0BDDCD41}"/>
                </a:ext>
              </a:extLst>
            </p:cNvPr>
            <p:cNvSpPr>
              <a:spLocks noChangeArrowheads="1"/>
            </p:cNvSpPr>
            <p:nvPr/>
          </p:nvSpPr>
          <p:spPr bwMode="auto">
            <a:xfrm>
              <a:off x="3849" y="2132"/>
              <a:ext cx="2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７班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65" name="Rectangle 94">
              <a:extLst>
                <a:ext uri="{FF2B5EF4-FFF2-40B4-BE49-F238E27FC236}">
                  <a16:creationId xmlns:a16="http://schemas.microsoft.com/office/drawing/2014/main" id="{D2AF81B3-F1CD-4EE0-80C1-4AB042C96259}"/>
                </a:ext>
              </a:extLst>
            </p:cNvPr>
            <p:cNvSpPr>
              <a:spLocks noChangeArrowheads="1"/>
            </p:cNvSpPr>
            <p:nvPr/>
          </p:nvSpPr>
          <p:spPr bwMode="auto">
            <a:xfrm>
              <a:off x="5009" y="2132"/>
              <a:ext cx="2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８班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14" name="Rectangle 95">
              <a:extLst>
                <a:ext uri="{FF2B5EF4-FFF2-40B4-BE49-F238E27FC236}">
                  <a16:creationId xmlns:a16="http://schemas.microsoft.com/office/drawing/2014/main" id="{A778E413-0925-4754-8DAE-86E46EDFFF98}"/>
                </a:ext>
              </a:extLst>
            </p:cNvPr>
            <p:cNvSpPr>
              <a:spLocks noChangeArrowheads="1"/>
            </p:cNvSpPr>
            <p:nvPr/>
          </p:nvSpPr>
          <p:spPr bwMode="auto">
            <a:xfrm>
              <a:off x="519" y="2417"/>
              <a:ext cx="32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収入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15" name="Rectangle 96">
              <a:extLst>
                <a:ext uri="{FF2B5EF4-FFF2-40B4-BE49-F238E27FC236}">
                  <a16:creationId xmlns:a16="http://schemas.microsoft.com/office/drawing/2014/main" id="{422C88CB-EE0E-43B9-BC9B-D1CB3AAB9060}"/>
                </a:ext>
              </a:extLst>
            </p:cNvPr>
            <p:cNvSpPr>
              <a:spLocks noChangeArrowheads="1"/>
            </p:cNvSpPr>
            <p:nvPr/>
          </p:nvSpPr>
          <p:spPr bwMode="auto">
            <a:xfrm>
              <a:off x="1289" y="2426"/>
              <a:ext cx="9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dirty="0">
                  <a:solidFill>
                    <a:srgbClr val="000000"/>
                  </a:solidFill>
                  <a:latin typeface="HGP創英角ﾎﾟｯﾌﾟ体" panose="040B0A00000000000000" pitchFamily="50" charset="-128"/>
                  <a:ea typeface="HGP創英角ﾎﾟｯﾌﾟ体" panose="040B0A00000000000000" pitchFamily="50" charset="-128"/>
                </a:rPr>
                <a:t>1,500</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16" name="Rectangle 97">
              <a:extLst>
                <a:ext uri="{FF2B5EF4-FFF2-40B4-BE49-F238E27FC236}">
                  <a16:creationId xmlns:a16="http://schemas.microsoft.com/office/drawing/2014/main" id="{27ECCF43-2A11-454C-8A1B-3E02DABC96BD}"/>
                </a:ext>
              </a:extLst>
            </p:cNvPr>
            <p:cNvSpPr>
              <a:spLocks noChangeArrowheads="1"/>
            </p:cNvSpPr>
            <p:nvPr/>
          </p:nvSpPr>
          <p:spPr bwMode="auto">
            <a:xfrm>
              <a:off x="2449" y="2426"/>
              <a:ext cx="8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1,000万円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17" name="Rectangle 98">
              <a:extLst>
                <a:ext uri="{FF2B5EF4-FFF2-40B4-BE49-F238E27FC236}">
                  <a16:creationId xmlns:a16="http://schemas.microsoft.com/office/drawing/2014/main" id="{ADF865B9-1108-45E5-B419-60B20DB9DC1F}"/>
                </a:ext>
              </a:extLst>
            </p:cNvPr>
            <p:cNvSpPr>
              <a:spLocks noChangeArrowheads="1"/>
            </p:cNvSpPr>
            <p:nvPr/>
          </p:nvSpPr>
          <p:spPr bwMode="auto">
            <a:xfrm>
              <a:off x="3775" y="2426"/>
              <a:ext cx="68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800万円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18" name="Rectangle 99">
              <a:extLst>
                <a:ext uri="{FF2B5EF4-FFF2-40B4-BE49-F238E27FC236}">
                  <a16:creationId xmlns:a16="http://schemas.microsoft.com/office/drawing/2014/main" id="{D083A32F-7E08-4FF6-9464-9DCB9A1741FE}"/>
                </a:ext>
              </a:extLst>
            </p:cNvPr>
            <p:cNvSpPr>
              <a:spLocks noChangeArrowheads="1"/>
            </p:cNvSpPr>
            <p:nvPr/>
          </p:nvSpPr>
          <p:spPr bwMode="auto">
            <a:xfrm>
              <a:off x="4934" y="2426"/>
              <a:ext cx="76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dirty="0">
                  <a:solidFill>
                    <a:srgbClr val="000000"/>
                  </a:solidFill>
                  <a:latin typeface="HGP創英角ﾎﾟｯﾌﾟ体" panose="040B0A00000000000000" pitchFamily="50" charset="-128"/>
                  <a:ea typeface="HGP創英角ﾎﾟｯﾌﾟ体" panose="040B0A00000000000000" pitchFamily="50" charset="-128"/>
                </a:rPr>
                <a:t>7</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00万円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19" name="Rectangle 100">
              <a:extLst>
                <a:ext uri="{FF2B5EF4-FFF2-40B4-BE49-F238E27FC236}">
                  <a16:creationId xmlns:a16="http://schemas.microsoft.com/office/drawing/2014/main" id="{415F1081-07D3-46C3-A117-09B2DDBDDF09}"/>
                </a:ext>
              </a:extLst>
            </p:cNvPr>
            <p:cNvSpPr>
              <a:spLocks noChangeArrowheads="1"/>
            </p:cNvSpPr>
            <p:nvPr/>
          </p:nvSpPr>
          <p:spPr bwMode="auto">
            <a:xfrm>
              <a:off x="1558" y="2683"/>
              <a:ext cx="2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000000"/>
                  </a:solidFill>
                  <a:latin typeface="HGP創英角ﾎﾟｯﾌﾟ体" panose="040B0A00000000000000" pitchFamily="50" charset="-128"/>
                  <a:ea typeface="HGP創英角ﾎﾟｯﾌﾟ体" panose="040B0A00000000000000" pitchFamily="50" charset="-128"/>
                </a:rPr>
                <a:t>20</a:t>
              </a:r>
              <a:r>
                <a:rPr kumimoji="0" lang="ja-JP" altLang="ja-JP" sz="18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20" name="Rectangle 101">
              <a:extLst>
                <a:ext uri="{FF2B5EF4-FFF2-40B4-BE49-F238E27FC236}">
                  <a16:creationId xmlns:a16="http://schemas.microsoft.com/office/drawing/2014/main" id="{881887EA-1755-4EFF-A9BD-3CBEA91006C1}"/>
                </a:ext>
              </a:extLst>
            </p:cNvPr>
            <p:cNvSpPr>
              <a:spLocks noChangeArrowheads="1"/>
            </p:cNvSpPr>
            <p:nvPr/>
          </p:nvSpPr>
          <p:spPr bwMode="auto">
            <a:xfrm>
              <a:off x="2684" y="2683"/>
              <a:ext cx="2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000000"/>
                  </a:solidFill>
                  <a:latin typeface="HGP創英角ﾎﾟｯﾌﾟ体" panose="040B0A00000000000000" pitchFamily="50" charset="-128"/>
                  <a:ea typeface="HGP創英角ﾎﾟｯﾌﾟ体" panose="040B0A00000000000000" pitchFamily="50" charset="-128"/>
                </a:rPr>
                <a:t>10</a:t>
              </a:r>
              <a:r>
                <a:rPr kumimoji="0" lang="ja-JP" altLang="ja-JP" sz="18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21" name="Rectangle 102">
              <a:extLst>
                <a:ext uri="{FF2B5EF4-FFF2-40B4-BE49-F238E27FC236}">
                  <a16:creationId xmlns:a16="http://schemas.microsoft.com/office/drawing/2014/main" id="{0E7FD83F-8B2C-420E-80B2-0D311FADC21C}"/>
                </a:ext>
              </a:extLst>
            </p:cNvPr>
            <p:cNvSpPr>
              <a:spLocks noChangeArrowheads="1"/>
            </p:cNvSpPr>
            <p:nvPr/>
          </p:nvSpPr>
          <p:spPr bwMode="auto">
            <a:xfrm>
              <a:off x="3923" y="2683"/>
              <a:ext cx="1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000000"/>
                  </a:solidFill>
                  <a:latin typeface="HGP創英角ﾎﾟｯﾌﾟ体" panose="040B0A00000000000000" pitchFamily="50" charset="-128"/>
                  <a:ea typeface="HGP創英角ﾎﾟｯﾌﾟ体" panose="040B0A00000000000000" pitchFamily="50" charset="-128"/>
                </a:rPr>
                <a:t>5</a:t>
              </a:r>
              <a:r>
                <a:rPr kumimoji="0" lang="ja-JP" altLang="ja-JP" sz="18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22" name="Rectangle 103">
              <a:extLst>
                <a:ext uri="{FF2B5EF4-FFF2-40B4-BE49-F238E27FC236}">
                  <a16:creationId xmlns:a16="http://schemas.microsoft.com/office/drawing/2014/main" id="{D36CF2A3-AA17-452F-A843-1217E7F7983B}"/>
                </a:ext>
              </a:extLst>
            </p:cNvPr>
            <p:cNvSpPr>
              <a:spLocks noChangeArrowheads="1"/>
            </p:cNvSpPr>
            <p:nvPr/>
          </p:nvSpPr>
          <p:spPr bwMode="auto">
            <a:xfrm>
              <a:off x="5083" y="2683"/>
              <a:ext cx="1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000000"/>
                  </a:solidFill>
                  <a:latin typeface="HGP創英角ﾎﾟｯﾌﾟ体" panose="040B0A00000000000000" pitchFamily="50" charset="-128"/>
                  <a:ea typeface="HGP創英角ﾎﾟｯﾌﾟ体" panose="040B0A00000000000000" pitchFamily="50" charset="-128"/>
                </a:rPr>
                <a:t>5</a:t>
              </a:r>
              <a:r>
                <a:rPr kumimoji="0" lang="ja-JP" altLang="ja-JP" sz="18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23" name="Rectangle 104">
              <a:extLst>
                <a:ext uri="{FF2B5EF4-FFF2-40B4-BE49-F238E27FC236}">
                  <a16:creationId xmlns:a16="http://schemas.microsoft.com/office/drawing/2014/main" id="{8DAA6942-F288-4AC4-A9A2-06E3B0B640E8}"/>
                </a:ext>
              </a:extLst>
            </p:cNvPr>
            <p:cNvSpPr>
              <a:spLocks noChangeArrowheads="1"/>
            </p:cNvSpPr>
            <p:nvPr/>
          </p:nvSpPr>
          <p:spPr bwMode="auto">
            <a:xfrm>
              <a:off x="1456" y="2904"/>
              <a:ext cx="76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dirty="0">
                  <a:solidFill>
                    <a:srgbClr val="000000"/>
                  </a:solidFill>
                  <a:latin typeface="HGP創英角ﾎﾟｯﾌﾟ体" panose="040B0A00000000000000" pitchFamily="50" charset="-128"/>
                  <a:ea typeface="HGP創英角ﾎﾟｯﾌﾟ体" panose="040B0A00000000000000" pitchFamily="50" charset="-128"/>
                </a:rPr>
                <a:t>300</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24" name="Rectangle 105">
              <a:extLst>
                <a:ext uri="{FF2B5EF4-FFF2-40B4-BE49-F238E27FC236}">
                  <a16:creationId xmlns:a16="http://schemas.microsoft.com/office/drawing/2014/main" id="{90343CAE-E957-40C2-B397-721ACF20C733}"/>
                </a:ext>
              </a:extLst>
            </p:cNvPr>
            <p:cNvSpPr>
              <a:spLocks noChangeArrowheads="1"/>
            </p:cNvSpPr>
            <p:nvPr/>
          </p:nvSpPr>
          <p:spPr bwMode="auto">
            <a:xfrm>
              <a:off x="2615" y="2904"/>
              <a:ext cx="76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dirty="0">
                  <a:solidFill>
                    <a:srgbClr val="000000"/>
                  </a:solidFill>
                  <a:latin typeface="HGP創英角ﾎﾟｯﾌﾟ体" panose="040B0A00000000000000" pitchFamily="50" charset="-128"/>
                  <a:ea typeface="HGP創英角ﾎﾟｯﾌﾟ体" panose="040B0A00000000000000" pitchFamily="50" charset="-128"/>
                </a:rPr>
                <a:t>10</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25" name="Rectangle 106">
              <a:extLst>
                <a:ext uri="{FF2B5EF4-FFF2-40B4-BE49-F238E27FC236}">
                  <a16:creationId xmlns:a16="http://schemas.microsoft.com/office/drawing/2014/main" id="{EC8A759F-BB2E-49D7-BC21-BD1D08F3FD64}"/>
                </a:ext>
              </a:extLst>
            </p:cNvPr>
            <p:cNvSpPr>
              <a:spLocks noChangeArrowheads="1"/>
            </p:cNvSpPr>
            <p:nvPr/>
          </p:nvSpPr>
          <p:spPr bwMode="auto">
            <a:xfrm>
              <a:off x="3913" y="2904"/>
              <a:ext cx="6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4</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0</a:t>
              </a:r>
              <a:r>
                <a:rPr kumimoji="0" lang="ja-JP" altLang="en-US"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万</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26" name="Rectangle 107">
              <a:extLst>
                <a:ext uri="{FF2B5EF4-FFF2-40B4-BE49-F238E27FC236}">
                  <a16:creationId xmlns:a16="http://schemas.microsoft.com/office/drawing/2014/main" id="{67474BE5-B93A-4C7E-B2CF-02799AD1AB53}"/>
                </a:ext>
              </a:extLst>
            </p:cNvPr>
            <p:cNvSpPr>
              <a:spLocks noChangeArrowheads="1"/>
            </p:cNvSpPr>
            <p:nvPr/>
          </p:nvSpPr>
          <p:spPr bwMode="auto">
            <a:xfrm>
              <a:off x="5067" y="2904"/>
              <a:ext cx="6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dirty="0">
                  <a:solidFill>
                    <a:srgbClr val="000000"/>
                  </a:solidFill>
                  <a:latin typeface="HGP創英角ﾎﾟｯﾌﾟ体" panose="040B0A00000000000000" pitchFamily="50" charset="-128"/>
                  <a:ea typeface="HGP創英角ﾎﾟｯﾌﾟ体" panose="040B0A00000000000000" pitchFamily="50" charset="-128"/>
                </a:rPr>
                <a:t>35</a:t>
              </a:r>
              <a:r>
                <a:rPr kumimoji="0" lang="ja-JP" altLang="en-US" sz="2400" dirty="0">
                  <a:solidFill>
                    <a:srgbClr val="000000"/>
                  </a:solidFill>
                  <a:latin typeface="HGP創英角ﾎﾟｯﾌﾟ体" panose="040B0A00000000000000" pitchFamily="50" charset="-128"/>
                  <a:ea typeface="HGP創英角ﾎﾟｯﾌﾟ体" panose="040B0A00000000000000" pitchFamily="50" charset="-128"/>
                </a:rPr>
                <a:t>万</a:t>
              </a:r>
              <a:r>
                <a:rPr kumimoji="0" lang="ja-JP" altLang="ja-JP" sz="2400" b="0" i="0" u="none" strike="noStrike" cap="none" normalizeH="0" baseline="0" dirty="0">
                  <a:ln>
                    <a:noFill/>
                  </a:ln>
                  <a:solidFill>
                    <a:srgbClr val="000000"/>
                  </a:solidFill>
                  <a:effectLst/>
                  <a:latin typeface="HGP創英角ﾎﾟｯﾌﾟ体" panose="040B0A00000000000000" pitchFamily="50" charset="-128"/>
                  <a:ea typeface="HGP創英角ﾎﾟｯﾌﾟ体" panose="040B0A00000000000000" pitchFamily="50" charset="-128"/>
                </a:rPr>
                <a:t>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27" name="Rectangle 108">
              <a:extLst>
                <a:ext uri="{FF2B5EF4-FFF2-40B4-BE49-F238E27FC236}">
                  <a16:creationId xmlns:a16="http://schemas.microsoft.com/office/drawing/2014/main" id="{C674F4B3-67F7-41C7-98FD-FD5D47501401}"/>
                </a:ext>
              </a:extLst>
            </p:cNvPr>
            <p:cNvSpPr>
              <a:spLocks noChangeArrowheads="1"/>
            </p:cNvSpPr>
            <p:nvPr/>
          </p:nvSpPr>
          <p:spPr bwMode="auto">
            <a:xfrm>
              <a:off x="547" y="3189"/>
              <a:ext cx="32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残り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28" name="Rectangle 109">
              <a:extLst>
                <a:ext uri="{FF2B5EF4-FFF2-40B4-BE49-F238E27FC236}">
                  <a16:creationId xmlns:a16="http://schemas.microsoft.com/office/drawing/2014/main" id="{9530D4CB-E468-4631-9684-D4DF6654C974}"/>
                </a:ext>
              </a:extLst>
            </p:cNvPr>
            <p:cNvSpPr>
              <a:spLocks noChangeArrowheads="1"/>
            </p:cNvSpPr>
            <p:nvPr/>
          </p:nvSpPr>
          <p:spPr bwMode="auto">
            <a:xfrm>
              <a:off x="1549" y="3217"/>
              <a:ext cx="6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FF0000"/>
                  </a:solidFill>
                  <a:latin typeface="HGP創英角ﾎﾟｯﾌﾟ体" panose="040B0A00000000000000" pitchFamily="50" charset="-128"/>
                  <a:ea typeface="HGP創英角ﾎﾟｯﾌﾟ体" panose="040B0A00000000000000" pitchFamily="50" charset="-128"/>
                </a:rPr>
                <a:t>1,200</a:t>
              </a:r>
              <a:r>
                <a:rPr kumimoji="0" lang="ja-JP"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29" name="Rectangle 110">
              <a:extLst>
                <a:ext uri="{FF2B5EF4-FFF2-40B4-BE49-F238E27FC236}">
                  <a16:creationId xmlns:a16="http://schemas.microsoft.com/office/drawing/2014/main" id="{BD8ABF76-C7E6-4E41-8977-19A3EF53C1F1}"/>
                </a:ext>
              </a:extLst>
            </p:cNvPr>
            <p:cNvSpPr>
              <a:spLocks noChangeArrowheads="1"/>
            </p:cNvSpPr>
            <p:nvPr/>
          </p:nvSpPr>
          <p:spPr bwMode="auto">
            <a:xfrm>
              <a:off x="2829" y="3217"/>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9</a:t>
              </a:r>
              <a:r>
                <a:rPr kumimoji="0" lang="en-US"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0</a:t>
              </a:r>
              <a:r>
                <a:rPr kumimoji="0" lang="ja-JP"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30" name="Rectangle 111">
              <a:extLst>
                <a:ext uri="{FF2B5EF4-FFF2-40B4-BE49-F238E27FC236}">
                  <a16:creationId xmlns:a16="http://schemas.microsoft.com/office/drawing/2014/main" id="{54E7363E-FA38-4556-A144-4169AA8D8A3D}"/>
                </a:ext>
              </a:extLst>
            </p:cNvPr>
            <p:cNvSpPr>
              <a:spLocks noChangeArrowheads="1"/>
            </p:cNvSpPr>
            <p:nvPr/>
          </p:nvSpPr>
          <p:spPr bwMode="auto">
            <a:xfrm>
              <a:off x="3988" y="3217"/>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FF0000"/>
                  </a:solidFill>
                  <a:latin typeface="HGP創英角ﾎﾟｯﾌﾟ体" panose="040B0A00000000000000" pitchFamily="50" charset="-128"/>
                  <a:ea typeface="HGP創英角ﾎﾟｯﾌﾟ体" panose="040B0A00000000000000" pitchFamily="50" charset="-128"/>
                </a:rPr>
                <a:t>76</a:t>
              </a:r>
              <a:r>
                <a:rPr kumimoji="0" lang="ja-JP"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0万円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31" name="Rectangle 112">
              <a:extLst>
                <a:ext uri="{FF2B5EF4-FFF2-40B4-BE49-F238E27FC236}">
                  <a16:creationId xmlns:a16="http://schemas.microsoft.com/office/drawing/2014/main" id="{78DC2C3B-2CF2-46EA-BD0B-4DE1AED3403C}"/>
                </a:ext>
              </a:extLst>
            </p:cNvPr>
            <p:cNvSpPr>
              <a:spLocks noChangeArrowheads="1"/>
            </p:cNvSpPr>
            <p:nvPr/>
          </p:nvSpPr>
          <p:spPr bwMode="auto">
            <a:xfrm>
              <a:off x="5148" y="3217"/>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dirty="0">
                  <a:solidFill>
                    <a:srgbClr val="FF0000"/>
                  </a:solidFill>
                  <a:latin typeface="HGP創英角ﾎﾟｯﾌﾟ体" panose="040B0A00000000000000" pitchFamily="50" charset="-128"/>
                  <a:ea typeface="HGP創英角ﾎﾟｯﾌﾟ体" panose="040B0A00000000000000" pitchFamily="50" charset="-128"/>
                </a:rPr>
                <a:t>665</a:t>
              </a:r>
              <a:r>
                <a:rPr kumimoji="0" lang="ja-JP" altLang="ja-JP" sz="1800" b="0" i="0" u="none" strike="noStrike" cap="none" normalizeH="0" baseline="0" dirty="0">
                  <a:ln>
                    <a:noFill/>
                  </a:ln>
                  <a:solidFill>
                    <a:srgbClr val="FF0000"/>
                  </a:solidFill>
                  <a:effectLst/>
                  <a:latin typeface="HGP創英角ﾎﾟｯﾌﾟ体" panose="040B0A00000000000000" pitchFamily="50" charset="-128"/>
                  <a:ea typeface="HGP創英角ﾎﾟｯﾌﾟ体" panose="040B0A00000000000000" pitchFamily="50" charset="-128"/>
                </a:rPr>
                <a:t>万円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32" name="Rectangle 113">
              <a:extLst>
                <a:ext uri="{FF2B5EF4-FFF2-40B4-BE49-F238E27FC236}">
                  <a16:creationId xmlns:a16="http://schemas.microsoft.com/office/drawing/2014/main" id="{A6281387-C82B-4FCA-86CD-E9F8786819E2}"/>
                </a:ext>
              </a:extLst>
            </p:cNvPr>
            <p:cNvSpPr>
              <a:spLocks noChangeArrowheads="1"/>
            </p:cNvSpPr>
            <p:nvPr/>
          </p:nvSpPr>
          <p:spPr bwMode="auto">
            <a:xfrm>
              <a:off x="547" y="2812"/>
              <a:ext cx="29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能力</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33" name="Rectangle 114">
              <a:extLst>
                <a:ext uri="{FF2B5EF4-FFF2-40B4-BE49-F238E27FC236}">
                  <a16:creationId xmlns:a16="http://schemas.microsoft.com/office/drawing/2014/main" id="{873F3B66-7BA9-4B53-95F7-84497FF81DAC}"/>
                </a:ext>
              </a:extLst>
            </p:cNvPr>
            <p:cNvSpPr>
              <a:spLocks noChangeArrowheads="1"/>
            </p:cNvSpPr>
            <p:nvPr/>
          </p:nvSpPr>
          <p:spPr bwMode="auto">
            <a:xfrm>
              <a:off x="547" y="1451"/>
              <a:ext cx="29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a:ln>
                    <a:noFill/>
                  </a:ln>
                  <a:solidFill>
                    <a:srgbClr val="000000"/>
                  </a:solidFill>
                  <a:effectLst/>
                  <a:latin typeface="HGP創英角ﾎﾟｯﾌﾟ体" panose="040B0A00000000000000" pitchFamily="50" charset="-128"/>
                  <a:ea typeface="HGP創英角ﾎﾟｯﾌﾟ体" panose="040B0A00000000000000" pitchFamily="50" charset="-128"/>
                </a:rPr>
                <a:t>能力</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34" name="Rectangle 115">
              <a:extLst>
                <a:ext uri="{FF2B5EF4-FFF2-40B4-BE49-F238E27FC236}">
                  <a16:creationId xmlns:a16="http://schemas.microsoft.com/office/drawing/2014/main" id="{7DDE7C88-2096-4241-B8C9-17921221F832}"/>
                </a:ext>
              </a:extLst>
            </p:cNvPr>
            <p:cNvSpPr>
              <a:spLocks noChangeArrowheads="1"/>
            </p:cNvSpPr>
            <p:nvPr/>
          </p:nvSpPr>
          <p:spPr bwMode="auto">
            <a:xfrm>
              <a:off x="65" y="899"/>
              <a:ext cx="21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a:ln>
                    <a:noFill/>
                  </a:ln>
                  <a:solidFill>
                    <a:srgbClr val="000000"/>
                  </a:solidFill>
                  <a:effectLst/>
                  <a:latin typeface="HGP創英角ｺﾞｼｯｸUB" panose="020B0900000000000000" pitchFamily="50" charset="-128"/>
                  <a:ea typeface="HGP創英角ｺﾞｼｯｸUB" panose="020B0900000000000000" pitchFamily="50" charset="-128"/>
                </a:rPr>
                <a:t>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35" name="Rectangle 116">
              <a:extLst>
                <a:ext uri="{FF2B5EF4-FFF2-40B4-BE49-F238E27FC236}">
                  <a16:creationId xmlns:a16="http://schemas.microsoft.com/office/drawing/2014/main" id="{9080E285-095C-45DC-9094-9B42553FBE70}"/>
                </a:ext>
              </a:extLst>
            </p:cNvPr>
            <p:cNvSpPr>
              <a:spLocks noChangeArrowheads="1"/>
            </p:cNvSpPr>
            <p:nvPr/>
          </p:nvSpPr>
          <p:spPr bwMode="auto">
            <a:xfrm>
              <a:off x="74" y="1322"/>
              <a:ext cx="21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a:ln>
                    <a:noFill/>
                  </a:ln>
                  <a:solidFill>
                    <a:srgbClr val="000000"/>
                  </a:solidFill>
                  <a:effectLst/>
                  <a:latin typeface="HGP創英角ｺﾞｼｯｸUB" panose="020B0900000000000000" pitchFamily="50" charset="-128"/>
                  <a:ea typeface="HGP創英角ｺﾞｼｯｸUB" panose="020B0900000000000000" pitchFamily="50" charset="-128"/>
                </a:rPr>
                <a:t>め</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36" name="Rectangle 117">
              <a:extLst>
                <a:ext uri="{FF2B5EF4-FFF2-40B4-BE49-F238E27FC236}">
                  <a16:creationId xmlns:a16="http://schemas.microsoft.com/office/drawing/2014/main" id="{71803281-44C3-41B5-B4E9-AFEEEE586223}"/>
                </a:ext>
              </a:extLst>
            </p:cNvPr>
            <p:cNvSpPr>
              <a:spLocks noChangeArrowheads="1"/>
            </p:cNvSpPr>
            <p:nvPr/>
          </p:nvSpPr>
          <p:spPr bwMode="auto">
            <a:xfrm>
              <a:off x="83" y="1745"/>
              <a:ext cx="21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a:ln>
                    <a:noFill/>
                  </a:ln>
                  <a:solidFill>
                    <a:srgbClr val="000000"/>
                  </a:solidFill>
                  <a:effectLst/>
                  <a:latin typeface="HGP創英角ｺﾞｼｯｸUB" panose="020B0900000000000000" pitchFamily="50" charset="-128"/>
                  <a:ea typeface="HGP創英角ｺﾞｼｯｸUB" panose="020B0900000000000000" pitchFamily="50" charset="-128"/>
                </a:rPr>
                <a:t>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37" name="Rectangle 118">
              <a:extLst>
                <a:ext uri="{FF2B5EF4-FFF2-40B4-BE49-F238E27FC236}">
                  <a16:creationId xmlns:a16="http://schemas.microsoft.com/office/drawing/2014/main" id="{7D3370B0-7557-40B1-BDCA-EA19121875A7}"/>
                </a:ext>
              </a:extLst>
            </p:cNvPr>
            <p:cNvSpPr>
              <a:spLocks noChangeArrowheads="1"/>
            </p:cNvSpPr>
            <p:nvPr/>
          </p:nvSpPr>
          <p:spPr bwMode="auto">
            <a:xfrm>
              <a:off x="74" y="2168"/>
              <a:ext cx="21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rgbClr val="000000"/>
                  </a:solidFill>
                  <a:effectLst/>
                  <a:latin typeface="HGP創英角ｺﾞｼｯｸUB" panose="020B0900000000000000" pitchFamily="50" charset="-128"/>
                  <a:ea typeface="HGP創英角ｺﾞｼｯｸUB" panose="020B0900000000000000" pitchFamily="50" charset="-128"/>
                </a:rPr>
                <a:t>お</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38" name="Rectangle 119">
              <a:extLst>
                <a:ext uri="{FF2B5EF4-FFF2-40B4-BE49-F238E27FC236}">
                  <a16:creationId xmlns:a16="http://schemas.microsoft.com/office/drawing/2014/main" id="{135DF9F4-E015-4A63-B87F-08A66438648C}"/>
                </a:ext>
              </a:extLst>
            </p:cNvPr>
            <p:cNvSpPr>
              <a:spLocks noChangeArrowheads="1"/>
            </p:cNvSpPr>
            <p:nvPr/>
          </p:nvSpPr>
          <p:spPr bwMode="auto">
            <a:xfrm>
              <a:off x="65" y="2601"/>
              <a:ext cx="21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a:ln>
                    <a:noFill/>
                  </a:ln>
                  <a:solidFill>
                    <a:srgbClr val="000000"/>
                  </a:solidFill>
                  <a:effectLst/>
                  <a:latin typeface="HGP創英角ｺﾞｼｯｸUB" panose="020B0900000000000000" pitchFamily="50" charset="-128"/>
                  <a:ea typeface="HGP創英角ｺﾞｼｯｸUB" panose="020B0900000000000000" pitchFamily="50" charset="-128"/>
                </a:rPr>
                <a:t>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39" name="Rectangle 120">
              <a:extLst>
                <a:ext uri="{FF2B5EF4-FFF2-40B4-BE49-F238E27FC236}">
                  <a16:creationId xmlns:a16="http://schemas.microsoft.com/office/drawing/2014/main" id="{8ECF3B22-B7D1-4201-966D-40F00F48669C}"/>
                </a:ext>
              </a:extLst>
            </p:cNvPr>
            <p:cNvSpPr>
              <a:spLocks noChangeArrowheads="1"/>
            </p:cNvSpPr>
            <p:nvPr/>
          </p:nvSpPr>
          <p:spPr bwMode="auto">
            <a:xfrm>
              <a:off x="65" y="3033"/>
              <a:ext cx="21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a:ln>
                    <a:noFill/>
                  </a:ln>
                  <a:solidFill>
                    <a:srgbClr val="000000"/>
                  </a:solidFill>
                  <a:effectLst/>
                  <a:latin typeface="HGP創英角ｺﾞｼｯｸUB" panose="020B0900000000000000" pitchFamily="50" charset="-128"/>
                  <a:ea typeface="HGP創英角ｺﾞｼｯｸUB" panose="020B0900000000000000" pitchFamily="50" charset="-128"/>
                </a:rPr>
                <a:t>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40" name="Line 121">
              <a:extLst>
                <a:ext uri="{FF2B5EF4-FFF2-40B4-BE49-F238E27FC236}">
                  <a16:creationId xmlns:a16="http://schemas.microsoft.com/office/drawing/2014/main" id="{4E40BB35-15AD-44B9-821B-674BEC88BE9D}"/>
                </a:ext>
              </a:extLst>
            </p:cNvPr>
            <p:cNvSpPr>
              <a:spLocks noChangeShapeType="1"/>
            </p:cNvSpPr>
            <p:nvPr/>
          </p:nvSpPr>
          <p:spPr bwMode="auto">
            <a:xfrm>
              <a:off x="352" y="706"/>
              <a:ext cx="0" cy="27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1" name="Rectangle 122">
              <a:extLst>
                <a:ext uri="{FF2B5EF4-FFF2-40B4-BE49-F238E27FC236}">
                  <a16:creationId xmlns:a16="http://schemas.microsoft.com/office/drawing/2014/main" id="{0756188F-2E46-4F93-9005-147FF8D1F88E}"/>
                </a:ext>
              </a:extLst>
            </p:cNvPr>
            <p:cNvSpPr>
              <a:spLocks noChangeArrowheads="1"/>
            </p:cNvSpPr>
            <p:nvPr/>
          </p:nvSpPr>
          <p:spPr bwMode="auto">
            <a:xfrm>
              <a:off x="352" y="706"/>
              <a:ext cx="10" cy="27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2" name="Line 123">
              <a:extLst>
                <a:ext uri="{FF2B5EF4-FFF2-40B4-BE49-F238E27FC236}">
                  <a16:creationId xmlns:a16="http://schemas.microsoft.com/office/drawing/2014/main" id="{495738EC-B06A-4C46-BE92-86ABBFAD93E8}"/>
                </a:ext>
              </a:extLst>
            </p:cNvPr>
            <p:cNvSpPr>
              <a:spLocks noChangeShapeType="1"/>
            </p:cNvSpPr>
            <p:nvPr/>
          </p:nvSpPr>
          <p:spPr bwMode="auto">
            <a:xfrm>
              <a:off x="1113" y="706"/>
              <a:ext cx="0" cy="27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3" name="Rectangle 124">
              <a:extLst>
                <a:ext uri="{FF2B5EF4-FFF2-40B4-BE49-F238E27FC236}">
                  <a16:creationId xmlns:a16="http://schemas.microsoft.com/office/drawing/2014/main" id="{2AEF99A0-3364-4917-BCC6-C8FECA3C36B1}"/>
                </a:ext>
              </a:extLst>
            </p:cNvPr>
            <p:cNvSpPr>
              <a:spLocks noChangeArrowheads="1"/>
            </p:cNvSpPr>
            <p:nvPr/>
          </p:nvSpPr>
          <p:spPr bwMode="auto">
            <a:xfrm>
              <a:off x="1113" y="706"/>
              <a:ext cx="9" cy="27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4" name="Line 125">
              <a:extLst>
                <a:ext uri="{FF2B5EF4-FFF2-40B4-BE49-F238E27FC236}">
                  <a16:creationId xmlns:a16="http://schemas.microsoft.com/office/drawing/2014/main" id="{D00858E9-EB84-4E9F-B0F9-8BAE63396FFD}"/>
                </a:ext>
              </a:extLst>
            </p:cNvPr>
            <p:cNvSpPr>
              <a:spLocks noChangeShapeType="1"/>
            </p:cNvSpPr>
            <p:nvPr/>
          </p:nvSpPr>
          <p:spPr bwMode="auto">
            <a:xfrm>
              <a:off x="2272" y="706"/>
              <a:ext cx="0" cy="27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5" name="Rectangle 126">
              <a:extLst>
                <a:ext uri="{FF2B5EF4-FFF2-40B4-BE49-F238E27FC236}">
                  <a16:creationId xmlns:a16="http://schemas.microsoft.com/office/drawing/2014/main" id="{42450EFA-1390-4D30-9472-5566EE9C8CCA}"/>
                </a:ext>
              </a:extLst>
            </p:cNvPr>
            <p:cNvSpPr>
              <a:spLocks noChangeArrowheads="1"/>
            </p:cNvSpPr>
            <p:nvPr/>
          </p:nvSpPr>
          <p:spPr bwMode="auto">
            <a:xfrm>
              <a:off x="2272" y="706"/>
              <a:ext cx="10" cy="27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6" name="Line 127">
              <a:extLst>
                <a:ext uri="{FF2B5EF4-FFF2-40B4-BE49-F238E27FC236}">
                  <a16:creationId xmlns:a16="http://schemas.microsoft.com/office/drawing/2014/main" id="{B5FE3F4D-49FD-40FC-9B50-1F276A078E9C}"/>
                </a:ext>
              </a:extLst>
            </p:cNvPr>
            <p:cNvSpPr>
              <a:spLocks noChangeShapeType="1"/>
            </p:cNvSpPr>
            <p:nvPr/>
          </p:nvSpPr>
          <p:spPr bwMode="auto">
            <a:xfrm>
              <a:off x="3432" y="706"/>
              <a:ext cx="0" cy="27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7" name="Rectangle 128">
              <a:extLst>
                <a:ext uri="{FF2B5EF4-FFF2-40B4-BE49-F238E27FC236}">
                  <a16:creationId xmlns:a16="http://schemas.microsoft.com/office/drawing/2014/main" id="{E56D522A-C100-4848-9B11-4CFA7A26CE3E}"/>
                </a:ext>
              </a:extLst>
            </p:cNvPr>
            <p:cNvSpPr>
              <a:spLocks noChangeArrowheads="1"/>
            </p:cNvSpPr>
            <p:nvPr/>
          </p:nvSpPr>
          <p:spPr bwMode="auto">
            <a:xfrm>
              <a:off x="3432" y="706"/>
              <a:ext cx="9" cy="27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8" name="Line 129">
              <a:extLst>
                <a:ext uri="{FF2B5EF4-FFF2-40B4-BE49-F238E27FC236}">
                  <a16:creationId xmlns:a16="http://schemas.microsoft.com/office/drawing/2014/main" id="{EB553F80-087C-4743-8447-CEAC2E1C39EF}"/>
                </a:ext>
              </a:extLst>
            </p:cNvPr>
            <p:cNvSpPr>
              <a:spLocks noChangeShapeType="1"/>
            </p:cNvSpPr>
            <p:nvPr/>
          </p:nvSpPr>
          <p:spPr bwMode="auto">
            <a:xfrm>
              <a:off x="4591" y="706"/>
              <a:ext cx="0" cy="27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9" name="Rectangle 130">
              <a:extLst>
                <a:ext uri="{FF2B5EF4-FFF2-40B4-BE49-F238E27FC236}">
                  <a16:creationId xmlns:a16="http://schemas.microsoft.com/office/drawing/2014/main" id="{C8D496F4-9701-4CC1-BCEA-96E210E51E21}"/>
                </a:ext>
              </a:extLst>
            </p:cNvPr>
            <p:cNvSpPr>
              <a:spLocks noChangeArrowheads="1"/>
            </p:cNvSpPr>
            <p:nvPr/>
          </p:nvSpPr>
          <p:spPr bwMode="auto">
            <a:xfrm>
              <a:off x="4591" y="706"/>
              <a:ext cx="10" cy="27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0" name="Line 131">
              <a:extLst>
                <a:ext uri="{FF2B5EF4-FFF2-40B4-BE49-F238E27FC236}">
                  <a16:creationId xmlns:a16="http://schemas.microsoft.com/office/drawing/2014/main" id="{5D6377AB-0294-428E-BBB3-B0DD26C25155}"/>
                </a:ext>
              </a:extLst>
            </p:cNvPr>
            <p:cNvSpPr>
              <a:spLocks noChangeShapeType="1"/>
            </p:cNvSpPr>
            <p:nvPr/>
          </p:nvSpPr>
          <p:spPr bwMode="auto">
            <a:xfrm>
              <a:off x="5751" y="706"/>
              <a:ext cx="0" cy="27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1" name="Rectangle 132">
              <a:extLst>
                <a:ext uri="{FF2B5EF4-FFF2-40B4-BE49-F238E27FC236}">
                  <a16:creationId xmlns:a16="http://schemas.microsoft.com/office/drawing/2014/main" id="{1F7FC056-188A-4146-9509-4CABEC74D139}"/>
                </a:ext>
              </a:extLst>
            </p:cNvPr>
            <p:cNvSpPr>
              <a:spLocks noChangeArrowheads="1"/>
            </p:cNvSpPr>
            <p:nvPr/>
          </p:nvSpPr>
          <p:spPr bwMode="auto">
            <a:xfrm>
              <a:off x="5751" y="706"/>
              <a:ext cx="9" cy="27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2" name="Line 133">
              <a:extLst>
                <a:ext uri="{FF2B5EF4-FFF2-40B4-BE49-F238E27FC236}">
                  <a16:creationId xmlns:a16="http://schemas.microsoft.com/office/drawing/2014/main" id="{F9A26D70-F5EF-424E-AD7B-49D4FBA1180F}"/>
                </a:ext>
              </a:extLst>
            </p:cNvPr>
            <p:cNvSpPr>
              <a:spLocks noChangeShapeType="1"/>
            </p:cNvSpPr>
            <p:nvPr/>
          </p:nvSpPr>
          <p:spPr bwMode="auto">
            <a:xfrm>
              <a:off x="0" y="697"/>
              <a:ext cx="57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3" name="Rectangle 134">
              <a:extLst>
                <a:ext uri="{FF2B5EF4-FFF2-40B4-BE49-F238E27FC236}">
                  <a16:creationId xmlns:a16="http://schemas.microsoft.com/office/drawing/2014/main" id="{CF51FCB4-86D8-4080-9E62-33CD33266AC8}"/>
                </a:ext>
              </a:extLst>
            </p:cNvPr>
            <p:cNvSpPr>
              <a:spLocks noChangeArrowheads="1"/>
            </p:cNvSpPr>
            <p:nvPr/>
          </p:nvSpPr>
          <p:spPr bwMode="auto">
            <a:xfrm>
              <a:off x="0" y="697"/>
              <a:ext cx="576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4" name="Line 135">
              <a:extLst>
                <a:ext uri="{FF2B5EF4-FFF2-40B4-BE49-F238E27FC236}">
                  <a16:creationId xmlns:a16="http://schemas.microsoft.com/office/drawing/2014/main" id="{738BB939-5D6E-4D56-9886-3957CDD039D5}"/>
                </a:ext>
              </a:extLst>
            </p:cNvPr>
            <p:cNvSpPr>
              <a:spLocks noChangeShapeType="1"/>
            </p:cNvSpPr>
            <p:nvPr/>
          </p:nvSpPr>
          <p:spPr bwMode="auto">
            <a:xfrm>
              <a:off x="362" y="991"/>
              <a:ext cx="5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5" name="Rectangle 136">
              <a:extLst>
                <a:ext uri="{FF2B5EF4-FFF2-40B4-BE49-F238E27FC236}">
                  <a16:creationId xmlns:a16="http://schemas.microsoft.com/office/drawing/2014/main" id="{9EEF0C4F-E88E-4710-BCD2-68A2A1979AF5}"/>
                </a:ext>
              </a:extLst>
            </p:cNvPr>
            <p:cNvSpPr>
              <a:spLocks noChangeArrowheads="1"/>
            </p:cNvSpPr>
            <p:nvPr/>
          </p:nvSpPr>
          <p:spPr bwMode="auto">
            <a:xfrm>
              <a:off x="362" y="991"/>
              <a:ext cx="539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6" name="Line 137">
              <a:extLst>
                <a:ext uri="{FF2B5EF4-FFF2-40B4-BE49-F238E27FC236}">
                  <a16:creationId xmlns:a16="http://schemas.microsoft.com/office/drawing/2014/main" id="{535A2C39-97E1-4E11-995D-809CD21DECE8}"/>
                </a:ext>
              </a:extLst>
            </p:cNvPr>
            <p:cNvSpPr>
              <a:spLocks noChangeShapeType="1"/>
            </p:cNvSpPr>
            <p:nvPr/>
          </p:nvSpPr>
          <p:spPr bwMode="auto">
            <a:xfrm>
              <a:off x="362" y="1295"/>
              <a:ext cx="5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7" name="Rectangle 138">
              <a:extLst>
                <a:ext uri="{FF2B5EF4-FFF2-40B4-BE49-F238E27FC236}">
                  <a16:creationId xmlns:a16="http://schemas.microsoft.com/office/drawing/2014/main" id="{FD3FF859-3616-446C-883B-F7EC69DCFA4F}"/>
                </a:ext>
              </a:extLst>
            </p:cNvPr>
            <p:cNvSpPr>
              <a:spLocks noChangeArrowheads="1"/>
            </p:cNvSpPr>
            <p:nvPr/>
          </p:nvSpPr>
          <p:spPr bwMode="auto">
            <a:xfrm>
              <a:off x="362" y="1295"/>
              <a:ext cx="539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8" name="Line 139">
              <a:extLst>
                <a:ext uri="{FF2B5EF4-FFF2-40B4-BE49-F238E27FC236}">
                  <a16:creationId xmlns:a16="http://schemas.microsoft.com/office/drawing/2014/main" id="{49AFCF08-4C26-43BD-8FCC-52AAF47F37D5}"/>
                </a:ext>
              </a:extLst>
            </p:cNvPr>
            <p:cNvSpPr>
              <a:spLocks noChangeShapeType="1"/>
            </p:cNvSpPr>
            <p:nvPr/>
          </p:nvSpPr>
          <p:spPr bwMode="auto">
            <a:xfrm>
              <a:off x="362" y="1773"/>
              <a:ext cx="5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9" name="Rectangle 140">
              <a:extLst>
                <a:ext uri="{FF2B5EF4-FFF2-40B4-BE49-F238E27FC236}">
                  <a16:creationId xmlns:a16="http://schemas.microsoft.com/office/drawing/2014/main" id="{F8F2B916-D797-4B69-AA3F-FE82362BDBCC}"/>
                </a:ext>
              </a:extLst>
            </p:cNvPr>
            <p:cNvSpPr>
              <a:spLocks noChangeArrowheads="1"/>
            </p:cNvSpPr>
            <p:nvPr/>
          </p:nvSpPr>
          <p:spPr bwMode="auto">
            <a:xfrm>
              <a:off x="362" y="1773"/>
              <a:ext cx="539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0" name="Line 141">
              <a:extLst>
                <a:ext uri="{FF2B5EF4-FFF2-40B4-BE49-F238E27FC236}">
                  <a16:creationId xmlns:a16="http://schemas.microsoft.com/office/drawing/2014/main" id="{6CB8284E-E8E4-42D4-B37E-192C50F67DBA}"/>
                </a:ext>
              </a:extLst>
            </p:cNvPr>
            <p:cNvSpPr>
              <a:spLocks noChangeShapeType="1"/>
            </p:cNvSpPr>
            <p:nvPr/>
          </p:nvSpPr>
          <p:spPr bwMode="auto">
            <a:xfrm>
              <a:off x="362" y="2067"/>
              <a:ext cx="5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1" name="Rectangle 142">
              <a:extLst>
                <a:ext uri="{FF2B5EF4-FFF2-40B4-BE49-F238E27FC236}">
                  <a16:creationId xmlns:a16="http://schemas.microsoft.com/office/drawing/2014/main" id="{075DF83A-324A-47BB-9406-EB62791C96D6}"/>
                </a:ext>
              </a:extLst>
            </p:cNvPr>
            <p:cNvSpPr>
              <a:spLocks noChangeArrowheads="1"/>
            </p:cNvSpPr>
            <p:nvPr/>
          </p:nvSpPr>
          <p:spPr bwMode="auto">
            <a:xfrm>
              <a:off x="362" y="2067"/>
              <a:ext cx="539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2" name="Line 143">
              <a:extLst>
                <a:ext uri="{FF2B5EF4-FFF2-40B4-BE49-F238E27FC236}">
                  <a16:creationId xmlns:a16="http://schemas.microsoft.com/office/drawing/2014/main" id="{1DB34957-FC31-47DF-9D0E-714155E43DB5}"/>
                </a:ext>
              </a:extLst>
            </p:cNvPr>
            <p:cNvSpPr>
              <a:spLocks noChangeShapeType="1"/>
            </p:cNvSpPr>
            <p:nvPr/>
          </p:nvSpPr>
          <p:spPr bwMode="auto">
            <a:xfrm>
              <a:off x="362" y="2361"/>
              <a:ext cx="5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3" name="Rectangle 144">
              <a:extLst>
                <a:ext uri="{FF2B5EF4-FFF2-40B4-BE49-F238E27FC236}">
                  <a16:creationId xmlns:a16="http://schemas.microsoft.com/office/drawing/2014/main" id="{A8E43C50-968E-496C-8ED7-300A9F158FA2}"/>
                </a:ext>
              </a:extLst>
            </p:cNvPr>
            <p:cNvSpPr>
              <a:spLocks noChangeArrowheads="1"/>
            </p:cNvSpPr>
            <p:nvPr/>
          </p:nvSpPr>
          <p:spPr bwMode="auto">
            <a:xfrm>
              <a:off x="362" y="2361"/>
              <a:ext cx="539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4" name="Line 145">
              <a:extLst>
                <a:ext uri="{FF2B5EF4-FFF2-40B4-BE49-F238E27FC236}">
                  <a16:creationId xmlns:a16="http://schemas.microsoft.com/office/drawing/2014/main" id="{27AE342A-A1B1-42C6-B38F-8B07F70667E0}"/>
                </a:ext>
              </a:extLst>
            </p:cNvPr>
            <p:cNvSpPr>
              <a:spLocks noChangeShapeType="1"/>
            </p:cNvSpPr>
            <p:nvPr/>
          </p:nvSpPr>
          <p:spPr bwMode="auto">
            <a:xfrm>
              <a:off x="362" y="2656"/>
              <a:ext cx="5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5" name="Rectangle 146">
              <a:extLst>
                <a:ext uri="{FF2B5EF4-FFF2-40B4-BE49-F238E27FC236}">
                  <a16:creationId xmlns:a16="http://schemas.microsoft.com/office/drawing/2014/main" id="{A50DD6A3-CAAE-4229-8A35-4DBE58684B2B}"/>
                </a:ext>
              </a:extLst>
            </p:cNvPr>
            <p:cNvSpPr>
              <a:spLocks noChangeArrowheads="1"/>
            </p:cNvSpPr>
            <p:nvPr/>
          </p:nvSpPr>
          <p:spPr bwMode="auto">
            <a:xfrm>
              <a:off x="362" y="2656"/>
              <a:ext cx="539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6" name="Line 147">
              <a:extLst>
                <a:ext uri="{FF2B5EF4-FFF2-40B4-BE49-F238E27FC236}">
                  <a16:creationId xmlns:a16="http://schemas.microsoft.com/office/drawing/2014/main" id="{60C9349B-23CE-435E-9171-9B3A195EF2C6}"/>
                </a:ext>
              </a:extLst>
            </p:cNvPr>
            <p:cNvSpPr>
              <a:spLocks noChangeShapeType="1"/>
            </p:cNvSpPr>
            <p:nvPr/>
          </p:nvSpPr>
          <p:spPr bwMode="auto">
            <a:xfrm>
              <a:off x="362" y="3134"/>
              <a:ext cx="53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7" name="Rectangle 148">
              <a:extLst>
                <a:ext uri="{FF2B5EF4-FFF2-40B4-BE49-F238E27FC236}">
                  <a16:creationId xmlns:a16="http://schemas.microsoft.com/office/drawing/2014/main" id="{E55E2D21-5D94-4A3F-8ECC-F2E31D225BD4}"/>
                </a:ext>
              </a:extLst>
            </p:cNvPr>
            <p:cNvSpPr>
              <a:spLocks noChangeArrowheads="1"/>
            </p:cNvSpPr>
            <p:nvPr/>
          </p:nvSpPr>
          <p:spPr bwMode="auto">
            <a:xfrm>
              <a:off x="362" y="3134"/>
              <a:ext cx="539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8" name="Line 149">
              <a:extLst>
                <a:ext uri="{FF2B5EF4-FFF2-40B4-BE49-F238E27FC236}">
                  <a16:creationId xmlns:a16="http://schemas.microsoft.com/office/drawing/2014/main" id="{D2892FF6-C80C-428D-BEB5-6629A7308478}"/>
                </a:ext>
              </a:extLst>
            </p:cNvPr>
            <p:cNvSpPr>
              <a:spLocks noChangeShapeType="1"/>
            </p:cNvSpPr>
            <p:nvPr/>
          </p:nvSpPr>
          <p:spPr bwMode="auto">
            <a:xfrm>
              <a:off x="1122" y="3428"/>
              <a:ext cx="4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9" name="Rectangle 150">
              <a:extLst>
                <a:ext uri="{FF2B5EF4-FFF2-40B4-BE49-F238E27FC236}">
                  <a16:creationId xmlns:a16="http://schemas.microsoft.com/office/drawing/2014/main" id="{F149471A-5AAE-45C1-B41C-7E0C7C4B9B9A}"/>
                </a:ext>
              </a:extLst>
            </p:cNvPr>
            <p:cNvSpPr>
              <a:spLocks noChangeArrowheads="1"/>
            </p:cNvSpPr>
            <p:nvPr/>
          </p:nvSpPr>
          <p:spPr bwMode="auto">
            <a:xfrm>
              <a:off x="1122" y="3428"/>
              <a:ext cx="463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170" name="Group 156">
              <a:extLst>
                <a:ext uri="{FF2B5EF4-FFF2-40B4-BE49-F238E27FC236}">
                  <a16:creationId xmlns:a16="http://schemas.microsoft.com/office/drawing/2014/main" id="{8EB0E3D3-A80F-49EF-B094-0ACF82CF240C}"/>
                </a:ext>
              </a:extLst>
            </p:cNvPr>
            <p:cNvGrpSpPr>
              <a:grpSpLocks/>
            </p:cNvGrpSpPr>
            <p:nvPr/>
          </p:nvGrpSpPr>
          <p:grpSpPr bwMode="auto">
            <a:xfrm>
              <a:off x="3070" y="3585"/>
              <a:ext cx="2398" cy="753"/>
              <a:chOff x="3070" y="3585"/>
              <a:chExt cx="2398" cy="753"/>
            </a:xfrm>
          </p:grpSpPr>
          <p:pic>
            <p:nvPicPr>
              <p:cNvPr id="2199" name="Picture 151">
                <a:extLst>
                  <a:ext uri="{FF2B5EF4-FFF2-40B4-BE49-F238E27FC236}">
                    <a16:creationId xmlns:a16="http://schemas.microsoft.com/office/drawing/2014/main" id="{18058127-1C43-4F2C-9016-CDCC3E9121D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70" y="3585"/>
                <a:ext cx="832"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0" name="Picture 152">
                <a:extLst>
                  <a:ext uri="{FF2B5EF4-FFF2-40B4-BE49-F238E27FC236}">
                    <a16:creationId xmlns:a16="http://schemas.microsoft.com/office/drawing/2014/main" id="{157BEAA4-04ED-4D8C-94EE-EAD0C56234B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70" y="3585"/>
                <a:ext cx="832"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 name="Freeform 153">
                <a:extLst>
                  <a:ext uri="{FF2B5EF4-FFF2-40B4-BE49-F238E27FC236}">
                    <a16:creationId xmlns:a16="http://schemas.microsoft.com/office/drawing/2014/main" id="{A8535D1B-1D29-4C79-A7FA-5E807A876A60}"/>
                  </a:ext>
                </a:extLst>
              </p:cNvPr>
              <p:cNvSpPr>
                <a:spLocks noEditPoints="1"/>
              </p:cNvSpPr>
              <p:nvPr/>
            </p:nvSpPr>
            <p:spPr bwMode="auto">
              <a:xfrm>
                <a:off x="3627" y="3722"/>
                <a:ext cx="1841" cy="472"/>
              </a:xfrm>
              <a:custGeom>
                <a:avLst/>
                <a:gdLst>
                  <a:gd name="T0" fmla="*/ 775 w 3187"/>
                  <a:gd name="T1" fmla="*/ 152 h 1024"/>
                  <a:gd name="T2" fmla="*/ 786 w 3187"/>
                  <a:gd name="T3" fmla="*/ 117 h 1024"/>
                  <a:gd name="T4" fmla="*/ 824 w 3187"/>
                  <a:gd name="T5" fmla="*/ 59 h 1024"/>
                  <a:gd name="T6" fmla="*/ 882 w 3187"/>
                  <a:gd name="T7" fmla="*/ 18 h 1024"/>
                  <a:gd name="T8" fmla="*/ 918 w 3187"/>
                  <a:gd name="T9" fmla="*/ 5 h 1024"/>
                  <a:gd name="T10" fmla="*/ 956 w 3187"/>
                  <a:gd name="T11" fmla="*/ 1 h 1024"/>
                  <a:gd name="T12" fmla="*/ 1782 w 3187"/>
                  <a:gd name="T13" fmla="*/ 0 h 1024"/>
                  <a:gd name="T14" fmla="*/ 3037 w 3187"/>
                  <a:gd name="T15" fmla="*/ 4 h 1024"/>
                  <a:gd name="T16" fmla="*/ 3072 w 3187"/>
                  <a:gd name="T17" fmla="*/ 15 h 1024"/>
                  <a:gd name="T18" fmla="*/ 3130 w 3187"/>
                  <a:gd name="T19" fmla="*/ 53 h 1024"/>
                  <a:gd name="T20" fmla="*/ 3171 w 3187"/>
                  <a:gd name="T21" fmla="*/ 111 h 1024"/>
                  <a:gd name="T22" fmla="*/ 3183 w 3187"/>
                  <a:gd name="T23" fmla="*/ 147 h 1024"/>
                  <a:gd name="T24" fmla="*/ 3187 w 3187"/>
                  <a:gd name="T25" fmla="*/ 185 h 1024"/>
                  <a:gd name="T26" fmla="*/ 3187 w 3187"/>
                  <a:gd name="T27" fmla="*/ 838 h 1024"/>
                  <a:gd name="T28" fmla="*/ 3183 w 3187"/>
                  <a:gd name="T29" fmla="*/ 879 h 1024"/>
                  <a:gd name="T30" fmla="*/ 3171 w 3187"/>
                  <a:gd name="T31" fmla="*/ 915 h 1024"/>
                  <a:gd name="T32" fmla="*/ 3130 w 3187"/>
                  <a:gd name="T33" fmla="*/ 974 h 1024"/>
                  <a:gd name="T34" fmla="*/ 3072 w 3187"/>
                  <a:gd name="T35" fmla="*/ 1010 h 1024"/>
                  <a:gd name="T36" fmla="*/ 3037 w 3187"/>
                  <a:gd name="T37" fmla="*/ 1021 h 1024"/>
                  <a:gd name="T38" fmla="*/ 1782 w 3187"/>
                  <a:gd name="T39" fmla="*/ 1024 h 1024"/>
                  <a:gd name="T40" fmla="*/ 958 w 3187"/>
                  <a:gd name="T41" fmla="*/ 1024 h 1024"/>
                  <a:gd name="T42" fmla="*/ 918 w 3187"/>
                  <a:gd name="T43" fmla="*/ 1020 h 1024"/>
                  <a:gd name="T44" fmla="*/ 882 w 3187"/>
                  <a:gd name="T45" fmla="*/ 1008 h 1024"/>
                  <a:gd name="T46" fmla="*/ 824 w 3187"/>
                  <a:gd name="T47" fmla="*/ 967 h 1024"/>
                  <a:gd name="T48" fmla="*/ 786 w 3187"/>
                  <a:gd name="T49" fmla="*/ 909 h 1024"/>
                  <a:gd name="T50" fmla="*/ 775 w 3187"/>
                  <a:gd name="T51" fmla="*/ 874 h 1024"/>
                  <a:gd name="T52" fmla="*/ 789 w 3187"/>
                  <a:gd name="T53" fmla="*/ 861 h 1024"/>
                  <a:gd name="T54" fmla="*/ 2 w 3187"/>
                  <a:gd name="T55" fmla="*/ 606 h 1024"/>
                  <a:gd name="T56" fmla="*/ 795 w 3187"/>
                  <a:gd name="T57" fmla="*/ 570 h 1024"/>
                  <a:gd name="T58" fmla="*/ 771 w 3187"/>
                  <a:gd name="T59" fmla="*/ 187 h 1024"/>
                  <a:gd name="T60" fmla="*/ 796 w 3187"/>
                  <a:gd name="T61" fmla="*/ 618 h 1024"/>
                  <a:gd name="T62" fmla="*/ 32 w 3187"/>
                  <a:gd name="T63" fmla="*/ 586 h 1024"/>
                  <a:gd name="T64" fmla="*/ 819 w 3187"/>
                  <a:gd name="T65" fmla="*/ 836 h 1024"/>
                  <a:gd name="T66" fmla="*/ 821 w 3187"/>
                  <a:gd name="T67" fmla="*/ 864 h 1024"/>
                  <a:gd name="T68" fmla="*/ 828 w 3187"/>
                  <a:gd name="T69" fmla="*/ 888 h 1024"/>
                  <a:gd name="T70" fmla="*/ 857 w 3187"/>
                  <a:gd name="T71" fmla="*/ 933 h 1024"/>
                  <a:gd name="T72" fmla="*/ 903 w 3187"/>
                  <a:gd name="T73" fmla="*/ 965 h 1024"/>
                  <a:gd name="T74" fmla="*/ 928 w 3187"/>
                  <a:gd name="T75" fmla="*/ 974 h 1024"/>
                  <a:gd name="T76" fmla="*/ 1190 w 3187"/>
                  <a:gd name="T77" fmla="*/ 976 h 1024"/>
                  <a:gd name="T78" fmla="*/ 2999 w 3187"/>
                  <a:gd name="T79" fmla="*/ 977 h 1024"/>
                  <a:gd name="T80" fmla="*/ 3027 w 3187"/>
                  <a:gd name="T81" fmla="*/ 975 h 1024"/>
                  <a:gd name="T82" fmla="*/ 3051 w 3187"/>
                  <a:gd name="T83" fmla="*/ 967 h 1024"/>
                  <a:gd name="T84" fmla="*/ 3096 w 3187"/>
                  <a:gd name="T85" fmla="*/ 940 h 1024"/>
                  <a:gd name="T86" fmla="*/ 3128 w 3187"/>
                  <a:gd name="T87" fmla="*/ 894 h 1024"/>
                  <a:gd name="T88" fmla="*/ 3137 w 3187"/>
                  <a:gd name="T89" fmla="*/ 869 h 1024"/>
                  <a:gd name="T90" fmla="*/ 3139 w 3187"/>
                  <a:gd name="T91" fmla="*/ 594 h 1024"/>
                  <a:gd name="T92" fmla="*/ 3137 w 3187"/>
                  <a:gd name="T93" fmla="*/ 157 h 1024"/>
                  <a:gd name="T94" fmla="*/ 3128 w 3187"/>
                  <a:gd name="T95" fmla="*/ 132 h 1024"/>
                  <a:gd name="T96" fmla="*/ 3096 w 3187"/>
                  <a:gd name="T97" fmla="*/ 86 h 1024"/>
                  <a:gd name="T98" fmla="*/ 3051 w 3187"/>
                  <a:gd name="T99" fmla="*/ 57 h 1024"/>
                  <a:gd name="T100" fmla="*/ 3027 w 3187"/>
                  <a:gd name="T101" fmla="*/ 50 h 1024"/>
                  <a:gd name="T102" fmla="*/ 3001 w 3187"/>
                  <a:gd name="T103" fmla="*/ 48 h 1024"/>
                  <a:gd name="T104" fmla="*/ 1190 w 3187"/>
                  <a:gd name="T105" fmla="*/ 48 h 1024"/>
                  <a:gd name="T106" fmla="*/ 928 w 3187"/>
                  <a:gd name="T107" fmla="*/ 51 h 1024"/>
                  <a:gd name="T108" fmla="*/ 903 w 3187"/>
                  <a:gd name="T109" fmla="*/ 60 h 1024"/>
                  <a:gd name="T110" fmla="*/ 857 w 3187"/>
                  <a:gd name="T111" fmla="*/ 92 h 1024"/>
                  <a:gd name="T112" fmla="*/ 828 w 3187"/>
                  <a:gd name="T113" fmla="*/ 138 h 1024"/>
                  <a:gd name="T114" fmla="*/ 821 w 3187"/>
                  <a:gd name="T115" fmla="*/ 162 h 1024"/>
                  <a:gd name="T116" fmla="*/ 819 w 3187"/>
                  <a:gd name="T117" fmla="*/ 187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87" h="1024">
                    <a:moveTo>
                      <a:pt x="771" y="187"/>
                    </a:moveTo>
                    <a:lnTo>
                      <a:pt x="775" y="152"/>
                    </a:lnTo>
                    <a:cubicBezTo>
                      <a:pt x="775" y="150"/>
                      <a:pt x="775" y="149"/>
                      <a:pt x="776" y="147"/>
                    </a:cubicBezTo>
                    <a:lnTo>
                      <a:pt x="786" y="117"/>
                    </a:lnTo>
                    <a:cubicBezTo>
                      <a:pt x="786" y="115"/>
                      <a:pt x="787" y="113"/>
                      <a:pt x="789" y="111"/>
                    </a:cubicBezTo>
                    <a:lnTo>
                      <a:pt x="824" y="59"/>
                    </a:lnTo>
                    <a:cubicBezTo>
                      <a:pt x="825" y="56"/>
                      <a:pt x="827" y="54"/>
                      <a:pt x="830" y="53"/>
                    </a:cubicBezTo>
                    <a:lnTo>
                      <a:pt x="882" y="18"/>
                    </a:lnTo>
                    <a:cubicBezTo>
                      <a:pt x="884" y="16"/>
                      <a:pt x="886" y="15"/>
                      <a:pt x="888" y="15"/>
                    </a:cubicBezTo>
                    <a:lnTo>
                      <a:pt x="918" y="5"/>
                    </a:lnTo>
                    <a:cubicBezTo>
                      <a:pt x="920" y="4"/>
                      <a:pt x="921" y="4"/>
                      <a:pt x="923" y="4"/>
                    </a:cubicBezTo>
                    <a:lnTo>
                      <a:pt x="956" y="1"/>
                    </a:lnTo>
                    <a:lnTo>
                      <a:pt x="1190" y="0"/>
                    </a:lnTo>
                    <a:lnTo>
                      <a:pt x="1782" y="0"/>
                    </a:lnTo>
                    <a:lnTo>
                      <a:pt x="3001" y="0"/>
                    </a:lnTo>
                    <a:lnTo>
                      <a:pt x="3037" y="4"/>
                    </a:lnTo>
                    <a:cubicBezTo>
                      <a:pt x="3038" y="4"/>
                      <a:pt x="3040" y="4"/>
                      <a:pt x="3042" y="5"/>
                    </a:cubicBezTo>
                    <a:lnTo>
                      <a:pt x="3072" y="15"/>
                    </a:lnTo>
                    <a:cubicBezTo>
                      <a:pt x="3074" y="15"/>
                      <a:pt x="3076" y="16"/>
                      <a:pt x="3078" y="18"/>
                    </a:cubicBezTo>
                    <a:lnTo>
                      <a:pt x="3130" y="53"/>
                    </a:lnTo>
                    <a:cubicBezTo>
                      <a:pt x="3133" y="54"/>
                      <a:pt x="3135" y="57"/>
                      <a:pt x="3137" y="59"/>
                    </a:cubicBezTo>
                    <a:lnTo>
                      <a:pt x="3171" y="111"/>
                    </a:lnTo>
                    <a:cubicBezTo>
                      <a:pt x="3172" y="113"/>
                      <a:pt x="3173" y="115"/>
                      <a:pt x="3173" y="117"/>
                    </a:cubicBezTo>
                    <a:lnTo>
                      <a:pt x="3183" y="147"/>
                    </a:lnTo>
                    <a:cubicBezTo>
                      <a:pt x="3184" y="149"/>
                      <a:pt x="3184" y="150"/>
                      <a:pt x="3184" y="152"/>
                    </a:cubicBezTo>
                    <a:lnTo>
                      <a:pt x="3187" y="185"/>
                    </a:lnTo>
                    <a:lnTo>
                      <a:pt x="3187" y="594"/>
                    </a:lnTo>
                    <a:lnTo>
                      <a:pt x="3187" y="838"/>
                    </a:lnTo>
                    <a:lnTo>
                      <a:pt x="3184" y="874"/>
                    </a:lnTo>
                    <a:cubicBezTo>
                      <a:pt x="3184" y="875"/>
                      <a:pt x="3184" y="877"/>
                      <a:pt x="3183" y="879"/>
                    </a:cubicBezTo>
                    <a:lnTo>
                      <a:pt x="3173" y="909"/>
                    </a:lnTo>
                    <a:cubicBezTo>
                      <a:pt x="3173" y="911"/>
                      <a:pt x="3172" y="913"/>
                      <a:pt x="3171" y="915"/>
                    </a:cubicBezTo>
                    <a:lnTo>
                      <a:pt x="3137" y="967"/>
                    </a:lnTo>
                    <a:cubicBezTo>
                      <a:pt x="3135" y="969"/>
                      <a:pt x="3132" y="972"/>
                      <a:pt x="3130" y="974"/>
                    </a:cubicBezTo>
                    <a:lnTo>
                      <a:pt x="3078" y="1008"/>
                    </a:lnTo>
                    <a:cubicBezTo>
                      <a:pt x="3076" y="1009"/>
                      <a:pt x="3074" y="1010"/>
                      <a:pt x="3072" y="1010"/>
                    </a:cubicBezTo>
                    <a:lnTo>
                      <a:pt x="3042" y="1020"/>
                    </a:lnTo>
                    <a:cubicBezTo>
                      <a:pt x="3040" y="1021"/>
                      <a:pt x="3038" y="1021"/>
                      <a:pt x="3037" y="1021"/>
                    </a:cubicBezTo>
                    <a:lnTo>
                      <a:pt x="3004" y="1024"/>
                    </a:lnTo>
                    <a:lnTo>
                      <a:pt x="1782" y="1024"/>
                    </a:lnTo>
                    <a:lnTo>
                      <a:pt x="1190" y="1024"/>
                    </a:lnTo>
                    <a:lnTo>
                      <a:pt x="958" y="1024"/>
                    </a:lnTo>
                    <a:lnTo>
                      <a:pt x="923" y="1021"/>
                    </a:lnTo>
                    <a:cubicBezTo>
                      <a:pt x="921" y="1021"/>
                      <a:pt x="920" y="1021"/>
                      <a:pt x="918" y="1020"/>
                    </a:cubicBezTo>
                    <a:lnTo>
                      <a:pt x="888" y="1010"/>
                    </a:lnTo>
                    <a:cubicBezTo>
                      <a:pt x="886" y="1010"/>
                      <a:pt x="884" y="1009"/>
                      <a:pt x="882" y="1008"/>
                    </a:cubicBezTo>
                    <a:lnTo>
                      <a:pt x="830" y="974"/>
                    </a:lnTo>
                    <a:cubicBezTo>
                      <a:pt x="828" y="972"/>
                      <a:pt x="825" y="970"/>
                      <a:pt x="824" y="967"/>
                    </a:cubicBezTo>
                    <a:lnTo>
                      <a:pt x="789" y="915"/>
                    </a:lnTo>
                    <a:cubicBezTo>
                      <a:pt x="787" y="913"/>
                      <a:pt x="786" y="911"/>
                      <a:pt x="786" y="909"/>
                    </a:cubicBezTo>
                    <a:lnTo>
                      <a:pt x="776" y="879"/>
                    </a:lnTo>
                    <a:cubicBezTo>
                      <a:pt x="775" y="877"/>
                      <a:pt x="775" y="875"/>
                      <a:pt x="775" y="874"/>
                    </a:cubicBezTo>
                    <a:lnTo>
                      <a:pt x="772" y="841"/>
                    </a:lnTo>
                    <a:lnTo>
                      <a:pt x="789" y="861"/>
                    </a:lnTo>
                    <a:lnTo>
                      <a:pt x="19" y="632"/>
                    </a:lnTo>
                    <a:cubicBezTo>
                      <a:pt x="7" y="629"/>
                      <a:pt x="0" y="618"/>
                      <a:pt x="2" y="606"/>
                    </a:cubicBezTo>
                    <a:cubicBezTo>
                      <a:pt x="3" y="595"/>
                      <a:pt x="13" y="586"/>
                      <a:pt x="25" y="585"/>
                    </a:cubicBezTo>
                    <a:lnTo>
                      <a:pt x="795" y="570"/>
                    </a:lnTo>
                    <a:lnTo>
                      <a:pt x="771" y="594"/>
                    </a:lnTo>
                    <a:lnTo>
                      <a:pt x="771" y="187"/>
                    </a:lnTo>
                    <a:close/>
                    <a:moveTo>
                      <a:pt x="819" y="594"/>
                    </a:moveTo>
                    <a:cubicBezTo>
                      <a:pt x="819" y="608"/>
                      <a:pt x="809" y="618"/>
                      <a:pt x="796" y="618"/>
                    </a:cubicBezTo>
                    <a:lnTo>
                      <a:pt x="26" y="633"/>
                    </a:lnTo>
                    <a:lnTo>
                      <a:pt x="32" y="586"/>
                    </a:lnTo>
                    <a:lnTo>
                      <a:pt x="802" y="815"/>
                    </a:lnTo>
                    <a:cubicBezTo>
                      <a:pt x="812" y="818"/>
                      <a:pt x="818" y="827"/>
                      <a:pt x="819" y="836"/>
                    </a:cubicBezTo>
                    <a:lnTo>
                      <a:pt x="822" y="869"/>
                    </a:lnTo>
                    <a:lnTo>
                      <a:pt x="821" y="864"/>
                    </a:lnTo>
                    <a:lnTo>
                      <a:pt x="831" y="894"/>
                    </a:lnTo>
                    <a:lnTo>
                      <a:pt x="828" y="888"/>
                    </a:lnTo>
                    <a:lnTo>
                      <a:pt x="863" y="940"/>
                    </a:lnTo>
                    <a:lnTo>
                      <a:pt x="857" y="933"/>
                    </a:lnTo>
                    <a:lnTo>
                      <a:pt x="909" y="967"/>
                    </a:lnTo>
                    <a:lnTo>
                      <a:pt x="903" y="965"/>
                    </a:lnTo>
                    <a:lnTo>
                      <a:pt x="933" y="975"/>
                    </a:lnTo>
                    <a:lnTo>
                      <a:pt x="928" y="974"/>
                    </a:lnTo>
                    <a:lnTo>
                      <a:pt x="958" y="976"/>
                    </a:lnTo>
                    <a:lnTo>
                      <a:pt x="1190" y="976"/>
                    </a:lnTo>
                    <a:lnTo>
                      <a:pt x="1782" y="976"/>
                    </a:lnTo>
                    <a:lnTo>
                      <a:pt x="2999" y="977"/>
                    </a:lnTo>
                    <a:lnTo>
                      <a:pt x="3032" y="974"/>
                    </a:lnTo>
                    <a:lnTo>
                      <a:pt x="3027" y="975"/>
                    </a:lnTo>
                    <a:lnTo>
                      <a:pt x="3057" y="965"/>
                    </a:lnTo>
                    <a:lnTo>
                      <a:pt x="3051" y="967"/>
                    </a:lnTo>
                    <a:lnTo>
                      <a:pt x="3103" y="933"/>
                    </a:lnTo>
                    <a:lnTo>
                      <a:pt x="3096" y="940"/>
                    </a:lnTo>
                    <a:lnTo>
                      <a:pt x="3130" y="888"/>
                    </a:lnTo>
                    <a:lnTo>
                      <a:pt x="3128" y="894"/>
                    </a:lnTo>
                    <a:lnTo>
                      <a:pt x="3138" y="864"/>
                    </a:lnTo>
                    <a:lnTo>
                      <a:pt x="3137" y="869"/>
                    </a:lnTo>
                    <a:lnTo>
                      <a:pt x="3139" y="838"/>
                    </a:lnTo>
                    <a:lnTo>
                      <a:pt x="3139" y="594"/>
                    </a:lnTo>
                    <a:lnTo>
                      <a:pt x="3140" y="190"/>
                    </a:lnTo>
                    <a:lnTo>
                      <a:pt x="3137" y="157"/>
                    </a:lnTo>
                    <a:lnTo>
                      <a:pt x="3138" y="162"/>
                    </a:lnTo>
                    <a:lnTo>
                      <a:pt x="3128" y="132"/>
                    </a:lnTo>
                    <a:lnTo>
                      <a:pt x="3130" y="138"/>
                    </a:lnTo>
                    <a:lnTo>
                      <a:pt x="3096" y="86"/>
                    </a:lnTo>
                    <a:lnTo>
                      <a:pt x="3103" y="92"/>
                    </a:lnTo>
                    <a:lnTo>
                      <a:pt x="3051" y="57"/>
                    </a:lnTo>
                    <a:lnTo>
                      <a:pt x="3057" y="60"/>
                    </a:lnTo>
                    <a:lnTo>
                      <a:pt x="3027" y="50"/>
                    </a:lnTo>
                    <a:lnTo>
                      <a:pt x="3032" y="51"/>
                    </a:lnTo>
                    <a:lnTo>
                      <a:pt x="3001" y="48"/>
                    </a:lnTo>
                    <a:lnTo>
                      <a:pt x="1782" y="48"/>
                    </a:lnTo>
                    <a:lnTo>
                      <a:pt x="1190" y="48"/>
                    </a:lnTo>
                    <a:lnTo>
                      <a:pt x="961" y="48"/>
                    </a:lnTo>
                    <a:lnTo>
                      <a:pt x="928" y="51"/>
                    </a:lnTo>
                    <a:lnTo>
                      <a:pt x="933" y="50"/>
                    </a:lnTo>
                    <a:lnTo>
                      <a:pt x="903" y="60"/>
                    </a:lnTo>
                    <a:lnTo>
                      <a:pt x="909" y="57"/>
                    </a:lnTo>
                    <a:lnTo>
                      <a:pt x="857" y="92"/>
                    </a:lnTo>
                    <a:lnTo>
                      <a:pt x="863" y="86"/>
                    </a:lnTo>
                    <a:lnTo>
                      <a:pt x="828" y="138"/>
                    </a:lnTo>
                    <a:lnTo>
                      <a:pt x="831" y="132"/>
                    </a:lnTo>
                    <a:lnTo>
                      <a:pt x="821" y="162"/>
                    </a:lnTo>
                    <a:lnTo>
                      <a:pt x="822" y="157"/>
                    </a:lnTo>
                    <a:lnTo>
                      <a:pt x="819" y="187"/>
                    </a:lnTo>
                    <a:lnTo>
                      <a:pt x="819" y="594"/>
                    </a:lnTo>
                    <a:close/>
                  </a:path>
                </a:pathLst>
              </a:custGeom>
              <a:solidFill>
                <a:srgbClr val="385D8A"/>
              </a:solidFill>
              <a:ln w="1588"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72" name="Rectangle 154">
                <a:extLst>
                  <a:ext uri="{FF2B5EF4-FFF2-40B4-BE49-F238E27FC236}">
                    <a16:creationId xmlns:a16="http://schemas.microsoft.com/office/drawing/2014/main" id="{C8EBE92E-1EB3-4119-AC31-017B3CE937BF}"/>
                  </a:ext>
                </a:extLst>
              </p:cNvPr>
              <p:cNvSpPr>
                <a:spLocks noChangeArrowheads="1"/>
              </p:cNvSpPr>
              <p:nvPr/>
            </p:nvSpPr>
            <p:spPr bwMode="auto">
              <a:xfrm>
                <a:off x="4221" y="3805"/>
                <a:ext cx="52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1"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これなら公平か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73" name="Rectangle 155">
                <a:extLst>
                  <a:ext uri="{FF2B5EF4-FFF2-40B4-BE49-F238E27FC236}">
                    <a16:creationId xmlns:a16="http://schemas.microsoft.com/office/drawing/2014/main" id="{4AFB06FE-9F89-43DD-916E-9162BDE98FF8}"/>
                  </a:ext>
                </a:extLst>
              </p:cNvPr>
              <p:cNvSpPr>
                <a:spLocks noChangeArrowheads="1"/>
              </p:cNvSpPr>
              <p:nvPr/>
            </p:nvSpPr>
            <p:spPr bwMode="auto">
              <a:xfrm>
                <a:off x="4221" y="3961"/>
                <a:ext cx="17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1"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もね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grpSp>
      <p:sp>
        <p:nvSpPr>
          <p:cNvPr id="6" name="テキスト ボックス 5">
            <a:extLst>
              <a:ext uri="{FF2B5EF4-FFF2-40B4-BE49-F238E27FC236}">
                <a16:creationId xmlns:a16="http://schemas.microsoft.com/office/drawing/2014/main" id="{EB6C2A50-190E-7247-2359-B49529DEC0C4}"/>
              </a:ext>
            </a:extLst>
          </p:cNvPr>
          <p:cNvSpPr txBox="1"/>
          <p:nvPr/>
        </p:nvSpPr>
        <p:spPr>
          <a:xfrm>
            <a:off x="2328" y="5399088"/>
            <a:ext cx="548826" cy="1444625"/>
          </a:xfrm>
          <a:prstGeom prst="rect">
            <a:avLst/>
          </a:prstGeom>
          <a:solidFill>
            <a:schemeClr val="bg1">
              <a:lumMod val="75000"/>
            </a:schemeClr>
          </a:solidFill>
        </p:spPr>
        <p:txBody>
          <a:bodyPr vert="eaVert" wrap="square" rtlCol="0">
            <a:spAutoFit/>
          </a:bodyPr>
          <a:lstStyle/>
          <a:p>
            <a:endParaRPr kumimoji="1" lang="ja-JP" altLang="en-US" dirty="0"/>
          </a:p>
        </p:txBody>
      </p:sp>
      <p:sp>
        <p:nvSpPr>
          <p:cNvPr id="2177" name="テキスト ボックス 2176">
            <a:extLst>
              <a:ext uri="{FF2B5EF4-FFF2-40B4-BE49-F238E27FC236}">
                <a16:creationId xmlns:a16="http://schemas.microsoft.com/office/drawing/2014/main" id="{954A4730-CCCF-D343-E79B-6285DEB60A32}"/>
              </a:ext>
            </a:extLst>
          </p:cNvPr>
          <p:cNvSpPr txBox="1"/>
          <p:nvPr/>
        </p:nvSpPr>
        <p:spPr>
          <a:xfrm>
            <a:off x="553377" y="5418614"/>
            <a:ext cx="3053421" cy="1323439"/>
          </a:xfrm>
          <a:prstGeom prst="rect">
            <a:avLst/>
          </a:prstGeom>
          <a:noFill/>
        </p:spPr>
        <p:txBody>
          <a:bodyPr wrap="square" rtlCol="0">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　区　分　　　　　　</a:t>
            </a:r>
            <a:r>
              <a:rPr kumimoji="1" lang="en-US" altLang="ja-JP" sz="2000" dirty="0">
                <a:latin typeface="HGP創英角ﾎﾟｯﾌﾟ体" panose="040B0A00000000000000" pitchFamily="50" charset="-128"/>
                <a:ea typeface="HGP創英角ﾎﾟｯﾌﾟ体" panose="040B0A00000000000000" pitchFamily="50" charset="-128"/>
              </a:rPr>
              <a:t>9</a:t>
            </a:r>
            <a:r>
              <a:rPr kumimoji="1" lang="ja-JP" altLang="en-US" sz="2000" dirty="0">
                <a:latin typeface="HGP創英角ﾎﾟｯﾌﾟ体" panose="040B0A00000000000000" pitchFamily="50" charset="-128"/>
                <a:ea typeface="HGP創英角ﾎﾟｯﾌﾟ体" panose="040B0A00000000000000" pitchFamily="50" charset="-128"/>
              </a:rPr>
              <a:t>班</a:t>
            </a:r>
            <a:endParaRPr kumimoji="1" lang="en-US" altLang="ja-JP" sz="2000" dirty="0">
              <a:latin typeface="HGP創英角ﾎﾟｯﾌﾟ体" panose="040B0A00000000000000" pitchFamily="50" charset="-128"/>
              <a:ea typeface="HGP創英角ﾎﾟｯﾌﾟ体" panose="040B0A00000000000000" pitchFamily="50" charset="-128"/>
            </a:endParaRPr>
          </a:p>
          <a:p>
            <a:r>
              <a:rPr lang="ja-JP" altLang="en-US" sz="2000" dirty="0">
                <a:latin typeface="HGP創英角ﾎﾟｯﾌﾟ体" panose="040B0A00000000000000" pitchFamily="50" charset="-128"/>
                <a:ea typeface="HGP創英角ﾎﾟｯﾌﾟ体" panose="040B0A00000000000000" pitchFamily="50" charset="-128"/>
              </a:rPr>
              <a:t>　収　入　　　　　</a:t>
            </a:r>
            <a:r>
              <a:rPr lang="en-US" altLang="ja-JP" sz="2000" dirty="0">
                <a:latin typeface="HGP創英角ﾎﾟｯﾌﾟ体" panose="040B0A00000000000000" pitchFamily="50" charset="-128"/>
                <a:ea typeface="HGP創英角ﾎﾟｯﾌﾟ体" panose="040B0A00000000000000" pitchFamily="50" charset="-128"/>
              </a:rPr>
              <a:t>500</a:t>
            </a:r>
            <a:r>
              <a:rPr lang="ja-JP" altLang="en-US" sz="2000" dirty="0">
                <a:latin typeface="HGP創英角ﾎﾟｯﾌﾟ体" panose="040B0A00000000000000" pitchFamily="50" charset="-128"/>
                <a:ea typeface="HGP創英角ﾎﾟｯﾌﾟ体" panose="040B0A00000000000000" pitchFamily="50" charset="-128"/>
              </a:rPr>
              <a:t>万円</a:t>
            </a:r>
            <a:endParaRPr lang="en-US" altLang="ja-JP" sz="2000" dirty="0">
              <a:latin typeface="HGP創英角ﾎﾟｯﾌﾟ体" panose="040B0A00000000000000" pitchFamily="50" charset="-128"/>
              <a:ea typeface="HGP創英角ﾎﾟｯﾌﾟ体" panose="040B0A00000000000000" pitchFamily="50" charset="-128"/>
            </a:endParaRPr>
          </a:p>
          <a:p>
            <a:r>
              <a:rPr kumimoji="1" lang="ja-JP" altLang="en-US" sz="2000" dirty="0">
                <a:latin typeface="HGP創英角ﾎﾟｯﾌﾟ体" panose="040B0A00000000000000" pitchFamily="50" charset="-128"/>
                <a:ea typeface="HGP創英角ﾎﾟｯﾌﾟ体" panose="040B0A00000000000000" pitchFamily="50" charset="-128"/>
              </a:rPr>
              <a:t>　能　力　　　５％　</a:t>
            </a:r>
            <a:r>
              <a:rPr kumimoji="1" lang="en-US" altLang="ja-JP" sz="2000" dirty="0">
                <a:latin typeface="HGP創英角ﾎﾟｯﾌﾟ体" panose="040B0A00000000000000" pitchFamily="50" charset="-128"/>
                <a:ea typeface="HGP創英角ﾎﾟｯﾌﾟ体" panose="040B0A00000000000000" pitchFamily="50" charset="-128"/>
              </a:rPr>
              <a:t>25</a:t>
            </a:r>
            <a:r>
              <a:rPr kumimoji="1" lang="ja-JP" altLang="en-US" sz="2000" dirty="0">
                <a:latin typeface="HGP創英角ﾎﾟｯﾌﾟ体" panose="040B0A00000000000000" pitchFamily="50" charset="-128"/>
                <a:ea typeface="HGP創英角ﾎﾟｯﾌﾟ体" panose="040B0A00000000000000" pitchFamily="50" charset="-128"/>
              </a:rPr>
              <a:t>万円</a:t>
            </a:r>
            <a:endParaRPr kumimoji="1" lang="en-US" altLang="ja-JP" sz="2000" dirty="0">
              <a:latin typeface="HGP創英角ﾎﾟｯﾌﾟ体" panose="040B0A00000000000000" pitchFamily="50" charset="-128"/>
              <a:ea typeface="HGP創英角ﾎﾟｯﾌﾟ体" panose="040B0A00000000000000" pitchFamily="50" charset="-128"/>
            </a:endParaRPr>
          </a:p>
          <a:p>
            <a:r>
              <a:rPr lang="ja-JP" altLang="en-US" sz="2000" dirty="0">
                <a:latin typeface="HGP創英角ﾎﾟｯﾌﾟ体" panose="040B0A00000000000000" pitchFamily="50" charset="-128"/>
                <a:ea typeface="HGP創英角ﾎﾟｯﾌﾟ体" panose="040B0A00000000000000" pitchFamily="50" charset="-128"/>
              </a:rPr>
              <a:t>　残　り　　　　　　</a:t>
            </a:r>
            <a:r>
              <a:rPr lang="en-US" altLang="ja-JP" sz="2000" dirty="0">
                <a:solidFill>
                  <a:srgbClr val="FF0000"/>
                </a:solidFill>
                <a:latin typeface="HGP創英角ﾎﾟｯﾌﾟ体" panose="040B0A00000000000000" pitchFamily="50" charset="-128"/>
                <a:ea typeface="HGP創英角ﾎﾟｯﾌﾟ体" panose="040B0A00000000000000" pitchFamily="50" charset="-128"/>
              </a:rPr>
              <a:t>475</a:t>
            </a:r>
            <a:r>
              <a:rPr lang="ja-JP" altLang="en-US" sz="2000" dirty="0">
                <a:solidFill>
                  <a:srgbClr val="FF0000"/>
                </a:solidFill>
                <a:latin typeface="HGP創英角ﾎﾟｯﾌﾟ体" panose="040B0A00000000000000" pitchFamily="50" charset="-128"/>
                <a:ea typeface="HGP創英角ﾎﾟｯﾌﾟ体" panose="040B0A00000000000000" pitchFamily="50" charset="-128"/>
              </a:rPr>
              <a:t>万円</a:t>
            </a:r>
            <a:endPar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2174" name="テキスト ボックス 2173">
            <a:extLst>
              <a:ext uri="{FF2B5EF4-FFF2-40B4-BE49-F238E27FC236}">
                <a16:creationId xmlns:a16="http://schemas.microsoft.com/office/drawing/2014/main" id="{867A1AA3-EB27-5BF1-79BF-5297D2266957}"/>
              </a:ext>
            </a:extLst>
          </p:cNvPr>
          <p:cNvSpPr txBox="1"/>
          <p:nvPr/>
        </p:nvSpPr>
        <p:spPr>
          <a:xfrm>
            <a:off x="558616" y="5403215"/>
            <a:ext cx="1208269" cy="389572"/>
          </a:xfrm>
          <a:prstGeom prst="rect">
            <a:avLst/>
          </a:prstGeom>
          <a:noFill/>
          <a:ln>
            <a:solidFill>
              <a:schemeClr val="tx1"/>
            </a:solidFill>
          </a:ln>
        </p:spPr>
        <p:txBody>
          <a:bodyPr wrap="square" rtlCol="0">
            <a:spAutoFit/>
          </a:bodyPr>
          <a:lstStyle/>
          <a:p>
            <a:endParaRPr kumimoji="1" lang="ja-JP" altLang="en-US" dirty="0"/>
          </a:p>
        </p:txBody>
      </p:sp>
      <p:sp>
        <p:nvSpPr>
          <p:cNvPr id="2175" name="テキスト ボックス 2174">
            <a:extLst>
              <a:ext uri="{FF2B5EF4-FFF2-40B4-BE49-F238E27FC236}">
                <a16:creationId xmlns:a16="http://schemas.microsoft.com/office/drawing/2014/main" id="{12D12CBD-D121-F45F-1870-BFA72198841D}"/>
              </a:ext>
            </a:extLst>
          </p:cNvPr>
          <p:cNvSpPr txBox="1"/>
          <p:nvPr/>
        </p:nvSpPr>
        <p:spPr>
          <a:xfrm>
            <a:off x="1774347" y="5406996"/>
            <a:ext cx="1839912" cy="385791"/>
          </a:xfrm>
          <a:prstGeom prst="rect">
            <a:avLst/>
          </a:prstGeom>
          <a:noFill/>
          <a:ln>
            <a:solidFill>
              <a:schemeClr val="tx1"/>
            </a:solidFill>
          </a:ln>
        </p:spPr>
        <p:txBody>
          <a:bodyPr wrap="square" rtlCol="0">
            <a:spAutoFit/>
          </a:bodyPr>
          <a:lstStyle/>
          <a:p>
            <a:endParaRPr kumimoji="1" lang="ja-JP" altLang="en-US" dirty="0"/>
          </a:p>
        </p:txBody>
      </p:sp>
      <p:sp>
        <p:nvSpPr>
          <p:cNvPr id="2176" name="テキスト ボックス 2175">
            <a:extLst>
              <a:ext uri="{FF2B5EF4-FFF2-40B4-BE49-F238E27FC236}">
                <a16:creationId xmlns:a16="http://schemas.microsoft.com/office/drawing/2014/main" id="{EE1C4CCC-1EDC-E2CA-8DF4-E512EF3F7DB9}"/>
              </a:ext>
            </a:extLst>
          </p:cNvPr>
          <p:cNvSpPr txBox="1"/>
          <p:nvPr/>
        </p:nvSpPr>
        <p:spPr>
          <a:xfrm>
            <a:off x="558769" y="5792787"/>
            <a:ext cx="1212557" cy="295593"/>
          </a:xfrm>
          <a:prstGeom prst="rect">
            <a:avLst/>
          </a:prstGeom>
          <a:noFill/>
          <a:ln>
            <a:solidFill>
              <a:schemeClr val="tx1"/>
            </a:solidFill>
          </a:ln>
        </p:spPr>
        <p:txBody>
          <a:bodyPr wrap="square" rtlCol="0">
            <a:spAutoFit/>
          </a:bodyPr>
          <a:lstStyle/>
          <a:p>
            <a:endParaRPr kumimoji="1" lang="ja-JP" altLang="en-US" dirty="0"/>
          </a:p>
        </p:txBody>
      </p:sp>
      <p:sp>
        <p:nvSpPr>
          <p:cNvPr id="2178" name="テキスト ボックス 2177">
            <a:extLst>
              <a:ext uri="{FF2B5EF4-FFF2-40B4-BE49-F238E27FC236}">
                <a16:creationId xmlns:a16="http://schemas.microsoft.com/office/drawing/2014/main" id="{33BF4893-708C-89A8-93F7-8441103EE960}"/>
              </a:ext>
            </a:extLst>
          </p:cNvPr>
          <p:cNvSpPr txBox="1"/>
          <p:nvPr/>
        </p:nvSpPr>
        <p:spPr>
          <a:xfrm>
            <a:off x="1765303" y="5791649"/>
            <a:ext cx="1848956" cy="295593"/>
          </a:xfrm>
          <a:prstGeom prst="rect">
            <a:avLst/>
          </a:prstGeom>
          <a:noFill/>
          <a:ln>
            <a:solidFill>
              <a:schemeClr val="tx1"/>
            </a:solidFill>
          </a:ln>
        </p:spPr>
        <p:txBody>
          <a:bodyPr wrap="square" rtlCol="0">
            <a:spAutoFit/>
          </a:bodyPr>
          <a:lstStyle/>
          <a:p>
            <a:endParaRPr kumimoji="1" lang="ja-JP" altLang="en-US" dirty="0"/>
          </a:p>
        </p:txBody>
      </p:sp>
      <p:sp>
        <p:nvSpPr>
          <p:cNvPr id="2179" name="テキスト ボックス 2178">
            <a:extLst>
              <a:ext uri="{FF2B5EF4-FFF2-40B4-BE49-F238E27FC236}">
                <a16:creationId xmlns:a16="http://schemas.microsoft.com/office/drawing/2014/main" id="{CC7C2929-52DD-DE0A-B763-2062BAAF1DEC}"/>
              </a:ext>
            </a:extLst>
          </p:cNvPr>
          <p:cNvSpPr txBox="1"/>
          <p:nvPr/>
        </p:nvSpPr>
        <p:spPr>
          <a:xfrm>
            <a:off x="553377" y="6093619"/>
            <a:ext cx="1215736" cy="295594"/>
          </a:xfrm>
          <a:prstGeom prst="rect">
            <a:avLst/>
          </a:prstGeom>
          <a:noFill/>
          <a:ln>
            <a:solidFill>
              <a:schemeClr val="tx1"/>
            </a:solidFill>
          </a:ln>
        </p:spPr>
        <p:txBody>
          <a:bodyPr wrap="square" rtlCol="0">
            <a:spAutoFit/>
          </a:bodyPr>
          <a:lstStyle/>
          <a:p>
            <a:endParaRPr kumimoji="1" lang="ja-JP" altLang="en-US" dirty="0"/>
          </a:p>
        </p:txBody>
      </p:sp>
      <p:sp>
        <p:nvSpPr>
          <p:cNvPr id="2180" name="テキスト ボックス 2179">
            <a:extLst>
              <a:ext uri="{FF2B5EF4-FFF2-40B4-BE49-F238E27FC236}">
                <a16:creationId xmlns:a16="http://schemas.microsoft.com/office/drawing/2014/main" id="{08D077E9-6928-90FB-9CDC-E5DF06CE546E}"/>
              </a:ext>
            </a:extLst>
          </p:cNvPr>
          <p:cNvSpPr txBox="1"/>
          <p:nvPr/>
        </p:nvSpPr>
        <p:spPr>
          <a:xfrm>
            <a:off x="1769114" y="6093619"/>
            <a:ext cx="1837684" cy="294456"/>
          </a:xfrm>
          <a:prstGeom prst="rect">
            <a:avLst/>
          </a:prstGeom>
          <a:noFill/>
          <a:ln>
            <a:solidFill>
              <a:schemeClr val="tx1"/>
            </a:solidFill>
          </a:ln>
        </p:spPr>
        <p:txBody>
          <a:bodyPr wrap="square" rtlCol="0">
            <a:spAutoFit/>
          </a:bodyPr>
          <a:lstStyle/>
          <a:p>
            <a:endParaRPr kumimoji="1" lang="ja-JP" altLang="en-US" dirty="0"/>
          </a:p>
        </p:txBody>
      </p:sp>
      <p:sp>
        <p:nvSpPr>
          <p:cNvPr id="2181" name="テキスト ボックス 2180">
            <a:extLst>
              <a:ext uri="{FF2B5EF4-FFF2-40B4-BE49-F238E27FC236}">
                <a16:creationId xmlns:a16="http://schemas.microsoft.com/office/drawing/2014/main" id="{B9F6A7C0-C6EA-6ABE-F4AC-1D3B2255DBA6}"/>
              </a:ext>
            </a:extLst>
          </p:cNvPr>
          <p:cNvSpPr txBox="1"/>
          <p:nvPr/>
        </p:nvSpPr>
        <p:spPr>
          <a:xfrm>
            <a:off x="556453" y="6383178"/>
            <a:ext cx="1208850" cy="788989"/>
          </a:xfrm>
          <a:prstGeom prst="rect">
            <a:avLst/>
          </a:prstGeom>
          <a:noFill/>
          <a:ln>
            <a:solidFill>
              <a:schemeClr val="tx1"/>
            </a:solidFill>
          </a:ln>
        </p:spPr>
        <p:txBody>
          <a:bodyPr wrap="square" rtlCol="0">
            <a:spAutoFit/>
          </a:bodyPr>
          <a:lstStyle/>
          <a:p>
            <a:endParaRPr kumimoji="1" lang="ja-JP" altLang="en-US" dirty="0"/>
          </a:p>
        </p:txBody>
      </p:sp>
      <p:sp>
        <p:nvSpPr>
          <p:cNvPr id="2182" name="テキスト ボックス 2181">
            <a:extLst>
              <a:ext uri="{FF2B5EF4-FFF2-40B4-BE49-F238E27FC236}">
                <a16:creationId xmlns:a16="http://schemas.microsoft.com/office/drawing/2014/main" id="{14F3B0EF-E5F2-F2A0-D062-776E9087CCE0}"/>
              </a:ext>
            </a:extLst>
          </p:cNvPr>
          <p:cNvSpPr txBox="1"/>
          <p:nvPr/>
        </p:nvSpPr>
        <p:spPr>
          <a:xfrm>
            <a:off x="1763523" y="6393314"/>
            <a:ext cx="1841412" cy="679423"/>
          </a:xfrm>
          <a:prstGeom prst="rect">
            <a:avLst/>
          </a:prstGeom>
          <a:noFill/>
          <a:ln>
            <a:solidFill>
              <a:schemeClr val="tx1"/>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198595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42" name="Group 86"/>
          <p:cNvGraphicFramePr>
            <a:graphicFrameLocks noGrp="1"/>
          </p:cNvGraphicFramePr>
          <p:nvPr/>
        </p:nvGraphicFramePr>
        <p:xfrm>
          <a:off x="584200" y="990600"/>
          <a:ext cx="7948613" cy="5688284"/>
        </p:xfrm>
        <a:graphic>
          <a:graphicData uri="http://schemas.openxmlformats.org/drawingml/2006/table">
            <a:tbl>
              <a:tblPr/>
              <a:tblGrid>
                <a:gridCol w="1987550">
                  <a:extLst>
                    <a:ext uri="{9D8B030D-6E8A-4147-A177-3AD203B41FA5}">
                      <a16:colId xmlns:a16="http://schemas.microsoft.com/office/drawing/2014/main" val="20000"/>
                    </a:ext>
                  </a:extLst>
                </a:gridCol>
                <a:gridCol w="1985963">
                  <a:extLst>
                    <a:ext uri="{9D8B030D-6E8A-4147-A177-3AD203B41FA5}">
                      <a16:colId xmlns:a16="http://schemas.microsoft.com/office/drawing/2014/main" val="20001"/>
                    </a:ext>
                  </a:extLst>
                </a:gridCol>
                <a:gridCol w="1987550">
                  <a:extLst>
                    <a:ext uri="{9D8B030D-6E8A-4147-A177-3AD203B41FA5}">
                      <a16:colId xmlns:a16="http://schemas.microsoft.com/office/drawing/2014/main" val="20002"/>
                    </a:ext>
                  </a:extLst>
                </a:gridCol>
                <a:gridCol w="1987550">
                  <a:extLst>
                    <a:ext uri="{9D8B030D-6E8A-4147-A177-3AD203B41FA5}">
                      <a16:colId xmlns:a16="http://schemas.microsoft.com/office/drawing/2014/main" val="20003"/>
                    </a:ext>
                  </a:extLst>
                </a:gridCol>
              </a:tblGrid>
              <a:tr h="550167">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ja-JP" altLang="en-US" sz="1600" b="1" i="0" u="none" strike="noStrike" cap="none" normalizeH="0" baseline="0" dirty="0">
                          <a:ln>
                            <a:noFill/>
                          </a:ln>
                          <a:solidFill>
                            <a:srgbClr val="000000"/>
                          </a:solidFill>
                          <a:effectLst/>
                          <a:latin typeface="Calibri" pitchFamily="34" charset="0"/>
                          <a:ea typeface="ＭＳ Ｐゴシック" charset="-128"/>
                        </a:rPr>
                        <a:t>みんなから平等に集める</a:t>
                      </a:r>
                      <a:endParaRPr kumimoji="0" lang="ja-JP" altLang="en-US" sz="1600" b="1" i="0" u="none" strike="noStrike" cap="none" normalizeH="0" baseline="0" dirty="0">
                        <a:ln>
                          <a:noFill/>
                        </a:ln>
                        <a:solidFill>
                          <a:srgbClr val="000000"/>
                        </a:solidFill>
                        <a:effectLst/>
                        <a:latin typeface="ＭＳ 明朝" pitchFamily="17" charset="-128"/>
                        <a:ea typeface="ＭＳ 明朝" pitchFamily="17"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87190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extLst>
                  <a:ext uri="{0D108BD9-81ED-4DB2-BD59-A6C34878D82A}">
                    <a16:rowId xmlns:a16="http://schemas.microsoft.com/office/drawing/2014/main" val="10001"/>
                  </a:ext>
                </a:extLst>
              </a:tr>
              <a:tr h="550167">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ja-JP" altLang="en-US" sz="1600" b="1" i="0" u="none" strike="noStrike" cap="none" normalizeH="0" baseline="0" dirty="0">
                          <a:ln>
                            <a:noFill/>
                          </a:ln>
                          <a:solidFill>
                            <a:srgbClr val="000000"/>
                          </a:solidFill>
                          <a:effectLst/>
                          <a:latin typeface="Calibri" pitchFamily="34" charset="0"/>
                          <a:ea typeface="ＭＳ Ｐゴシック" charset="-128"/>
                        </a:rPr>
                        <a:t>特定の人が全額負担</a:t>
                      </a:r>
                      <a:endParaRPr kumimoji="0" lang="ja-JP" altLang="en-US" sz="1600" b="1" i="0" u="none" strike="noStrike" cap="none" normalizeH="0" baseline="0" dirty="0">
                        <a:ln>
                          <a:noFill/>
                        </a:ln>
                        <a:solidFill>
                          <a:srgbClr val="000000"/>
                        </a:solidFill>
                        <a:effectLst/>
                        <a:latin typeface="ＭＳ 明朝" pitchFamily="17" charset="-128"/>
                        <a:ea typeface="ＭＳ 明朝" pitchFamily="17"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7190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extLst>
                  <a:ext uri="{0D108BD9-81ED-4DB2-BD59-A6C34878D82A}">
                    <a16:rowId xmlns:a16="http://schemas.microsoft.com/office/drawing/2014/main" val="10003"/>
                  </a:ext>
                </a:extLst>
              </a:tr>
              <a:tr h="550167">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a:ln>
                            <a:noFill/>
                          </a:ln>
                          <a:solidFill>
                            <a:srgbClr val="000000"/>
                          </a:solidFill>
                          <a:effectLst/>
                          <a:latin typeface="Calibri" pitchFamily="34" charset="0"/>
                          <a:ea typeface="ＭＳ Ｐゴシック" charset="-128"/>
                        </a:rPr>
                        <a:t>同じ率で集める</a:t>
                      </a:r>
                      <a:endParaRPr kumimoji="0" lang="ja-JP" altLang="en-US" sz="1600" b="1" i="0" u="none" strike="noStrike" cap="none" normalizeH="0" baseline="0" dirty="0">
                        <a:ln>
                          <a:noFill/>
                        </a:ln>
                        <a:solidFill>
                          <a:srgbClr val="000000"/>
                        </a:solidFill>
                        <a:effectLst/>
                        <a:latin typeface="ＭＳ 明朝" pitchFamily="17" charset="-128"/>
                        <a:ea typeface="ＭＳ 明朝" pitchFamily="17"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87190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extLst>
                  <a:ext uri="{0D108BD9-81ED-4DB2-BD59-A6C34878D82A}">
                    <a16:rowId xmlns:a16="http://schemas.microsoft.com/office/drawing/2014/main" val="10005"/>
                  </a:ext>
                </a:extLst>
              </a:tr>
              <a:tr h="550167">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a:ln>
                            <a:noFill/>
                          </a:ln>
                          <a:solidFill>
                            <a:srgbClr val="000000"/>
                          </a:solidFill>
                          <a:effectLst/>
                          <a:latin typeface="Calibri" pitchFamily="34" charset="0"/>
                          <a:ea typeface="ＭＳ Ｐゴシック" charset="-128"/>
                        </a:rPr>
                        <a:t>負担する能力に応じて集める</a:t>
                      </a:r>
                      <a:endParaRPr kumimoji="0" lang="ja-JP" altLang="en-US" sz="1600" b="1" i="0" u="none" strike="noStrike" cap="none" normalizeH="0" baseline="0" dirty="0">
                        <a:ln>
                          <a:noFill/>
                        </a:ln>
                        <a:solidFill>
                          <a:srgbClr val="000000"/>
                        </a:solidFill>
                        <a:effectLst/>
                        <a:latin typeface="ＭＳ 明朝" pitchFamily="17" charset="-128"/>
                        <a:ea typeface="ＭＳ 明朝" pitchFamily="17"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87190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extLst>
                  <a:ext uri="{0D108BD9-81ED-4DB2-BD59-A6C34878D82A}">
                    <a16:rowId xmlns:a16="http://schemas.microsoft.com/office/drawing/2014/main" val="10007"/>
                  </a:ext>
                </a:extLst>
              </a:tr>
            </a:tbl>
          </a:graphicData>
        </a:graphic>
      </p:graphicFrame>
      <p:sp>
        <p:nvSpPr>
          <p:cNvPr id="2" name="タイトル 1"/>
          <p:cNvSpPr>
            <a:spLocks noGrp="1"/>
          </p:cNvSpPr>
          <p:nvPr>
            <p:ph type="title"/>
          </p:nvPr>
        </p:nvSpPr>
        <p:spPr>
          <a:xfrm>
            <a:off x="323850" y="260350"/>
            <a:ext cx="8496300" cy="720725"/>
          </a:xfrm>
        </p:spPr>
        <p:txBody>
          <a:bodyPr rtlCol="0">
            <a:normAutofit fontScale="90000"/>
          </a:bodyPr>
          <a:lstStyle/>
          <a:p>
            <a:pPr eaLnBrk="1" fontAlgn="auto" hangingPunct="1">
              <a:spcAft>
                <a:spcPts val="0"/>
              </a:spcAft>
              <a:defRPr/>
            </a:pPr>
            <a:r>
              <a:rPr lang="ja-JP" altLang="en-US" b="1" dirty="0">
                <a:latin typeface="ＭＳ 明朝" panose="02020609040205080304" pitchFamily="17" charset="-128"/>
                <a:ea typeface="ＭＳ 明朝" panose="02020609040205080304" pitchFamily="17" charset="-128"/>
              </a:rPr>
              <a:t>いろいろ組み合わせたら公平かな？</a:t>
            </a:r>
            <a:endParaRPr lang="ja-JP" altLang="en-US" dirty="0"/>
          </a:p>
        </p:txBody>
      </p:sp>
      <p:pic>
        <p:nvPicPr>
          <p:cNvPr id="19518" name="Picture 11" descr="自動車税">
            <a:hlinkClick r:id="rId3" action="ppaction://hlinkfile" highlightClick="1"/>
            <a:hlinkHover r:id="" action="ppaction://noaction" highlightClick="1"/>
          </p:cNvPr>
          <p:cNvPicPr>
            <a:picLocks noChangeAspect="1" noChangeArrowheads="1"/>
          </p:cNvPicPr>
          <p:nvPr/>
        </p:nvPicPr>
        <p:blipFill>
          <a:blip r:embed="rId4" cstate="print"/>
          <a:srcRect/>
          <a:stretch>
            <a:fillRect/>
          </a:stretch>
        </p:blipFill>
        <p:spPr bwMode="auto">
          <a:xfrm>
            <a:off x="2630488" y="2965450"/>
            <a:ext cx="1770062" cy="863600"/>
          </a:xfrm>
          <a:prstGeom prst="rect">
            <a:avLst/>
          </a:prstGeom>
          <a:noFill/>
          <a:ln w="9525">
            <a:solidFill>
              <a:schemeClr val="tx1"/>
            </a:solidFill>
            <a:miter lim="800000"/>
            <a:headEnd/>
            <a:tailEnd/>
          </a:ln>
        </p:spPr>
      </p:pic>
      <p:pic>
        <p:nvPicPr>
          <p:cNvPr id="19519" name="Picture 13" descr="固定資産税">
            <a:hlinkClick r:id="rId5" action="ppaction://hlinkfile" highlightClick="1"/>
            <a:hlinkHover r:id="" action="ppaction://noaction" highlightClick="1"/>
          </p:cNvPr>
          <p:cNvPicPr>
            <a:picLocks noChangeAspect="1" noChangeArrowheads="1"/>
          </p:cNvPicPr>
          <p:nvPr/>
        </p:nvPicPr>
        <p:blipFill>
          <a:blip r:embed="rId6" cstate="print"/>
          <a:srcRect/>
          <a:stretch>
            <a:fillRect/>
          </a:stretch>
        </p:blipFill>
        <p:spPr bwMode="auto">
          <a:xfrm>
            <a:off x="741363" y="2957513"/>
            <a:ext cx="1774825" cy="863600"/>
          </a:xfrm>
          <a:prstGeom prst="rect">
            <a:avLst/>
          </a:prstGeom>
          <a:noFill/>
          <a:ln w="9525">
            <a:solidFill>
              <a:schemeClr val="tx1"/>
            </a:solidFill>
            <a:miter lim="800000"/>
            <a:headEnd/>
            <a:tailEnd/>
          </a:ln>
        </p:spPr>
      </p:pic>
      <p:pic>
        <p:nvPicPr>
          <p:cNvPr id="19520" name="Picture 39" descr="\\Sv2\新共有文書(4月26日データ)\広報課\06租税教育\05租税教育テキスト\2012テキスト画像修正分\0511補助画像\補助教材①たばこ税.jpg">
            <a:hlinkClick r:id="rId7" action="ppaction://hlinkfile" highlightClick="1"/>
            <a:hlinkHover r:id="" action="ppaction://noaction" highlightClick="1"/>
          </p:cNvPr>
          <p:cNvPicPr>
            <a:picLocks noChangeAspect="1" noChangeArrowheads="1"/>
          </p:cNvPicPr>
          <p:nvPr/>
        </p:nvPicPr>
        <p:blipFill>
          <a:blip r:embed="rId8" cstate="print"/>
          <a:srcRect/>
          <a:stretch>
            <a:fillRect/>
          </a:stretch>
        </p:blipFill>
        <p:spPr bwMode="auto">
          <a:xfrm>
            <a:off x="6605588" y="2962275"/>
            <a:ext cx="1787525" cy="847725"/>
          </a:xfrm>
          <a:prstGeom prst="rect">
            <a:avLst/>
          </a:prstGeom>
          <a:noFill/>
          <a:ln w="9525">
            <a:solidFill>
              <a:schemeClr val="tx1"/>
            </a:solidFill>
            <a:miter lim="800000"/>
            <a:headEnd/>
            <a:tailEnd/>
          </a:ln>
        </p:spPr>
      </p:pic>
      <p:pic>
        <p:nvPicPr>
          <p:cNvPr id="19521" name="Picture 43" descr="\\Sv2\新共有文書(4月26日データ)\広報課\06租税教育\05租税教育テキスト\2012テキスト画像修正分\0511補助画像\補助教材①消費税.jpg">
            <a:hlinkClick r:id="rId9" action="ppaction://hlinkfile" highlightClick="1"/>
            <a:hlinkHover r:id="" action="ppaction://noaction" highlightClick="1"/>
          </p:cNvPr>
          <p:cNvPicPr>
            <a:picLocks noChangeAspect="1" noChangeArrowheads="1"/>
          </p:cNvPicPr>
          <p:nvPr/>
        </p:nvPicPr>
        <p:blipFill>
          <a:blip r:embed="rId10" cstate="print"/>
          <a:srcRect/>
          <a:stretch>
            <a:fillRect/>
          </a:stretch>
        </p:blipFill>
        <p:spPr bwMode="auto">
          <a:xfrm>
            <a:off x="752475" y="1519238"/>
            <a:ext cx="1758950" cy="863600"/>
          </a:xfrm>
          <a:prstGeom prst="rect">
            <a:avLst/>
          </a:prstGeom>
          <a:noFill/>
          <a:ln w="9525">
            <a:solidFill>
              <a:schemeClr val="tx1"/>
            </a:solidFill>
            <a:miter lim="800000"/>
            <a:headEnd/>
            <a:tailEnd/>
          </a:ln>
        </p:spPr>
      </p:pic>
      <p:pic>
        <p:nvPicPr>
          <p:cNvPr id="19522" name="Picture 8" descr="所得税">
            <a:hlinkClick r:id="rId11" action="ppaction://hlinkfile" highlightClick="1"/>
            <a:hlinkHover r:id="" action="ppaction://noaction" highlightClick="1"/>
          </p:cNvPr>
          <p:cNvPicPr>
            <a:picLocks noChangeAspect="1" noChangeArrowheads="1"/>
          </p:cNvPicPr>
          <p:nvPr/>
        </p:nvPicPr>
        <p:blipFill>
          <a:blip r:embed="rId12" cstate="print"/>
          <a:srcRect/>
          <a:stretch>
            <a:fillRect/>
          </a:stretch>
        </p:blipFill>
        <p:spPr bwMode="auto">
          <a:xfrm>
            <a:off x="741363" y="5797550"/>
            <a:ext cx="1760537" cy="863600"/>
          </a:xfrm>
          <a:prstGeom prst="rect">
            <a:avLst/>
          </a:prstGeom>
          <a:noFill/>
          <a:ln w="9525">
            <a:solidFill>
              <a:schemeClr val="tx1"/>
            </a:solidFill>
            <a:miter lim="800000"/>
            <a:headEnd/>
            <a:tailEnd/>
          </a:ln>
        </p:spPr>
      </p:pic>
      <p:pic>
        <p:nvPicPr>
          <p:cNvPr id="19523" name="Picture 14" descr="相続税">
            <a:hlinkClick r:id="rId13" action="ppaction://hlinkfile" highlightClick="1"/>
            <a:hlinkHover r:id="" action="ppaction://noaction" highlightClick="1"/>
          </p:cNvPr>
          <p:cNvPicPr>
            <a:picLocks noChangeAspect="1" noChangeArrowheads="1"/>
          </p:cNvPicPr>
          <p:nvPr/>
        </p:nvPicPr>
        <p:blipFill>
          <a:blip r:embed="rId14" cstate="print"/>
          <a:srcRect/>
          <a:stretch>
            <a:fillRect/>
          </a:stretch>
        </p:blipFill>
        <p:spPr bwMode="auto">
          <a:xfrm>
            <a:off x="2709863" y="5797550"/>
            <a:ext cx="1728787" cy="863600"/>
          </a:xfrm>
          <a:prstGeom prst="rect">
            <a:avLst/>
          </a:prstGeom>
          <a:noFill/>
          <a:ln w="9525">
            <a:solidFill>
              <a:schemeClr val="tx1"/>
            </a:solidFill>
            <a:miter lim="800000"/>
            <a:headEnd/>
            <a:tailEnd/>
          </a:ln>
        </p:spPr>
      </p:pic>
      <p:pic>
        <p:nvPicPr>
          <p:cNvPr id="19524" name="Picture 15" descr="贈与税">
            <a:hlinkClick r:id="rId15" action="ppaction://hlinkfile" highlightClick="1"/>
            <a:hlinkHover r:id="" action="ppaction://noaction" highlightClick="1"/>
          </p:cNvPr>
          <p:cNvPicPr>
            <a:picLocks noChangeAspect="1" noChangeArrowheads="1"/>
          </p:cNvPicPr>
          <p:nvPr/>
        </p:nvPicPr>
        <p:blipFill>
          <a:blip r:embed="rId16" cstate="print"/>
          <a:srcRect/>
          <a:stretch>
            <a:fillRect/>
          </a:stretch>
        </p:blipFill>
        <p:spPr bwMode="auto">
          <a:xfrm>
            <a:off x="4689475" y="5810250"/>
            <a:ext cx="1771650" cy="863600"/>
          </a:xfrm>
          <a:prstGeom prst="rect">
            <a:avLst/>
          </a:prstGeom>
          <a:noFill/>
          <a:ln w="9525">
            <a:solidFill>
              <a:schemeClr val="tx1"/>
            </a:solidFill>
            <a:miter lim="800000"/>
            <a:headEnd/>
            <a:tailEnd/>
          </a:ln>
        </p:spPr>
      </p:pic>
      <p:pic>
        <p:nvPicPr>
          <p:cNvPr id="19527" name="Picture 42" descr="\\Sv2\新共有文書(4月26日データ)\広報課\06租税教育\05租税教育テキスト\2012テキスト画像修正分\0511補助画像\補助教材①酒税.jpg">
            <a:hlinkClick r:id="rId17" action="ppaction://hlinkfile" highlightClick="1"/>
            <a:hlinkHover r:id="" action="ppaction://noaction" highlightClick="1"/>
          </p:cNvPr>
          <p:cNvPicPr>
            <a:picLocks noChangeAspect="1" noChangeArrowheads="1"/>
          </p:cNvPicPr>
          <p:nvPr/>
        </p:nvPicPr>
        <p:blipFill>
          <a:blip r:embed="rId18" cstate="print"/>
          <a:srcRect/>
          <a:stretch>
            <a:fillRect/>
          </a:stretch>
        </p:blipFill>
        <p:spPr bwMode="auto">
          <a:xfrm>
            <a:off x="4689475" y="2951163"/>
            <a:ext cx="1730375" cy="865187"/>
          </a:xfrm>
          <a:prstGeom prst="rect">
            <a:avLst/>
          </a:prstGeom>
          <a:noFill/>
          <a:ln w="9525">
            <a:solidFill>
              <a:schemeClr val="tx1"/>
            </a:solidFill>
            <a:miter lim="800000"/>
            <a:headEnd/>
            <a:tailEnd/>
          </a:ln>
        </p:spPr>
      </p:pic>
      <p:pic>
        <p:nvPicPr>
          <p:cNvPr id="19529" name="Picture 9" descr="法人税">
            <a:hlinkClick r:id="rId19" action="ppaction://hlinkfile" highlightClick="1"/>
            <a:hlinkHover r:id="" action="ppaction://noaction" highlightClick="1"/>
          </p:cNvPr>
          <p:cNvPicPr>
            <a:picLocks noChangeAspect="1" noChangeArrowheads="1"/>
          </p:cNvPicPr>
          <p:nvPr/>
        </p:nvPicPr>
        <p:blipFill>
          <a:blip r:embed="rId20" cstate="print"/>
          <a:srcRect/>
          <a:stretch>
            <a:fillRect/>
          </a:stretch>
        </p:blipFill>
        <p:spPr bwMode="auto">
          <a:xfrm>
            <a:off x="773113" y="4359275"/>
            <a:ext cx="1728787" cy="863600"/>
          </a:xfrm>
          <a:prstGeom prst="rect">
            <a:avLst/>
          </a:prstGeom>
          <a:noFill/>
          <a:ln w="9525">
            <a:solidFill>
              <a:schemeClr val="tx1"/>
            </a:solidFill>
            <a:miter lim="800000"/>
            <a:headEnd/>
            <a:tailEnd/>
          </a:ln>
        </p:spPr>
      </p:pic>
      <p:graphicFrame>
        <p:nvGraphicFramePr>
          <p:cNvPr id="13" name="Group 86"/>
          <p:cNvGraphicFramePr>
            <a:graphicFrameLocks noGrp="1"/>
          </p:cNvGraphicFramePr>
          <p:nvPr/>
        </p:nvGraphicFramePr>
        <p:xfrm>
          <a:off x="578386" y="985566"/>
          <a:ext cx="7948613" cy="5688284"/>
        </p:xfrm>
        <a:graphic>
          <a:graphicData uri="http://schemas.openxmlformats.org/drawingml/2006/table">
            <a:tbl>
              <a:tblPr/>
              <a:tblGrid>
                <a:gridCol w="1987550">
                  <a:extLst>
                    <a:ext uri="{9D8B030D-6E8A-4147-A177-3AD203B41FA5}">
                      <a16:colId xmlns:a16="http://schemas.microsoft.com/office/drawing/2014/main" val="20000"/>
                    </a:ext>
                  </a:extLst>
                </a:gridCol>
                <a:gridCol w="1985963">
                  <a:extLst>
                    <a:ext uri="{9D8B030D-6E8A-4147-A177-3AD203B41FA5}">
                      <a16:colId xmlns:a16="http://schemas.microsoft.com/office/drawing/2014/main" val="20001"/>
                    </a:ext>
                  </a:extLst>
                </a:gridCol>
                <a:gridCol w="1987550">
                  <a:extLst>
                    <a:ext uri="{9D8B030D-6E8A-4147-A177-3AD203B41FA5}">
                      <a16:colId xmlns:a16="http://schemas.microsoft.com/office/drawing/2014/main" val="20002"/>
                    </a:ext>
                  </a:extLst>
                </a:gridCol>
                <a:gridCol w="1987550">
                  <a:extLst>
                    <a:ext uri="{9D8B030D-6E8A-4147-A177-3AD203B41FA5}">
                      <a16:colId xmlns:a16="http://schemas.microsoft.com/office/drawing/2014/main" val="20003"/>
                    </a:ext>
                  </a:extLst>
                </a:gridCol>
              </a:tblGrid>
              <a:tr h="550167">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ja-JP" altLang="en-US" sz="1600" b="1" i="0" u="none" strike="noStrike" cap="none" normalizeH="0" baseline="0" dirty="0">
                          <a:ln>
                            <a:noFill/>
                          </a:ln>
                          <a:solidFill>
                            <a:srgbClr val="000000"/>
                          </a:solidFill>
                          <a:effectLst/>
                          <a:latin typeface="Calibri" pitchFamily="34" charset="0"/>
                          <a:ea typeface="ＭＳ Ｐゴシック" charset="-128"/>
                        </a:rPr>
                        <a:t>みんなから平等に集める</a:t>
                      </a:r>
                      <a:endParaRPr kumimoji="0" lang="ja-JP" altLang="en-US" sz="1600" b="1" i="0" u="none" strike="noStrike" cap="none" normalizeH="0" baseline="0" dirty="0">
                        <a:ln>
                          <a:noFill/>
                        </a:ln>
                        <a:solidFill>
                          <a:srgbClr val="000000"/>
                        </a:solidFill>
                        <a:effectLst/>
                        <a:latin typeface="ＭＳ 明朝" pitchFamily="17" charset="-128"/>
                        <a:ea typeface="ＭＳ 明朝" pitchFamily="17"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87190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extLst>
                  <a:ext uri="{0D108BD9-81ED-4DB2-BD59-A6C34878D82A}">
                    <a16:rowId xmlns:a16="http://schemas.microsoft.com/office/drawing/2014/main" val="10001"/>
                  </a:ext>
                </a:extLst>
              </a:tr>
              <a:tr h="550167">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ja-JP" altLang="en-US" sz="1600" b="1" i="0" u="none" strike="noStrike" cap="none" normalizeH="0" baseline="0" dirty="0">
                          <a:ln>
                            <a:noFill/>
                          </a:ln>
                          <a:solidFill>
                            <a:srgbClr val="000000"/>
                          </a:solidFill>
                          <a:effectLst/>
                          <a:latin typeface="Calibri" pitchFamily="34" charset="0"/>
                          <a:ea typeface="ＭＳ Ｐゴシック" charset="-128"/>
                        </a:rPr>
                        <a:t>特定の人が全額負担</a:t>
                      </a:r>
                      <a:endParaRPr kumimoji="0" lang="ja-JP" altLang="en-US" sz="1600" b="1" i="0" u="none" strike="noStrike" cap="none" normalizeH="0" baseline="0" dirty="0">
                        <a:ln>
                          <a:noFill/>
                        </a:ln>
                        <a:solidFill>
                          <a:srgbClr val="000000"/>
                        </a:solidFill>
                        <a:effectLst/>
                        <a:latin typeface="ＭＳ 明朝" pitchFamily="17" charset="-128"/>
                        <a:ea typeface="ＭＳ 明朝" pitchFamily="17"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7190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extLst>
                  <a:ext uri="{0D108BD9-81ED-4DB2-BD59-A6C34878D82A}">
                    <a16:rowId xmlns:a16="http://schemas.microsoft.com/office/drawing/2014/main" val="10003"/>
                  </a:ext>
                </a:extLst>
              </a:tr>
              <a:tr h="550167">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a:ln>
                            <a:noFill/>
                          </a:ln>
                          <a:solidFill>
                            <a:srgbClr val="000000"/>
                          </a:solidFill>
                          <a:effectLst/>
                          <a:latin typeface="Calibri" pitchFamily="34" charset="0"/>
                          <a:ea typeface="ＭＳ Ｐゴシック" charset="-128"/>
                        </a:rPr>
                        <a:t>同じ率で集める</a:t>
                      </a:r>
                      <a:endParaRPr kumimoji="0" lang="ja-JP" altLang="en-US" sz="1600" b="1" i="0" u="none" strike="noStrike" cap="none" normalizeH="0" baseline="0" dirty="0">
                        <a:ln>
                          <a:noFill/>
                        </a:ln>
                        <a:solidFill>
                          <a:srgbClr val="000000"/>
                        </a:solidFill>
                        <a:effectLst/>
                        <a:latin typeface="ＭＳ 明朝" pitchFamily="17" charset="-128"/>
                        <a:ea typeface="ＭＳ 明朝" pitchFamily="17"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87190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extLst>
                  <a:ext uri="{0D108BD9-81ED-4DB2-BD59-A6C34878D82A}">
                    <a16:rowId xmlns:a16="http://schemas.microsoft.com/office/drawing/2014/main" val="10005"/>
                  </a:ext>
                </a:extLst>
              </a:tr>
              <a:tr h="550167">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a:ln>
                            <a:noFill/>
                          </a:ln>
                          <a:solidFill>
                            <a:srgbClr val="000000"/>
                          </a:solidFill>
                          <a:effectLst/>
                          <a:latin typeface="Calibri" pitchFamily="34" charset="0"/>
                          <a:ea typeface="ＭＳ Ｐゴシック" charset="-128"/>
                        </a:rPr>
                        <a:t>負担する能力に応じて集める</a:t>
                      </a:r>
                      <a:endParaRPr kumimoji="0" lang="ja-JP" altLang="en-US" sz="1600" b="1" i="0" u="none" strike="noStrike" cap="none" normalizeH="0" baseline="0" dirty="0">
                        <a:ln>
                          <a:noFill/>
                        </a:ln>
                        <a:solidFill>
                          <a:srgbClr val="000000"/>
                        </a:solidFill>
                        <a:effectLst/>
                        <a:latin typeface="ＭＳ 明朝" pitchFamily="17" charset="-128"/>
                        <a:ea typeface="ＭＳ 明朝" pitchFamily="17"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87190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Calibri" pitchFamily="34" charset="0"/>
                          <a:ea typeface="ＭＳ Ｐゴシック" charset="-128"/>
                        </a:rPr>
                        <a:t>　</a:t>
                      </a:r>
                      <a:endParaRPr kumimoji="0" lang="ja-JP" altLang="en-US" sz="1100" b="0" i="0" u="none" strike="noStrike" cap="none" normalizeH="0" baseline="0" dirty="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tcPr>
                </a:tc>
                <a:extLst>
                  <a:ext uri="{0D108BD9-81ED-4DB2-BD59-A6C34878D82A}">
                    <a16:rowId xmlns:a16="http://schemas.microsoft.com/office/drawing/2014/main" val="10007"/>
                  </a:ext>
                </a:extLst>
              </a:tr>
            </a:tbl>
          </a:graphicData>
        </a:graphic>
      </p:graphicFrame>
      <p:pic>
        <p:nvPicPr>
          <p:cNvPr id="14" name="Picture 11" descr="自動車税">
            <a:hlinkClick r:id="rId3" action="ppaction://hlinkfile" highlightClick="1"/>
            <a:hlinkHover r:id="" action="ppaction://noaction" highlightClick="1"/>
          </p:cNvPr>
          <p:cNvPicPr>
            <a:picLocks noChangeAspect="1" noChangeArrowheads="1"/>
          </p:cNvPicPr>
          <p:nvPr/>
        </p:nvPicPr>
        <p:blipFill>
          <a:blip r:embed="rId4" cstate="print"/>
          <a:srcRect/>
          <a:stretch>
            <a:fillRect/>
          </a:stretch>
        </p:blipFill>
        <p:spPr bwMode="auto">
          <a:xfrm>
            <a:off x="2634298" y="2960416"/>
            <a:ext cx="1770062" cy="863600"/>
          </a:xfrm>
          <a:prstGeom prst="rect">
            <a:avLst/>
          </a:prstGeom>
          <a:noFill/>
          <a:ln w="9525">
            <a:solidFill>
              <a:schemeClr val="tx1"/>
            </a:solidFill>
            <a:miter lim="800000"/>
            <a:headEnd/>
            <a:tailEnd/>
          </a:ln>
        </p:spPr>
      </p:pic>
      <p:pic>
        <p:nvPicPr>
          <p:cNvPr id="15" name="Picture 13" descr="固定資産税">
            <a:hlinkClick r:id="rId5" action="ppaction://hlinkfile" highlightClick="1"/>
            <a:hlinkHover r:id="" action="ppaction://noaction" highlightClick="1"/>
          </p:cNvPr>
          <p:cNvPicPr>
            <a:picLocks noChangeAspect="1" noChangeArrowheads="1"/>
          </p:cNvPicPr>
          <p:nvPr/>
        </p:nvPicPr>
        <p:blipFill>
          <a:blip r:embed="rId6" cstate="print"/>
          <a:srcRect/>
          <a:stretch>
            <a:fillRect/>
          </a:stretch>
        </p:blipFill>
        <p:spPr bwMode="auto">
          <a:xfrm>
            <a:off x="745173" y="2952479"/>
            <a:ext cx="1774825" cy="863600"/>
          </a:xfrm>
          <a:prstGeom prst="rect">
            <a:avLst/>
          </a:prstGeom>
          <a:noFill/>
          <a:ln w="9525">
            <a:solidFill>
              <a:schemeClr val="tx1"/>
            </a:solidFill>
            <a:miter lim="800000"/>
            <a:headEnd/>
            <a:tailEnd/>
          </a:ln>
        </p:spPr>
      </p:pic>
      <p:pic>
        <p:nvPicPr>
          <p:cNvPr id="16" name="Picture 39" descr="\\Sv2\新共有文書(4月26日データ)\広報課\06租税教育\05租税教育テキスト\2012テキスト画像修正分\0511補助画像\補助教材①たばこ税.jpg">
            <a:hlinkClick r:id="rId7" action="ppaction://hlinkfile" highlightClick="1"/>
            <a:hlinkHover r:id="" action="ppaction://noaction" highlightClick="1"/>
          </p:cNvPr>
          <p:cNvPicPr>
            <a:picLocks noChangeAspect="1" noChangeArrowheads="1"/>
          </p:cNvPicPr>
          <p:nvPr/>
        </p:nvPicPr>
        <p:blipFill>
          <a:blip r:embed="rId8" cstate="print"/>
          <a:srcRect/>
          <a:stretch>
            <a:fillRect/>
          </a:stretch>
        </p:blipFill>
        <p:spPr bwMode="auto">
          <a:xfrm>
            <a:off x="6609398" y="2957241"/>
            <a:ext cx="1787525" cy="847725"/>
          </a:xfrm>
          <a:prstGeom prst="rect">
            <a:avLst/>
          </a:prstGeom>
          <a:noFill/>
          <a:ln w="9525">
            <a:solidFill>
              <a:schemeClr val="tx1"/>
            </a:solidFill>
            <a:miter lim="800000"/>
            <a:headEnd/>
            <a:tailEnd/>
          </a:ln>
        </p:spPr>
      </p:pic>
      <p:pic>
        <p:nvPicPr>
          <p:cNvPr id="17" name="Picture 43" descr="\\Sv2\新共有文書(4月26日データ)\広報課\06租税教育\05租税教育テキスト\2012テキスト画像修正分\0511補助画像\補助教材①消費税.jpg">
            <a:hlinkClick r:id="rId9" action="ppaction://hlinkfile" highlightClick="1"/>
            <a:hlinkHover r:id="" action="ppaction://noaction" highlightClick="1"/>
          </p:cNvPr>
          <p:cNvPicPr>
            <a:picLocks noChangeAspect="1" noChangeArrowheads="1"/>
          </p:cNvPicPr>
          <p:nvPr/>
        </p:nvPicPr>
        <p:blipFill>
          <a:blip r:embed="rId10" cstate="print"/>
          <a:srcRect/>
          <a:stretch>
            <a:fillRect/>
          </a:stretch>
        </p:blipFill>
        <p:spPr bwMode="auto">
          <a:xfrm>
            <a:off x="756285" y="1514204"/>
            <a:ext cx="1758950" cy="863600"/>
          </a:xfrm>
          <a:prstGeom prst="rect">
            <a:avLst/>
          </a:prstGeom>
          <a:noFill/>
          <a:ln w="9525">
            <a:solidFill>
              <a:schemeClr val="tx1"/>
            </a:solidFill>
            <a:miter lim="800000"/>
            <a:headEnd/>
            <a:tailEnd/>
          </a:ln>
        </p:spPr>
      </p:pic>
      <p:pic>
        <p:nvPicPr>
          <p:cNvPr id="18" name="Picture 8" descr="所得税">
            <a:hlinkClick r:id="rId11" action="ppaction://hlinkfile" highlightClick="1"/>
            <a:hlinkHover r:id="" action="ppaction://noaction" highlightClick="1"/>
          </p:cNvPr>
          <p:cNvPicPr>
            <a:picLocks noChangeAspect="1" noChangeArrowheads="1"/>
          </p:cNvPicPr>
          <p:nvPr/>
        </p:nvPicPr>
        <p:blipFill>
          <a:blip r:embed="rId12" cstate="print"/>
          <a:srcRect/>
          <a:stretch>
            <a:fillRect/>
          </a:stretch>
        </p:blipFill>
        <p:spPr bwMode="auto">
          <a:xfrm>
            <a:off x="745173" y="5792516"/>
            <a:ext cx="1760537" cy="863600"/>
          </a:xfrm>
          <a:prstGeom prst="rect">
            <a:avLst/>
          </a:prstGeom>
          <a:noFill/>
          <a:ln w="9525">
            <a:solidFill>
              <a:schemeClr val="tx1"/>
            </a:solidFill>
            <a:miter lim="800000"/>
            <a:headEnd/>
            <a:tailEnd/>
          </a:ln>
        </p:spPr>
      </p:pic>
      <p:pic>
        <p:nvPicPr>
          <p:cNvPr id="19" name="Picture 14" descr="相続税">
            <a:hlinkClick r:id="rId13" action="ppaction://hlinkfile" highlightClick="1"/>
            <a:hlinkHover r:id="" action="ppaction://noaction" highlightClick="1"/>
          </p:cNvPr>
          <p:cNvPicPr>
            <a:picLocks noChangeAspect="1" noChangeArrowheads="1"/>
          </p:cNvPicPr>
          <p:nvPr/>
        </p:nvPicPr>
        <p:blipFill>
          <a:blip r:embed="rId14" cstate="print"/>
          <a:srcRect/>
          <a:stretch>
            <a:fillRect/>
          </a:stretch>
        </p:blipFill>
        <p:spPr bwMode="auto">
          <a:xfrm>
            <a:off x="2713673" y="5792516"/>
            <a:ext cx="1728787" cy="863600"/>
          </a:xfrm>
          <a:prstGeom prst="rect">
            <a:avLst/>
          </a:prstGeom>
          <a:noFill/>
          <a:ln w="9525">
            <a:solidFill>
              <a:schemeClr val="tx1"/>
            </a:solidFill>
            <a:miter lim="800000"/>
            <a:headEnd/>
            <a:tailEnd/>
          </a:ln>
        </p:spPr>
      </p:pic>
      <p:pic>
        <p:nvPicPr>
          <p:cNvPr id="20" name="Picture 15" descr="贈与税">
            <a:hlinkClick r:id="rId15" action="ppaction://hlinkfile" highlightClick="1"/>
            <a:hlinkHover r:id="" action="ppaction://noaction" highlightClick="1"/>
          </p:cNvPr>
          <p:cNvPicPr>
            <a:picLocks noChangeAspect="1" noChangeArrowheads="1"/>
          </p:cNvPicPr>
          <p:nvPr/>
        </p:nvPicPr>
        <p:blipFill>
          <a:blip r:embed="rId16" cstate="print"/>
          <a:srcRect/>
          <a:stretch>
            <a:fillRect/>
          </a:stretch>
        </p:blipFill>
        <p:spPr bwMode="auto">
          <a:xfrm>
            <a:off x="4693285" y="5805216"/>
            <a:ext cx="1771650" cy="863600"/>
          </a:xfrm>
          <a:prstGeom prst="rect">
            <a:avLst/>
          </a:prstGeom>
          <a:noFill/>
          <a:ln w="9525">
            <a:solidFill>
              <a:schemeClr val="tx1"/>
            </a:solidFill>
            <a:miter lim="800000"/>
            <a:headEnd/>
            <a:tailEnd/>
          </a:ln>
        </p:spPr>
      </p:pic>
      <p:pic>
        <p:nvPicPr>
          <p:cNvPr id="21" name="Picture 42" descr="\\Sv2\新共有文書(4月26日データ)\広報課\06租税教育\05租税教育テキスト\2012テキスト画像修正分\0511補助画像\補助教材①酒税.jpg">
            <a:hlinkClick r:id="rId17" action="ppaction://hlinkfile" highlightClick="1"/>
            <a:hlinkHover r:id="" action="ppaction://noaction" highlightClick="1"/>
          </p:cNvPr>
          <p:cNvPicPr>
            <a:picLocks noChangeAspect="1" noChangeArrowheads="1"/>
          </p:cNvPicPr>
          <p:nvPr/>
        </p:nvPicPr>
        <p:blipFill>
          <a:blip r:embed="rId18" cstate="print"/>
          <a:srcRect/>
          <a:stretch>
            <a:fillRect/>
          </a:stretch>
        </p:blipFill>
        <p:spPr bwMode="auto">
          <a:xfrm>
            <a:off x="4693285" y="2946129"/>
            <a:ext cx="1730375" cy="865187"/>
          </a:xfrm>
          <a:prstGeom prst="rect">
            <a:avLst/>
          </a:prstGeom>
          <a:noFill/>
          <a:ln w="9525">
            <a:solidFill>
              <a:schemeClr val="tx1"/>
            </a:solidFill>
            <a:miter lim="800000"/>
            <a:headEnd/>
            <a:tailEnd/>
          </a:ln>
        </p:spPr>
      </p:pic>
      <p:pic>
        <p:nvPicPr>
          <p:cNvPr id="22" name="Picture 9" descr="法人税">
            <a:hlinkClick r:id="rId19" action="ppaction://hlinkfile" highlightClick="1"/>
            <a:hlinkHover r:id="" action="ppaction://noaction" highlightClick="1"/>
          </p:cNvPr>
          <p:cNvPicPr>
            <a:picLocks noChangeAspect="1" noChangeArrowheads="1"/>
          </p:cNvPicPr>
          <p:nvPr/>
        </p:nvPicPr>
        <p:blipFill>
          <a:blip r:embed="rId20" cstate="print"/>
          <a:srcRect/>
          <a:stretch>
            <a:fillRect/>
          </a:stretch>
        </p:blipFill>
        <p:spPr bwMode="auto">
          <a:xfrm>
            <a:off x="776923" y="4354241"/>
            <a:ext cx="1728787" cy="8636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34751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9542"/>
                                        </p:tgtEl>
                                        <p:attrNameLst>
                                          <p:attrName>style.visibility</p:attrName>
                                        </p:attrNameLst>
                                      </p:cBhvr>
                                      <p:to>
                                        <p:strVal val="visible"/>
                                      </p:to>
                                    </p:set>
                                    <p:anim calcmode="lin" valueType="num">
                                      <p:cBhvr additive="base">
                                        <p:cTn id="7" dur="500" fill="hold"/>
                                        <p:tgtEl>
                                          <p:spTgt spid="19542"/>
                                        </p:tgtEl>
                                        <p:attrNameLst>
                                          <p:attrName>ppt_x</p:attrName>
                                        </p:attrNameLst>
                                      </p:cBhvr>
                                      <p:tavLst>
                                        <p:tav tm="0">
                                          <p:val>
                                            <p:strVal val="0-#ppt_w/2"/>
                                          </p:val>
                                        </p:tav>
                                        <p:tav tm="100000">
                                          <p:val>
                                            <p:strVal val="#ppt_x"/>
                                          </p:val>
                                        </p:tav>
                                      </p:tavLst>
                                    </p:anim>
                                    <p:anim calcmode="lin" valueType="num">
                                      <p:cBhvr additive="base">
                                        <p:cTn id="8" dur="500" fill="hold"/>
                                        <p:tgtEl>
                                          <p:spTgt spid="195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521"/>
                                        </p:tgtEl>
                                        <p:attrNameLst>
                                          <p:attrName>style.visibility</p:attrName>
                                        </p:attrNameLst>
                                      </p:cBhvr>
                                      <p:to>
                                        <p:strVal val="visible"/>
                                      </p:to>
                                    </p:set>
                                    <p:animEffect transition="in" filter="fade">
                                      <p:cBhvr>
                                        <p:cTn id="13" dur="500"/>
                                        <p:tgtEl>
                                          <p:spTgt spid="19521"/>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9519"/>
                                        </p:tgtEl>
                                        <p:attrNameLst>
                                          <p:attrName>style.visibility</p:attrName>
                                        </p:attrNameLst>
                                      </p:cBhvr>
                                      <p:to>
                                        <p:strVal val="visible"/>
                                      </p:to>
                                    </p:set>
                                    <p:animEffect transition="in" filter="fade">
                                      <p:cBhvr>
                                        <p:cTn id="18" dur="500"/>
                                        <p:tgtEl>
                                          <p:spTgt spid="19519"/>
                                        </p:tgtEl>
                                      </p:cBhvr>
                                    </p:animEffect>
                                    <p:anim calcmode="lin" valueType="num">
                                      <p:cBhvr>
                                        <p:cTn id="19" dur="500" fill="hold"/>
                                        <p:tgtEl>
                                          <p:spTgt spid="19519"/>
                                        </p:tgtEl>
                                        <p:attrNameLst>
                                          <p:attrName>ppt_x</p:attrName>
                                        </p:attrNameLst>
                                      </p:cBhvr>
                                      <p:tavLst>
                                        <p:tav tm="0">
                                          <p:val>
                                            <p:strVal val="#ppt_x"/>
                                          </p:val>
                                        </p:tav>
                                        <p:tav tm="100000">
                                          <p:val>
                                            <p:strVal val="#ppt_x"/>
                                          </p:val>
                                        </p:tav>
                                      </p:tavLst>
                                    </p:anim>
                                    <p:anim calcmode="lin" valueType="num">
                                      <p:cBhvr>
                                        <p:cTn id="20" dur="500" fill="hold"/>
                                        <p:tgtEl>
                                          <p:spTgt spid="1951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7" presetClass="entr" presetSubtype="0" fill="hold" nodeType="afterEffect">
                                  <p:stCondLst>
                                    <p:cond delay="0"/>
                                  </p:stCondLst>
                                  <p:childTnLst>
                                    <p:set>
                                      <p:cBhvr>
                                        <p:cTn id="23" dur="1" fill="hold">
                                          <p:stCondLst>
                                            <p:cond delay="0"/>
                                          </p:stCondLst>
                                        </p:cTn>
                                        <p:tgtEl>
                                          <p:spTgt spid="19518"/>
                                        </p:tgtEl>
                                        <p:attrNameLst>
                                          <p:attrName>style.visibility</p:attrName>
                                        </p:attrNameLst>
                                      </p:cBhvr>
                                      <p:to>
                                        <p:strVal val="visible"/>
                                      </p:to>
                                    </p:set>
                                    <p:animEffect transition="in" filter="fade">
                                      <p:cBhvr>
                                        <p:cTn id="24" dur="500"/>
                                        <p:tgtEl>
                                          <p:spTgt spid="19518"/>
                                        </p:tgtEl>
                                      </p:cBhvr>
                                    </p:animEffect>
                                    <p:anim calcmode="lin" valueType="num">
                                      <p:cBhvr>
                                        <p:cTn id="25" dur="500" fill="hold"/>
                                        <p:tgtEl>
                                          <p:spTgt spid="19518"/>
                                        </p:tgtEl>
                                        <p:attrNameLst>
                                          <p:attrName>ppt_x</p:attrName>
                                        </p:attrNameLst>
                                      </p:cBhvr>
                                      <p:tavLst>
                                        <p:tav tm="0">
                                          <p:val>
                                            <p:strVal val="#ppt_x"/>
                                          </p:val>
                                        </p:tav>
                                        <p:tav tm="100000">
                                          <p:val>
                                            <p:strVal val="#ppt_x"/>
                                          </p:val>
                                        </p:tav>
                                      </p:tavLst>
                                    </p:anim>
                                    <p:anim calcmode="lin" valueType="num">
                                      <p:cBhvr>
                                        <p:cTn id="26" dur="500" fill="hold"/>
                                        <p:tgtEl>
                                          <p:spTgt spid="195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nodeType="afterEffect">
                                  <p:stCondLst>
                                    <p:cond delay="0"/>
                                  </p:stCondLst>
                                  <p:childTnLst>
                                    <p:set>
                                      <p:cBhvr>
                                        <p:cTn id="29" dur="1" fill="hold">
                                          <p:stCondLst>
                                            <p:cond delay="0"/>
                                          </p:stCondLst>
                                        </p:cTn>
                                        <p:tgtEl>
                                          <p:spTgt spid="19527"/>
                                        </p:tgtEl>
                                        <p:attrNameLst>
                                          <p:attrName>style.visibility</p:attrName>
                                        </p:attrNameLst>
                                      </p:cBhvr>
                                      <p:to>
                                        <p:strVal val="visible"/>
                                      </p:to>
                                    </p:set>
                                    <p:animEffect transition="in" filter="fade">
                                      <p:cBhvr>
                                        <p:cTn id="30" dur="500"/>
                                        <p:tgtEl>
                                          <p:spTgt spid="19527"/>
                                        </p:tgtEl>
                                      </p:cBhvr>
                                    </p:animEffect>
                                    <p:anim calcmode="lin" valueType="num">
                                      <p:cBhvr>
                                        <p:cTn id="31" dur="500" fill="hold"/>
                                        <p:tgtEl>
                                          <p:spTgt spid="19527"/>
                                        </p:tgtEl>
                                        <p:attrNameLst>
                                          <p:attrName>ppt_x</p:attrName>
                                        </p:attrNameLst>
                                      </p:cBhvr>
                                      <p:tavLst>
                                        <p:tav tm="0">
                                          <p:val>
                                            <p:strVal val="#ppt_x"/>
                                          </p:val>
                                        </p:tav>
                                        <p:tav tm="100000">
                                          <p:val>
                                            <p:strVal val="#ppt_x"/>
                                          </p:val>
                                        </p:tav>
                                      </p:tavLst>
                                    </p:anim>
                                    <p:anim calcmode="lin" valueType="num">
                                      <p:cBhvr>
                                        <p:cTn id="32" dur="500" fill="hold"/>
                                        <p:tgtEl>
                                          <p:spTgt spid="19527"/>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19520"/>
                                        </p:tgtEl>
                                        <p:attrNameLst>
                                          <p:attrName>style.visibility</p:attrName>
                                        </p:attrNameLst>
                                      </p:cBhvr>
                                      <p:to>
                                        <p:strVal val="visible"/>
                                      </p:to>
                                    </p:set>
                                    <p:animEffect transition="in" filter="wipe(up)">
                                      <p:cBhvr>
                                        <p:cTn id="36" dur="500"/>
                                        <p:tgtEl>
                                          <p:spTgt spid="19520"/>
                                        </p:tgtEl>
                                      </p:cBhvr>
                                    </p:animEffect>
                                  </p:childTnLst>
                                </p:cTn>
                              </p:par>
                              <p:par>
                                <p:cTn id="37" presetID="10" presetClass="exit" presetSubtype="0" fill="hold" nodeType="withEffect">
                                  <p:stCondLst>
                                    <p:cond delay="0"/>
                                  </p:stCondLst>
                                  <p:childTnLst>
                                    <p:animEffect transition="out" filter="fade">
                                      <p:cBhvr>
                                        <p:cTn id="38" dur="500"/>
                                        <p:tgtEl>
                                          <p:spTgt spid="19521"/>
                                        </p:tgtEl>
                                      </p:cBhvr>
                                    </p:animEffect>
                                    <p:set>
                                      <p:cBhvr>
                                        <p:cTn id="39" dur="1" fill="hold">
                                          <p:stCondLst>
                                            <p:cond delay="499"/>
                                          </p:stCondLst>
                                        </p:cTn>
                                        <p:tgtEl>
                                          <p:spTgt spid="1952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9529"/>
                                        </p:tgtEl>
                                        <p:attrNameLst>
                                          <p:attrName>style.visibility</p:attrName>
                                        </p:attrNameLst>
                                      </p:cBhvr>
                                      <p:to>
                                        <p:strVal val="visible"/>
                                      </p:to>
                                    </p:set>
                                    <p:animEffect transition="in" filter="wheel(1)">
                                      <p:cBhvr>
                                        <p:cTn id="44" dur="1000"/>
                                        <p:tgtEl>
                                          <p:spTgt spid="19529"/>
                                        </p:tgtEl>
                                      </p:cBhvr>
                                    </p:animEffect>
                                  </p:childTnLst>
                                </p:cTn>
                              </p:par>
                              <p:par>
                                <p:cTn id="45" presetID="10" presetClass="exit" presetSubtype="0" fill="hold" nodeType="withEffect">
                                  <p:stCondLst>
                                    <p:cond delay="0"/>
                                  </p:stCondLst>
                                  <p:childTnLst>
                                    <p:animEffect transition="out" filter="fade">
                                      <p:cBhvr>
                                        <p:cTn id="46" dur="500"/>
                                        <p:tgtEl>
                                          <p:spTgt spid="19519"/>
                                        </p:tgtEl>
                                      </p:cBhvr>
                                    </p:animEffect>
                                    <p:set>
                                      <p:cBhvr>
                                        <p:cTn id="47" dur="1" fill="hold">
                                          <p:stCondLst>
                                            <p:cond delay="499"/>
                                          </p:stCondLst>
                                        </p:cTn>
                                        <p:tgtEl>
                                          <p:spTgt spid="1951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9518"/>
                                        </p:tgtEl>
                                      </p:cBhvr>
                                    </p:animEffect>
                                    <p:set>
                                      <p:cBhvr>
                                        <p:cTn id="50" dur="1" fill="hold">
                                          <p:stCondLst>
                                            <p:cond delay="499"/>
                                          </p:stCondLst>
                                        </p:cTn>
                                        <p:tgtEl>
                                          <p:spTgt spid="1951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9527"/>
                                        </p:tgtEl>
                                      </p:cBhvr>
                                    </p:animEffect>
                                    <p:set>
                                      <p:cBhvr>
                                        <p:cTn id="53" dur="1" fill="hold">
                                          <p:stCondLst>
                                            <p:cond delay="499"/>
                                          </p:stCondLst>
                                        </p:cTn>
                                        <p:tgtEl>
                                          <p:spTgt spid="1952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9520"/>
                                        </p:tgtEl>
                                      </p:cBhvr>
                                    </p:animEffect>
                                    <p:set>
                                      <p:cBhvr>
                                        <p:cTn id="56" dur="1" fill="hold">
                                          <p:stCondLst>
                                            <p:cond delay="499"/>
                                          </p:stCondLst>
                                        </p:cTn>
                                        <p:tgtEl>
                                          <p:spTgt spid="1952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19522"/>
                                        </p:tgtEl>
                                        <p:attrNameLst>
                                          <p:attrName>style.visibility</p:attrName>
                                        </p:attrNameLst>
                                      </p:cBhvr>
                                      <p:to>
                                        <p:strVal val="visible"/>
                                      </p:to>
                                    </p:set>
                                    <p:animEffect transition="in" filter="circle(in)">
                                      <p:cBhvr>
                                        <p:cTn id="61" dur="1000"/>
                                        <p:tgtEl>
                                          <p:spTgt spid="19522"/>
                                        </p:tgtEl>
                                      </p:cBhvr>
                                    </p:animEffect>
                                  </p:childTnLst>
                                </p:cTn>
                              </p:par>
                            </p:childTnLst>
                          </p:cTn>
                        </p:par>
                        <p:par>
                          <p:cTn id="62" fill="hold">
                            <p:stCondLst>
                              <p:cond delay="1000"/>
                            </p:stCondLst>
                            <p:childTnLst>
                              <p:par>
                                <p:cTn id="63" presetID="6" presetClass="entr" presetSubtype="16" fill="hold" nodeType="afterEffect">
                                  <p:stCondLst>
                                    <p:cond delay="0"/>
                                  </p:stCondLst>
                                  <p:childTnLst>
                                    <p:set>
                                      <p:cBhvr>
                                        <p:cTn id="64" dur="1" fill="hold">
                                          <p:stCondLst>
                                            <p:cond delay="0"/>
                                          </p:stCondLst>
                                        </p:cTn>
                                        <p:tgtEl>
                                          <p:spTgt spid="19523"/>
                                        </p:tgtEl>
                                        <p:attrNameLst>
                                          <p:attrName>style.visibility</p:attrName>
                                        </p:attrNameLst>
                                      </p:cBhvr>
                                      <p:to>
                                        <p:strVal val="visible"/>
                                      </p:to>
                                    </p:set>
                                    <p:animEffect transition="in" filter="circle(in)">
                                      <p:cBhvr>
                                        <p:cTn id="65" dur="1000"/>
                                        <p:tgtEl>
                                          <p:spTgt spid="19523"/>
                                        </p:tgtEl>
                                      </p:cBhvr>
                                    </p:animEffect>
                                  </p:childTnLst>
                                </p:cTn>
                              </p:par>
                            </p:childTnLst>
                          </p:cTn>
                        </p:par>
                        <p:par>
                          <p:cTn id="66" fill="hold">
                            <p:stCondLst>
                              <p:cond delay="2000"/>
                            </p:stCondLst>
                            <p:childTnLst>
                              <p:par>
                                <p:cTn id="67" presetID="6" presetClass="entr" presetSubtype="16" fill="hold" nodeType="afterEffect">
                                  <p:stCondLst>
                                    <p:cond delay="0"/>
                                  </p:stCondLst>
                                  <p:childTnLst>
                                    <p:set>
                                      <p:cBhvr>
                                        <p:cTn id="68" dur="1" fill="hold">
                                          <p:stCondLst>
                                            <p:cond delay="0"/>
                                          </p:stCondLst>
                                        </p:cTn>
                                        <p:tgtEl>
                                          <p:spTgt spid="19524"/>
                                        </p:tgtEl>
                                        <p:attrNameLst>
                                          <p:attrName>style.visibility</p:attrName>
                                        </p:attrNameLst>
                                      </p:cBhvr>
                                      <p:to>
                                        <p:strVal val="visible"/>
                                      </p:to>
                                    </p:set>
                                    <p:animEffect transition="in" filter="circle(in)">
                                      <p:cBhvr>
                                        <p:cTn id="69" dur="1000"/>
                                        <p:tgtEl>
                                          <p:spTgt spid="19524"/>
                                        </p:tgtEl>
                                      </p:cBhvr>
                                    </p:animEffect>
                                  </p:childTnLst>
                                </p:cTn>
                              </p:par>
                              <p:par>
                                <p:cTn id="70" presetID="10" presetClass="exit" presetSubtype="0" fill="hold" nodeType="withEffect">
                                  <p:stCondLst>
                                    <p:cond delay="0"/>
                                  </p:stCondLst>
                                  <p:childTnLst>
                                    <p:animEffect transition="out" filter="fade">
                                      <p:cBhvr>
                                        <p:cTn id="71" dur="500"/>
                                        <p:tgtEl>
                                          <p:spTgt spid="19529"/>
                                        </p:tgtEl>
                                      </p:cBhvr>
                                    </p:animEffect>
                                    <p:set>
                                      <p:cBhvr>
                                        <p:cTn id="72" dur="1" fill="hold">
                                          <p:stCondLst>
                                            <p:cond delay="499"/>
                                          </p:stCondLst>
                                        </p:cTn>
                                        <p:tgtEl>
                                          <p:spTgt spid="195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par>
                                <p:cTn id="78" presetID="10"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par>
                                <p:cTn id="90" presetID="10" presetClass="entr" presetSubtype="0" fill="hold"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par>
                                <p:cTn id="93" presetID="10" presetClass="entr" presetSubtype="0"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childTnLst>
                                </p:cTn>
                              </p:par>
                              <p:par>
                                <p:cTn id="96" presetID="10" presetClass="entr" presetSubtype="0" fill="hold"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500"/>
                                        <p:tgtEl>
                                          <p:spTgt spid="18"/>
                                        </p:tgtEl>
                                      </p:cBhvr>
                                    </p:animEffect>
                                  </p:childTnLst>
                                </p:cTn>
                              </p:par>
                              <p:par>
                                <p:cTn id="99" presetID="10"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par>
                                <p:cTn id="102" presetID="10" presetClass="entr" presetSubtype="0" fill="hold"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ctrTitle"/>
          </p:nvPr>
        </p:nvSpPr>
        <p:spPr>
          <a:xfrm>
            <a:off x="1441450" y="260350"/>
            <a:ext cx="6261100" cy="795338"/>
          </a:xfrm>
        </p:spPr>
        <p:txBody>
          <a:bodyPr/>
          <a:lstStyle/>
          <a:p>
            <a:r>
              <a:rPr lang="ja-JP" altLang="en-US" b="1">
                <a:latin typeface="ＭＳ 明朝" pitchFamily="17" charset="-128"/>
                <a:ea typeface="ＭＳ 明朝" pitchFamily="17" charset="-128"/>
              </a:rPr>
              <a:t>公平に使うって？</a:t>
            </a:r>
          </a:p>
        </p:txBody>
      </p:sp>
      <p:sp>
        <p:nvSpPr>
          <p:cNvPr id="6" name="雲 5"/>
          <p:cNvSpPr/>
          <p:nvPr/>
        </p:nvSpPr>
        <p:spPr>
          <a:xfrm>
            <a:off x="323850" y="1292225"/>
            <a:ext cx="5256213" cy="38877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83" name="テキスト ボックス 6"/>
          <p:cNvSpPr txBox="1">
            <a:spLocks noChangeArrowheads="1"/>
          </p:cNvSpPr>
          <p:nvPr/>
        </p:nvSpPr>
        <p:spPr bwMode="auto">
          <a:xfrm>
            <a:off x="749300" y="2130425"/>
            <a:ext cx="4249738" cy="2308225"/>
          </a:xfrm>
          <a:prstGeom prst="rect">
            <a:avLst/>
          </a:prstGeom>
          <a:noFill/>
          <a:ln w="9525">
            <a:noFill/>
            <a:miter lim="800000"/>
            <a:headEnd/>
            <a:tailEnd/>
          </a:ln>
        </p:spPr>
        <p:txBody>
          <a:bodyPr>
            <a:spAutoFit/>
          </a:bodyPr>
          <a:lstStyle/>
          <a:p>
            <a:r>
              <a:rPr lang="ja-JP" altLang="en-US" sz="2400" b="1" dirty="0">
                <a:latin typeface="ＭＳ 明朝" pitchFamily="17" charset="-128"/>
                <a:ea typeface="ＭＳ 明朝" pitchFamily="17" charset="-128"/>
              </a:rPr>
              <a:t>どうやったら、公平に使えるのかなぁ？</a:t>
            </a:r>
            <a:endParaRPr lang="en-US" altLang="ja-JP" sz="2400" b="1" dirty="0">
              <a:latin typeface="ＭＳ 明朝" pitchFamily="17" charset="-128"/>
              <a:ea typeface="ＭＳ 明朝" pitchFamily="17" charset="-128"/>
            </a:endParaRPr>
          </a:p>
          <a:p>
            <a:r>
              <a:rPr lang="ja-JP" altLang="en-US" sz="2400" b="1" dirty="0">
                <a:latin typeface="ＭＳ 明朝" pitchFamily="17" charset="-128"/>
                <a:ea typeface="ＭＳ 明朝" pitchFamily="17" charset="-128"/>
              </a:rPr>
              <a:t>・豊かな生活のため？</a:t>
            </a:r>
          </a:p>
          <a:p>
            <a:r>
              <a:rPr lang="ja-JP" altLang="en-US" sz="2400" b="1" dirty="0">
                <a:latin typeface="ＭＳ 明朝" pitchFamily="17" charset="-128"/>
                <a:ea typeface="ＭＳ 明朝" pitchFamily="17" charset="-128"/>
              </a:rPr>
              <a:t>・健康に生きるため？</a:t>
            </a:r>
            <a:endParaRPr lang="en-US" altLang="ja-JP" sz="2400" b="1" dirty="0">
              <a:latin typeface="ＭＳ 明朝" pitchFamily="17" charset="-128"/>
              <a:ea typeface="ＭＳ 明朝" pitchFamily="17" charset="-128"/>
            </a:endParaRPr>
          </a:p>
          <a:p>
            <a:r>
              <a:rPr lang="ja-JP" altLang="en-US" sz="2400" b="1" dirty="0">
                <a:latin typeface="ＭＳ 明朝" pitchFamily="17" charset="-128"/>
                <a:ea typeface="ＭＳ 明朝" pitchFamily="17" charset="-128"/>
              </a:rPr>
              <a:t>・文化的に暮らせるように？</a:t>
            </a:r>
          </a:p>
          <a:p>
            <a:r>
              <a:rPr lang="ja-JP" altLang="en-US" sz="2400" b="1" dirty="0">
                <a:latin typeface="ＭＳ 明朝" pitchFamily="17" charset="-128"/>
                <a:ea typeface="ＭＳ 明朝" pitchFamily="17" charset="-128"/>
              </a:rPr>
              <a:t>・安心して暮らせるように？</a:t>
            </a:r>
            <a:endParaRPr lang="en-US" altLang="ja-JP" sz="2400" b="1" dirty="0">
              <a:latin typeface="ＭＳ 明朝" pitchFamily="17" charset="-128"/>
              <a:ea typeface="ＭＳ 明朝" pitchFamily="17" charset="-128"/>
            </a:endParaRPr>
          </a:p>
        </p:txBody>
      </p:sp>
      <p:sp>
        <p:nvSpPr>
          <p:cNvPr id="10" name="雲 9"/>
          <p:cNvSpPr/>
          <p:nvPr/>
        </p:nvSpPr>
        <p:spPr>
          <a:xfrm>
            <a:off x="827088" y="5253038"/>
            <a:ext cx="4608512" cy="145256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85" name="テキスト ボックス 7"/>
          <p:cNvSpPr txBox="1">
            <a:spLocks noChangeArrowheads="1"/>
          </p:cNvSpPr>
          <p:nvPr/>
        </p:nvSpPr>
        <p:spPr bwMode="auto">
          <a:xfrm>
            <a:off x="1412875" y="5532438"/>
            <a:ext cx="3635375" cy="769937"/>
          </a:xfrm>
          <a:prstGeom prst="rect">
            <a:avLst/>
          </a:prstGeom>
          <a:noFill/>
          <a:ln w="9525">
            <a:noFill/>
            <a:miter lim="800000"/>
            <a:headEnd/>
            <a:tailEnd/>
          </a:ln>
        </p:spPr>
        <p:txBody>
          <a:bodyPr>
            <a:spAutoFit/>
          </a:bodyPr>
          <a:lstStyle/>
          <a:p>
            <a:r>
              <a:rPr lang="ja-JP" altLang="en-US" sz="4400" b="1" dirty="0">
                <a:latin typeface="ＭＳ 明朝" pitchFamily="17" charset="-128"/>
                <a:ea typeface="ＭＳ 明朝" pitchFamily="17" charset="-128"/>
              </a:rPr>
              <a:t>むずかしい！</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158" y="1679258"/>
            <a:ext cx="4099652" cy="3573780"/>
          </a:xfrm>
          <a:prstGeom prst="rect">
            <a:avLst/>
          </a:prstGeom>
        </p:spPr>
      </p:pic>
      <p:pic>
        <p:nvPicPr>
          <p:cNvPr id="8" name="Picture 22" descr="クレーン車のイラスト"/>
          <p:cNvPicPr>
            <a:picLocks noChangeAspect="1" noChangeArrowheads="1"/>
          </p:cNvPicPr>
          <p:nvPr/>
        </p:nvPicPr>
        <p:blipFill>
          <a:blip r:embed="rId4"/>
          <a:srcRect/>
          <a:stretch>
            <a:fillRect/>
          </a:stretch>
        </p:blipFill>
        <p:spPr bwMode="auto">
          <a:xfrm>
            <a:off x="777832" y="3278403"/>
            <a:ext cx="1155700" cy="955675"/>
          </a:xfrm>
          <a:prstGeom prst="rect">
            <a:avLst/>
          </a:prstGeom>
          <a:noFill/>
          <a:ln w="9525">
            <a:noFill/>
            <a:miter lim="800000"/>
            <a:headEnd/>
            <a:tailEnd/>
          </a:ln>
        </p:spPr>
      </p:pic>
      <p:pic>
        <p:nvPicPr>
          <p:cNvPr id="11" name="Picture 8" descr="ダムのイラスト"/>
          <p:cNvPicPr>
            <a:picLocks noChangeAspect="1" noChangeArrowheads="1"/>
          </p:cNvPicPr>
          <p:nvPr/>
        </p:nvPicPr>
        <p:blipFill>
          <a:blip r:embed="rId5"/>
          <a:srcRect/>
          <a:stretch>
            <a:fillRect/>
          </a:stretch>
        </p:blipFill>
        <p:spPr bwMode="auto">
          <a:xfrm>
            <a:off x="2078037" y="3393518"/>
            <a:ext cx="1152525" cy="857250"/>
          </a:xfrm>
          <a:prstGeom prst="rect">
            <a:avLst/>
          </a:prstGeom>
          <a:noFill/>
          <a:ln w="9525">
            <a:noFill/>
            <a:miter lim="800000"/>
            <a:headEnd/>
            <a:tailEnd/>
          </a:ln>
        </p:spPr>
      </p:pic>
      <p:pic>
        <p:nvPicPr>
          <p:cNvPr id="17" name="Picture 12" descr="病院の建物イラスト（医療）"/>
          <p:cNvPicPr>
            <a:picLocks noChangeAspect="1" noChangeArrowheads="1"/>
          </p:cNvPicPr>
          <p:nvPr/>
        </p:nvPicPr>
        <p:blipFill>
          <a:blip r:embed="rId6"/>
          <a:srcRect/>
          <a:stretch>
            <a:fillRect/>
          </a:stretch>
        </p:blipFill>
        <p:spPr bwMode="auto">
          <a:xfrm>
            <a:off x="3249295" y="3364149"/>
            <a:ext cx="1354138" cy="915987"/>
          </a:xfrm>
          <a:prstGeom prst="rect">
            <a:avLst/>
          </a:prstGeom>
          <a:noFill/>
          <a:ln w="9525">
            <a:noFill/>
            <a:miter lim="800000"/>
            <a:headEnd/>
            <a:tailEnd/>
          </a:ln>
        </p:spPr>
      </p:pic>
      <p:pic>
        <p:nvPicPr>
          <p:cNvPr id="18" name="Picture 1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505917" y="3358877"/>
            <a:ext cx="1023708" cy="1137453"/>
          </a:xfrm>
          <a:prstGeom prst="rect">
            <a:avLst/>
          </a:prstGeom>
          <a:noFill/>
          <a:ln w="9525">
            <a:noFill/>
            <a:miter lim="800000"/>
            <a:headEnd/>
            <a:tailEnd/>
          </a:ln>
        </p:spPr>
      </p:pic>
      <p:pic>
        <p:nvPicPr>
          <p:cNvPr id="19" name="Picture 18" descr="読書のイラスト「女の子と本」"/>
          <p:cNvPicPr>
            <a:picLocks noChangeAspect="1" noChangeArrowheads="1"/>
          </p:cNvPicPr>
          <p:nvPr/>
        </p:nvPicPr>
        <p:blipFill>
          <a:blip r:embed="rId8"/>
          <a:srcRect/>
          <a:stretch>
            <a:fillRect/>
          </a:stretch>
        </p:blipFill>
        <p:spPr bwMode="auto">
          <a:xfrm>
            <a:off x="777832" y="4438650"/>
            <a:ext cx="1155700" cy="892175"/>
          </a:xfrm>
          <a:prstGeom prst="rect">
            <a:avLst/>
          </a:prstGeom>
          <a:noFill/>
          <a:ln w="9525">
            <a:noFill/>
            <a:miter lim="800000"/>
            <a:headEnd/>
            <a:tailEnd/>
          </a:ln>
        </p:spPr>
      </p:pic>
      <p:pic>
        <p:nvPicPr>
          <p:cNvPr id="25" name="Picture 6" descr="公園のイラスト"/>
          <p:cNvPicPr>
            <a:picLocks noChangeAspect="1" noChangeArrowheads="1"/>
          </p:cNvPicPr>
          <p:nvPr/>
        </p:nvPicPr>
        <p:blipFill>
          <a:blip r:embed="rId9"/>
          <a:srcRect/>
          <a:stretch>
            <a:fillRect/>
          </a:stretch>
        </p:blipFill>
        <p:spPr bwMode="auto">
          <a:xfrm>
            <a:off x="2078037" y="4443499"/>
            <a:ext cx="1281112" cy="1066800"/>
          </a:xfrm>
          <a:prstGeom prst="rect">
            <a:avLst/>
          </a:prstGeom>
          <a:noFill/>
          <a:ln w="9525">
            <a:noFill/>
            <a:miter lim="800000"/>
            <a:headEnd/>
            <a:tailEnd/>
          </a:ln>
        </p:spPr>
      </p:pic>
      <p:pic>
        <p:nvPicPr>
          <p:cNvPr id="26"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03654" y="4524927"/>
            <a:ext cx="1440722" cy="996928"/>
          </a:xfrm>
          <a:prstGeom prst="rect">
            <a:avLst/>
          </a:prstGeom>
          <a:noFill/>
          <a:ln w="9525">
            <a:noFill/>
            <a:miter lim="800000"/>
            <a:headEnd/>
            <a:tailEnd/>
          </a:ln>
        </p:spPr>
      </p:pic>
      <p:pic>
        <p:nvPicPr>
          <p:cNvPr id="27" name="Picture 4"/>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903164" y="4379023"/>
            <a:ext cx="1064872" cy="1195751"/>
          </a:xfrm>
          <a:prstGeom prst="rect">
            <a:avLst/>
          </a:prstGeom>
          <a:noFill/>
          <a:ln w="9525">
            <a:noFill/>
            <a:miter lim="800000"/>
            <a:headEnd/>
            <a:tailEnd/>
          </a:ln>
        </p:spPr>
      </p:pic>
    </p:spTree>
    <p:extLst>
      <p:ext uri="{BB962C8B-B14F-4D97-AF65-F5344CB8AC3E}">
        <p14:creationId xmlns:p14="http://schemas.microsoft.com/office/powerpoint/2010/main" val="14990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fade">
                                      <p:cBhvr>
                                        <p:cTn id="7" dur="500"/>
                                        <p:tgtEl>
                                          <p:spTgt spid="2048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483">
                                            <p:txEl>
                                              <p:pRg st="0" end="0"/>
                                            </p:txEl>
                                          </p:spTgt>
                                        </p:tgtEl>
                                        <p:attrNameLst>
                                          <p:attrName>style.visibility</p:attrName>
                                        </p:attrNameLst>
                                      </p:cBhvr>
                                      <p:to>
                                        <p:strVal val="visible"/>
                                      </p:to>
                                    </p:set>
                                    <p:animEffect transition="in" filter="barn(inVertical)">
                                      <p:cBhvr>
                                        <p:cTn id="20" dur="500"/>
                                        <p:tgtEl>
                                          <p:spTgt spid="2048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483">
                                            <p:txEl>
                                              <p:pRg st="1" end="1"/>
                                            </p:txEl>
                                          </p:spTgt>
                                        </p:tgtEl>
                                        <p:attrNameLst>
                                          <p:attrName>style.visibility</p:attrName>
                                        </p:attrNameLst>
                                      </p:cBhvr>
                                      <p:to>
                                        <p:strVal val="visible"/>
                                      </p:to>
                                    </p:set>
                                    <p:animEffect transition="in" filter="barn(inVertical)">
                                      <p:cBhvr>
                                        <p:cTn id="25" dur="500"/>
                                        <p:tgtEl>
                                          <p:spTgt spid="2048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8"/>
                                        </p:tgtEl>
                                        <p:attrNameLst>
                                          <p:attrName>ppt_x</p:attrName>
                                        </p:attrNameLst>
                                      </p:cBhvr>
                                      <p:tavLst>
                                        <p:tav tm="0">
                                          <p:val>
                                            <p:strVal val="ppt_x"/>
                                          </p:val>
                                        </p:tav>
                                        <p:tav tm="100000">
                                          <p:val>
                                            <p:strVal val="ppt_x"/>
                                          </p:val>
                                        </p:tav>
                                      </p:tavLst>
                                    </p:anim>
                                    <p:anim calcmode="lin" valueType="num">
                                      <p:cBhvr additive="base">
                                        <p:cTn id="44" dur="500"/>
                                        <p:tgtEl>
                                          <p:spTgt spid="8"/>
                                        </p:tgtEl>
                                        <p:attrNameLst>
                                          <p:attrName>ppt_y</p:attrName>
                                        </p:attrNameLst>
                                      </p:cBhvr>
                                      <p:tavLst>
                                        <p:tav tm="0">
                                          <p:val>
                                            <p:strVal val="ppt_y"/>
                                          </p:val>
                                        </p:tav>
                                        <p:tav tm="100000">
                                          <p:val>
                                            <p:strVal val="1+ppt_h/2"/>
                                          </p:val>
                                        </p:tav>
                                      </p:tavLst>
                                    </p:anim>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0483">
                                            <p:txEl>
                                              <p:pRg st="2" end="2"/>
                                            </p:txEl>
                                          </p:spTgt>
                                        </p:tgtEl>
                                        <p:attrNameLst>
                                          <p:attrName>style.visibility</p:attrName>
                                        </p:attrNameLst>
                                      </p:cBhvr>
                                      <p:to>
                                        <p:strVal val="visible"/>
                                      </p:to>
                                    </p:set>
                                    <p:animEffect transition="in" filter="barn(inVertical)">
                                      <p:cBhvr>
                                        <p:cTn id="54" dur="500"/>
                                        <p:tgtEl>
                                          <p:spTgt spid="20483">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ppt_w</p:attrName>
                                        </p:attrNameLst>
                                      </p:cBhvr>
                                      <p:tavLst>
                                        <p:tav tm="0">
                                          <p:val>
                                            <p:fltVal val="0"/>
                                          </p:val>
                                        </p:tav>
                                        <p:tav tm="100000">
                                          <p:val>
                                            <p:strVal val="#ppt_w"/>
                                          </p:val>
                                        </p:tav>
                                      </p:tavLst>
                                    </p:anim>
                                    <p:anim calcmode="lin" valueType="num">
                                      <p:cBhvr>
                                        <p:cTn id="60" dur="1000" fill="hold"/>
                                        <p:tgtEl>
                                          <p:spTgt spid="17"/>
                                        </p:tgtEl>
                                        <p:attrNameLst>
                                          <p:attrName>ppt_h</p:attrName>
                                        </p:attrNameLst>
                                      </p:cBhvr>
                                      <p:tavLst>
                                        <p:tav tm="0">
                                          <p:val>
                                            <p:fltVal val="0"/>
                                          </p:val>
                                        </p:tav>
                                        <p:tav tm="100000">
                                          <p:val>
                                            <p:strVal val="#ppt_h"/>
                                          </p:val>
                                        </p:tav>
                                      </p:tavLst>
                                    </p:anim>
                                    <p:anim calcmode="lin" valueType="num">
                                      <p:cBhvr>
                                        <p:cTn id="61" dur="1000" fill="hold"/>
                                        <p:tgtEl>
                                          <p:spTgt spid="17"/>
                                        </p:tgtEl>
                                        <p:attrNameLst>
                                          <p:attrName>style.rotation</p:attrName>
                                        </p:attrNameLst>
                                      </p:cBhvr>
                                      <p:tavLst>
                                        <p:tav tm="0">
                                          <p:val>
                                            <p:fltVal val="90"/>
                                          </p:val>
                                        </p:tav>
                                        <p:tav tm="100000">
                                          <p:val>
                                            <p:fltVal val="0"/>
                                          </p:val>
                                        </p:tav>
                                      </p:tavLst>
                                    </p:anim>
                                    <p:animEffect transition="in" filter="fade">
                                      <p:cBhvr>
                                        <p:cTn id="62" dur="1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1000" fill="hold"/>
                                        <p:tgtEl>
                                          <p:spTgt spid="18"/>
                                        </p:tgtEl>
                                        <p:attrNameLst>
                                          <p:attrName>ppt_w</p:attrName>
                                        </p:attrNameLst>
                                      </p:cBhvr>
                                      <p:tavLst>
                                        <p:tav tm="0">
                                          <p:val>
                                            <p:fltVal val="0"/>
                                          </p:val>
                                        </p:tav>
                                        <p:tav tm="100000">
                                          <p:val>
                                            <p:strVal val="#ppt_w"/>
                                          </p:val>
                                        </p:tav>
                                      </p:tavLst>
                                    </p:anim>
                                    <p:anim calcmode="lin" valueType="num">
                                      <p:cBhvr>
                                        <p:cTn id="68" dur="1000" fill="hold"/>
                                        <p:tgtEl>
                                          <p:spTgt spid="18"/>
                                        </p:tgtEl>
                                        <p:attrNameLst>
                                          <p:attrName>ppt_h</p:attrName>
                                        </p:attrNameLst>
                                      </p:cBhvr>
                                      <p:tavLst>
                                        <p:tav tm="0">
                                          <p:val>
                                            <p:fltVal val="0"/>
                                          </p:val>
                                        </p:tav>
                                        <p:tav tm="100000">
                                          <p:val>
                                            <p:strVal val="#ppt_h"/>
                                          </p:val>
                                        </p:tav>
                                      </p:tavLst>
                                    </p:anim>
                                    <p:anim calcmode="lin" valueType="num">
                                      <p:cBhvr>
                                        <p:cTn id="69" dur="1000" fill="hold"/>
                                        <p:tgtEl>
                                          <p:spTgt spid="18"/>
                                        </p:tgtEl>
                                        <p:attrNameLst>
                                          <p:attrName>style.rotation</p:attrName>
                                        </p:attrNameLst>
                                      </p:cBhvr>
                                      <p:tavLst>
                                        <p:tav tm="0">
                                          <p:val>
                                            <p:fltVal val="90"/>
                                          </p:val>
                                        </p:tav>
                                        <p:tav tm="100000">
                                          <p:val>
                                            <p:fltVal val="0"/>
                                          </p:val>
                                        </p:tav>
                                      </p:tavLst>
                                    </p:anim>
                                    <p:animEffect transition="in" filter="fade">
                                      <p:cBhvr>
                                        <p:cTn id="70" dur="10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20483">
                                            <p:txEl>
                                              <p:pRg st="3" end="3"/>
                                            </p:txEl>
                                          </p:spTgt>
                                        </p:tgtEl>
                                        <p:attrNameLst>
                                          <p:attrName>style.visibility</p:attrName>
                                        </p:attrNameLst>
                                      </p:cBhvr>
                                      <p:to>
                                        <p:strVal val="visible"/>
                                      </p:to>
                                    </p:set>
                                    <p:animEffect transition="in" filter="barn(inVertical)">
                                      <p:cBhvr>
                                        <p:cTn id="83" dur="500"/>
                                        <p:tgtEl>
                                          <p:spTgt spid="20483">
                                            <p:txEl>
                                              <p:pRg st="3" end="3"/>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barn(inVertical)">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barn(inVertical)">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1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2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20483">
                                            <p:txEl>
                                              <p:pRg st="4" end="4"/>
                                            </p:txEl>
                                          </p:spTgt>
                                        </p:tgtEl>
                                        <p:attrNameLst>
                                          <p:attrName>style.visibility</p:attrName>
                                        </p:attrNameLst>
                                      </p:cBhvr>
                                      <p:to>
                                        <p:strVal val="visible"/>
                                      </p:to>
                                    </p:set>
                                    <p:animEffect transition="in" filter="barn(inVertical)">
                                      <p:cBhvr>
                                        <p:cTn id="106" dur="500"/>
                                        <p:tgtEl>
                                          <p:spTgt spid="20483">
                                            <p:txEl>
                                              <p:pRg st="4" end="4"/>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nodeType="clickEffect">
                                  <p:stCondLst>
                                    <p:cond delay="0"/>
                                  </p:stCondLst>
                                  <p:childTnLst>
                                    <p:set>
                                      <p:cBhvr>
                                        <p:cTn id="120" dur="1" fill="hold">
                                          <p:stCondLst>
                                            <p:cond delay="0"/>
                                          </p:stCondLst>
                                        </p:cTn>
                                        <p:tgtEl>
                                          <p:spTgt spid="2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27"/>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10"/>
                                        </p:tgtEl>
                                        <p:attrNameLst>
                                          <p:attrName>style.visibility</p:attrName>
                                        </p:attrNameLst>
                                      </p:cBhvr>
                                      <p:to>
                                        <p:strVal val="visible"/>
                                      </p:to>
                                    </p:set>
                                    <p:animEffect transition="in" filter="fade">
                                      <p:cBhvr>
                                        <p:cTn id="129" dur="500"/>
                                        <p:tgtEl>
                                          <p:spTgt spid="10"/>
                                        </p:tgtEl>
                                      </p:cBhvr>
                                    </p:animEffect>
                                  </p:childTnLst>
                                </p:cTn>
                              </p:par>
                              <p:par>
                                <p:cTn id="130" presetID="55" presetClass="entr" presetSubtype="0" fill="hold" grpId="0" nodeType="withEffect">
                                  <p:stCondLst>
                                    <p:cond delay="0"/>
                                  </p:stCondLst>
                                  <p:childTnLst>
                                    <p:set>
                                      <p:cBhvr>
                                        <p:cTn id="131" dur="1" fill="hold">
                                          <p:stCondLst>
                                            <p:cond delay="0"/>
                                          </p:stCondLst>
                                        </p:cTn>
                                        <p:tgtEl>
                                          <p:spTgt spid="20485">
                                            <p:txEl>
                                              <p:pRg st="0" end="0"/>
                                            </p:txEl>
                                          </p:spTgt>
                                        </p:tgtEl>
                                        <p:attrNameLst>
                                          <p:attrName>style.visibility</p:attrName>
                                        </p:attrNameLst>
                                      </p:cBhvr>
                                      <p:to>
                                        <p:strVal val="visible"/>
                                      </p:to>
                                    </p:set>
                                    <p:anim calcmode="lin" valueType="num">
                                      <p:cBhvr>
                                        <p:cTn id="132" dur="1000" fill="hold"/>
                                        <p:tgtEl>
                                          <p:spTgt spid="20485">
                                            <p:txEl>
                                              <p:pRg st="0" end="0"/>
                                            </p:txEl>
                                          </p:spTgt>
                                        </p:tgtEl>
                                        <p:attrNameLst>
                                          <p:attrName>ppt_w</p:attrName>
                                        </p:attrNameLst>
                                      </p:cBhvr>
                                      <p:tavLst>
                                        <p:tav tm="0">
                                          <p:val>
                                            <p:strVal val="#ppt_w*0.70"/>
                                          </p:val>
                                        </p:tav>
                                        <p:tav tm="100000">
                                          <p:val>
                                            <p:strVal val="#ppt_w"/>
                                          </p:val>
                                        </p:tav>
                                      </p:tavLst>
                                    </p:anim>
                                    <p:anim calcmode="lin" valueType="num">
                                      <p:cBhvr>
                                        <p:cTn id="133" dur="1000" fill="hold"/>
                                        <p:tgtEl>
                                          <p:spTgt spid="20485">
                                            <p:txEl>
                                              <p:pRg st="0" end="0"/>
                                            </p:txEl>
                                          </p:spTgt>
                                        </p:tgtEl>
                                        <p:attrNameLst>
                                          <p:attrName>ppt_h</p:attrName>
                                        </p:attrNameLst>
                                      </p:cBhvr>
                                      <p:tavLst>
                                        <p:tav tm="0">
                                          <p:val>
                                            <p:strVal val="#ppt_h"/>
                                          </p:val>
                                        </p:tav>
                                        <p:tav tm="100000">
                                          <p:val>
                                            <p:strVal val="#ppt_h"/>
                                          </p:val>
                                        </p:tav>
                                      </p:tavLst>
                                    </p:anim>
                                    <p:animEffect transition="in" filter="fade">
                                      <p:cBhvr>
                                        <p:cTn id="134" dur="1000"/>
                                        <p:tgtEl>
                                          <p:spTgt spid="20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048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まとめ～「私たちが主人公」</a:t>
            </a:r>
          </a:p>
        </p:txBody>
      </p:sp>
      <p:grpSp>
        <p:nvGrpSpPr>
          <p:cNvPr id="4" name="グループ化 3"/>
          <p:cNvGrpSpPr>
            <a:grpSpLocks noChangeAspect="1"/>
          </p:cNvGrpSpPr>
          <p:nvPr/>
        </p:nvGrpSpPr>
        <p:grpSpPr>
          <a:xfrm>
            <a:off x="717529" y="3108180"/>
            <a:ext cx="1958183" cy="3749820"/>
            <a:chOff x="5981103" y="899161"/>
            <a:chExt cx="2948642" cy="5646498"/>
          </a:xfrm>
        </p:grpSpPr>
        <p:pic>
          <p:nvPicPr>
            <p:cNvPr id="9" name="Picture 2" descr="C:\Users\takahashi\Desktop\job_seijika_young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103" y="899161"/>
              <a:ext cx="2948642" cy="5646498"/>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4"/>
            <a:stretch>
              <a:fillRect/>
            </a:stretch>
          </p:blipFill>
          <p:spPr>
            <a:xfrm>
              <a:off x="7624020" y="2916741"/>
              <a:ext cx="140705" cy="144001"/>
            </a:xfrm>
            <a:prstGeom prst="rect">
              <a:avLst/>
            </a:prstGeom>
          </p:spPr>
        </p:pic>
      </p:grpSp>
      <p:grpSp>
        <p:nvGrpSpPr>
          <p:cNvPr id="3" name="グループ化 2"/>
          <p:cNvGrpSpPr>
            <a:grpSpLocks noChangeAspect="1"/>
          </p:cNvGrpSpPr>
          <p:nvPr/>
        </p:nvGrpSpPr>
        <p:grpSpPr>
          <a:xfrm>
            <a:off x="5909811" y="3035610"/>
            <a:ext cx="2618871" cy="3749820"/>
            <a:chOff x="3757675" y="899161"/>
            <a:chExt cx="3943510" cy="5646498"/>
          </a:xfrm>
        </p:grpSpPr>
        <p:pic>
          <p:nvPicPr>
            <p:cNvPr id="10" name="Picture 3" descr="C:\Users\takahashi\Desktop\sales_eigyou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675" y="899161"/>
              <a:ext cx="3943510" cy="5646498"/>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4"/>
            <a:stretch>
              <a:fillRect/>
            </a:stretch>
          </p:blipFill>
          <p:spPr>
            <a:xfrm>
              <a:off x="5940118" y="2805224"/>
              <a:ext cx="140705" cy="144001"/>
            </a:xfrm>
            <a:prstGeom prst="rect">
              <a:avLst/>
            </a:prstGeom>
          </p:spPr>
        </p:pic>
      </p:grpSp>
      <p:grpSp>
        <p:nvGrpSpPr>
          <p:cNvPr id="7" name="グループ化 6"/>
          <p:cNvGrpSpPr/>
          <p:nvPr/>
        </p:nvGrpSpPr>
        <p:grpSpPr>
          <a:xfrm>
            <a:off x="1634245" y="1327005"/>
            <a:ext cx="6504294" cy="3093795"/>
            <a:chOff x="1551135" y="1505187"/>
            <a:chExt cx="6204739" cy="2679883"/>
          </a:xfrm>
        </p:grpSpPr>
        <p:sp>
          <p:nvSpPr>
            <p:cNvPr id="23568" name="テキスト ボックス 16"/>
            <p:cNvSpPr txBox="1">
              <a:spLocks noChangeArrowheads="1"/>
            </p:cNvSpPr>
            <p:nvPr/>
          </p:nvSpPr>
          <p:spPr bwMode="auto">
            <a:xfrm>
              <a:off x="1551135" y="1505187"/>
              <a:ext cx="6204739" cy="2679883"/>
            </a:xfrm>
            <a:prstGeom prst="rect">
              <a:avLst/>
            </a:prstGeom>
            <a:noFill/>
            <a:ln w="9525">
              <a:noFill/>
              <a:miter lim="800000"/>
              <a:headEnd/>
              <a:tailEnd/>
            </a:ln>
          </p:spPr>
          <p:txBody>
            <a:bodyPr wrap="square">
              <a:spAutoFit/>
            </a:bodyPr>
            <a:lstStyle/>
            <a:p>
              <a:pPr>
                <a:lnSpc>
                  <a:spcPts val="4000"/>
                </a:lnSpc>
              </a:pPr>
              <a:r>
                <a:rPr lang="ja-JP" altLang="en-US" sz="2400" dirty="0">
                  <a:latin typeface="HG丸ｺﾞｼｯｸM-PRO" panose="020F0600000000000000" pitchFamily="50" charset="-128"/>
                  <a:ea typeface="HG丸ｺﾞｼｯｸM-PRO" panose="020F0600000000000000" pitchFamily="50" charset="-128"/>
                </a:rPr>
                <a:t>みんなの将来だから、税金をどうやって集めるのか、何に使うのかもよく話し合って決めることが大事です。決めたことは、みんなに</a:t>
              </a:r>
              <a:endParaRPr lang="en-US" altLang="ja-JP"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　　はね返ってきます。</a:t>
              </a:r>
              <a:endParaRPr lang="en-US" altLang="ja-JP"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　　皆一人一人が主人公だから</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　　答えは</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1571330" y="1873452"/>
              <a:ext cx="5976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579125" y="2755128"/>
              <a:ext cx="5976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571329" y="2294780"/>
              <a:ext cx="5983796" cy="179998"/>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197460" y="3163681"/>
              <a:ext cx="2628148"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197460" y="3625799"/>
              <a:ext cx="3965088"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215445" y="3969529"/>
              <a:ext cx="1830278" cy="148728"/>
            </a:xfrm>
            <a:prstGeom prst="rect">
              <a:avLst/>
            </a:prstGeom>
            <a:gradFill flip="none" rotWithShape="1">
              <a:gsLst>
                <a:gs pos="100000">
                  <a:schemeClr val="bg1">
                    <a:alpha val="0"/>
                  </a:schemeClr>
                </a:gs>
                <a:gs pos="63000">
                  <a:schemeClr val="bg1"/>
                </a:gs>
              </a:gsLst>
              <a:path path="circle">
                <a:fillToRect l="100000" b="100000"/>
              </a:path>
              <a:tileRect t="-100000" r="-100000"/>
            </a:gradFill>
            <a:ln>
              <a:no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grpSp>
      <p:sp>
        <p:nvSpPr>
          <p:cNvPr id="21" name="角丸四角形 19">
            <a:extLst>
              <a:ext uri="{FF2B5EF4-FFF2-40B4-BE49-F238E27FC236}">
                <a16:creationId xmlns:a16="http://schemas.microsoft.com/office/drawing/2014/main" id="{05329265-8944-42A9-A0E5-E8169208053A}"/>
              </a:ext>
            </a:extLst>
          </p:cNvPr>
          <p:cNvSpPr/>
          <p:nvPr/>
        </p:nvSpPr>
        <p:spPr>
          <a:xfrm>
            <a:off x="2311774" y="4321261"/>
            <a:ext cx="1660048" cy="207801"/>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167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パソコンを使うおじさん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293" y="1341687"/>
            <a:ext cx="1968370" cy="196837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22"/>
          <p:cNvSpPr txBox="1">
            <a:spLocks noChangeArrowheads="1"/>
          </p:cNvSpPr>
          <p:nvPr/>
        </p:nvSpPr>
        <p:spPr bwMode="auto">
          <a:xfrm>
            <a:off x="7504553" y="5155209"/>
            <a:ext cx="1147264" cy="461665"/>
          </a:xfrm>
          <a:prstGeom prst="rect">
            <a:avLst/>
          </a:prstGeom>
          <a:noFill/>
          <a:ln w="9525">
            <a:noFill/>
            <a:miter lim="800000"/>
            <a:headEnd/>
            <a:tailEnd/>
          </a:ln>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税務署</a:t>
            </a:r>
          </a:p>
        </p:txBody>
      </p:sp>
      <p:sp>
        <p:nvSpPr>
          <p:cNvPr id="4" name="二方向矢印 3"/>
          <p:cNvSpPr/>
          <p:nvPr/>
        </p:nvSpPr>
        <p:spPr>
          <a:xfrm rot="8239113">
            <a:off x="2089922" y="3157943"/>
            <a:ext cx="1909948" cy="2006792"/>
          </a:xfrm>
          <a:prstGeom prst="leftUpArrow">
            <a:avLst>
              <a:gd name="adj1" fmla="val 10502"/>
              <a:gd name="adj2" fmla="val 21403"/>
              <a:gd name="adj3" fmla="val 2176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6119358" y="3680675"/>
            <a:ext cx="545342" cy="954107"/>
          </a:xfrm>
          <a:prstGeom prst="rect">
            <a:avLst/>
          </a:prstGeom>
          <a:noFill/>
        </p:spPr>
        <p:txBody>
          <a:bodyPr wrap="non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税</a:t>
            </a:r>
          </a:p>
          <a:p>
            <a:r>
              <a:rPr kumimoji="1" lang="ja-JP" altLang="en-US" sz="2800" b="1" dirty="0">
                <a:latin typeface="HG丸ｺﾞｼｯｸM-PRO" panose="020F0600000000000000" pitchFamily="50" charset="-128"/>
                <a:ea typeface="HG丸ｺﾞｼｯｸM-PRO" panose="020F0600000000000000" pitchFamily="50" charset="-128"/>
              </a:rPr>
              <a:t>金</a:t>
            </a:r>
          </a:p>
        </p:txBody>
      </p:sp>
      <p:sp>
        <p:nvSpPr>
          <p:cNvPr id="9" name="右矢印 8"/>
          <p:cNvSpPr/>
          <p:nvPr/>
        </p:nvSpPr>
        <p:spPr>
          <a:xfrm>
            <a:off x="5474410" y="3786539"/>
            <a:ext cx="666983" cy="7496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2" name="右矢印 11"/>
          <p:cNvSpPr/>
          <p:nvPr/>
        </p:nvSpPr>
        <p:spPr>
          <a:xfrm>
            <a:off x="6735392" y="3780668"/>
            <a:ext cx="666983" cy="7496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13" name="Picture 14" descr="パソコンを使うサラリーマンのイラスト"/>
          <p:cNvPicPr>
            <a:picLocks noChangeAspect="1" noChangeArrowheads="1"/>
          </p:cNvPicPr>
          <p:nvPr/>
        </p:nvPicPr>
        <p:blipFill>
          <a:blip r:embed="rId4"/>
          <a:srcRect/>
          <a:stretch>
            <a:fillRect/>
          </a:stretch>
        </p:blipFill>
        <p:spPr bwMode="auto">
          <a:xfrm>
            <a:off x="3570268" y="4267139"/>
            <a:ext cx="2050343" cy="2001254"/>
          </a:xfrm>
          <a:prstGeom prst="rect">
            <a:avLst/>
          </a:prstGeom>
          <a:noFill/>
          <a:ln w="9525">
            <a:noFill/>
            <a:miter lim="800000"/>
            <a:headEnd/>
            <a:tailEnd/>
          </a:ln>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69731" y="2632528"/>
            <a:ext cx="2216908" cy="2606919"/>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3551527" y="6143481"/>
            <a:ext cx="2040943"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税理士に依頼</a:t>
            </a:r>
          </a:p>
        </p:txBody>
      </p:sp>
      <p:sp>
        <p:nvSpPr>
          <p:cNvPr id="19" name="正方形/長方形 18"/>
          <p:cNvSpPr/>
          <p:nvPr/>
        </p:nvSpPr>
        <p:spPr>
          <a:xfrm>
            <a:off x="3728251" y="3211614"/>
            <a:ext cx="1731564"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自分で計算</a:t>
            </a:r>
          </a:p>
        </p:txBody>
      </p:sp>
      <p:pic>
        <p:nvPicPr>
          <p:cNvPr id="1026" name="Picture 2" descr="米農家のイラスト（農業）"/>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19" y="2776310"/>
            <a:ext cx="2408837" cy="240883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946206" y="5155210"/>
            <a:ext cx="1112805"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納税者</a:t>
            </a:r>
          </a:p>
        </p:txBody>
      </p:sp>
      <p:sp>
        <p:nvSpPr>
          <p:cNvPr id="1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申告納税制度</a:t>
            </a:r>
          </a:p>
        </p:txBody>
      </p:sp>
    </p:spTree>
    <p:extLst>
      <p:ext uri="{BB962C8B-B14F-4D97-AF65-F5344CB8AC3E}">
        <p14:creationId xmlns:p14="http://schemas.microsoft.com/office/powerpoint/2010/main" val="92213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63880" y="487680"/>
            <a:ext cx="4053840" cy="3977640"/>
          </a:xfrm>
          <a:prstGeom prst="roundRect">
            <a:avLst>
              <a:gd name="adj" fmla="val 3415"/>
            </a:avLst>
          </a:prstGeom>
          <a:gradFill flip="none" rotWithShape="1">
            <a:gsLst>
              <a:gs pos="0">
                <a:schemeClr val="bg1"/>
              </a:gs>
              <a:gs pos="100000">
                <a:schemeClr val="accent3">
                  <a:lumMod val="20000"/>
                  <a:lumOff val="80000"/>
                </a:schemeClr>
              </a:gs>
              <a:gs pos="95000">
                <a:schemeClr val="bg1"/>
              </a:gs>
            </a:gsLst>
            <a:path path="rect">
              <a:fillToRect l="50000" t="50000" r="50000" b="50000"/>
            </a:path>
            <a:tileRect/>
          </a:gradFill>
          <a:ln>
            <a:no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5" name="テキスト ボックス 4"/>
          <p:cNvSpPr txBox="1">
            <a:spLocks noChangeArrowheads="1"/>
          </p:cNvSpPr>
          <p:nvPr/>
        </p:nvSpPr>
        <p:spPr bwMode="auto">
          <a:xfrm>
            <a:off x="788905" y="3590662"/>
            <a:ext cx="3591191" cy="584775"/>
          </a:xfrm>
          <a:prstGeom prst="rect">
            <a:avLst/>
          </a:prstGeom>
          <a:noFill/>
          <a:ln>
            <a:noFill/>
          </a:ln>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P教科書体" pitchFamily="18" charset="-128"/>
                <a:ea typeface="HGP教科書体" pitchFamily="18" charset="-128"/>
                <a:cs typeface="+mn-cs"/>
              </a:rPr>
              <a:t>信頼の税理士バッジ</a:t>
            </a:r>
          </a:p>
        </p:txBody>
      </p:sp>
      <p:grpSp>
        <p:nvGrpSpPr>
          <p:cNvPr id="8" name="グループ化 7"/>
          <p:cNvGrpSpPr/>
          <p:nvPr/>
        </p:nvGrpSpPr>
        <p:grpSpPr>
          <a:xfrm>
            <a:off x="3757675" y="899161"/>
            <a:ext cx="5172070" cy="5646498"/>
            <a:chOff x="8503310" y="2997276"/>
            <a:chExt cx="3520199" cy="3671152"/>
          </a:xfrm>
        </p:grpSpPr>
        <p:pic>
          <p:nvPicPr>
            <p:cNvPr id="10" name="Picture 2" descr="C:\Users\takahashi\Desktop\job_seijika_young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613" y="2997276"/>
              <a:ext cx="2006896"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akahashi\Desktop\sales_eigyou_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3310" y="2997276"/>
              <a:ext cx="2684020"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5"/>
            <a:stretch>
              <a:fillRect/>
            </a:stretch>
          </p:blipFill>
          <p:spPr>
            <a:xfrm>
              <a:off x="11134810" y="4309035"/>
              <a:ext cx="95766" cy="93624"/>
            </a:xfrm>
            <a:prstGeom prst="rect">
              <a:avLst/>
            </a:prstGeom>
          </p:spPr>
        </p:pic>
        <p:pic>
          <p:nvPicPr>
            <p:cNvPr id="13" name="図 12"/>
            <p:cNvPicPr>
              <a:picLocks noChangeAspect="1"/>
            </p:cNvPicPr>
            <p:nvPr/>
          </p:nvPicPr>
          <p:blipFill>
            <a:blip r:embed="rId5"/>
            <a:stretch>
              <a:fillRect/>
            </a:stretch>
          </p:blipFill>
          <p:spPr>
            <a:xfrm>
              <a:off x="9988718" y="4236530"/>
              <a:ext cx="95766" cy="93624"/>
            </a:xfrm>
            <a:prstGeom prst="rect">
              <a:avLst/>
            </a:prstGeom>
          </p:spPr>
        </p:pic>
      </p:grpSp>
      <p:pic>
        <p:nvPicPr>
          <p:cNvPr id="15" name="Picture 23" descr="税理士バッジ（透明）サイズ小"/>
          <p:cNvPicPr>
            <a:picLocks noChangeAspect="1" noChangeArrowheads="1"/>
          </p:cNvPicPr>
          <p:nvPr/>
        </p:nvPicPr>
        <p:blipFill>
          <a:blip r:embed="rId6"/>
          <a:srcRect/>
          <a:stretch>
            <a:fillRect/>
          </a:stretch>
        </p:blipFill>
        <p:spPr bwMode="auto">
          <a:xfrm>
            <a:off x="1345456" y="899161"/>
            <a:ext cx="2478087" cy="2451100"/>
          </a:xfrm>
          <a:prstGeom prst="roundRect">
            <a:avLst>
              <a:gd name="adj" fmla="val 50000"/>
            </a:avLst>
          </a:prstGeom>
          <a:solidFill>
            <a:srgbClr val="FFFFFF">
              <a:shade val="85000"/>
            </a:srgbClr>
          </a:solidFill>
          <a:ln>
            <a:noFill/>
          </a:ln>
          <a:effectLst/>
        </p:spPr>
      </p:pic>
    </p:spTree>
    <p:extLst>
      <p:ext uri="{BB962C8B-B14F-4D97-AF65-F5344CB8AC3E}">
        <p14:creationId xmlns:p14="http://schemas.microsoft.com/office/powerpoint/2010/main" val="29761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081097" y="1174593"/>
            <a:ext cx="2100063" cy="5607587"/>
          </a:xfrm>
          <a:prstGeom prst="ellipse">
            <a:avLst/>
          </a:prstGeom>
          <a:solidFill>
            <a:srgbClr val="EBFFEB"/>
          </a:solidFill>
          <a:ln>
            <a:solidFill>
              <a:srgbClr val="04B873"/>
            </a:solid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143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601"/>
          <a:stretch/>
        </p:blipFill>
        <p:spPr bwMode="auto">
          <a:xfrm>
            <a:off x="5622448" y="1373188"/>
            <a:ext cx="1035110" cy="1255712"/>
          </a:xfrm>
          <a:prstGeom prst="rect">
            <a:avLst/>
          </a:prstGeom>
          <a:noFill/>
          <a:ln w="9525">
            <a:noFill/>
            <a:miter lim="800000"/>
            <a:headEnd/>
            <a:tailEnd/>
          </a:ln>
        </p:spPr>
      </p:pic>
      <p:pic>
        <p:nvPicPr>
          <p:cNvPr id="1434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61910" y="4952889"/>
            <a:ext cx="1239451" cy="1347228"/>
          </a:xfrm>
          <a:prstGeom prst="rect">
            <a:avLst/>
          </a:prstGeom>
          <a:noFill/>
          <a:ln w="9525">
            <a:noFill/>
            <a:miter lim="800000"/>
            <a:headEnd/>
            <a:tailEnd/>
          </a:ln>
        </p:spPr>
      </p:pic>
      <p:pic>
        <p:nvPicPr>
          <p:cNvPr id="14342" name="Picture 14" descr="パソコンを使うサラリーマンのイラスト"/>
          <p:cNvPicPr>
            <a:picLocks noChangeAspect="1" noChangeArrowheads="1"/>
          </p:cNvPicPr>
          <p:nvPr/>
        </p:nvPicPr>
        <p:blipFill>
          <a:blip r:embed="rId5"/>
          <a:srcRect/>
          <a:stretch>
            <a:fillRect/>
          </a:stretch>
        </p:blipFill>
        <p:spPr bwMode="auto">
          <a:xfrm>
            <a:off x="5690006" y="3235327"/>
            <a:ext cx="1173501" cy="1173501"/>
          </a:xfrm>
          <a:prstGeom prst="rect">
            <a:avLst/>
          </a:prstGeom>
          <a:noFill/>
          <a:ln w="9525">
            <a:noFill/>
            <a:miter lim="800000"/>
            <a:headEnd/>
            <a:tailEnd/>
          </a:ln>
        </p:spPr>
      </p:pic>
      <p:pic>
        <p:nvPicPr>
          <p:cNvPr id="14343" name="Picture 1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506664" y="3031215"/>
            <a:ext cx="1692420" cy="1731377"/>
          </a:xfrm>
          <a:prstGeom prst="rect">
            <a:avLst/>
          </a:prstGeom>
          <a:noFill/>
          <a:ln w="9525">
            <a:noFill/>
            <a:miter lim="800000"/>
            <a:headEnd/>
            <a:tailEnd/>
          </a:ln>
        </p:spPr>
      </p:pic>
      <p:pic>
        <p:nvPicPr>
          <p:cNvPr id="14346" name="Picture 6" descr="ビルのイラスト（建物）"/>
          <p:cNvPicPr>
            <a:picLocks noChangeAspect="1" noChangeArrowheads="1"/>
          </p:cNvPicPr>
          <p:nvPr/>
        </p:nvPicPr>
        <p:blipFill>
          <a:blip r:embed="rId7"/>
          <a:srcRect/>
          <a:stretch>
            <a:fillRect/>
          </a:stretch>
        </p:blipFill>
        <p:spPr bwMode="auto">
          <a:xfrm>
            <a:off x="1328412" y="1663547"/>
            <a:ext cx="1344090" cy="1186754"/>
          </a:xfrm>
          <a:prstGeom prst="rect">
            <a:avLst/>
          </a:prstGeom>
          <a:noFill/>
          <a:ln w="9525">
            <a:noFill/>
            <a:miter lim="800000"/>
            <a:headEnd/>
            <a:tailEnd/>
          </a:ln>
        </p:spPr>
      </p:pic>
      <p:sp>
        <p:nvSpPr>
          <p:cNvPr id="4" name="円形吹き出し 3"/>
          <p:cNvSpPr/>
          <p:nvPr/>
        </p:nvSpPr>
        <p:spPr>
          <a:xfrm>
            <a:off x="2538843" y="1586525"/>
            <a:ext cx="1043503" cy="783039"/>
          </a:xfrm>
          <a:prstGeom prst="wedgeEllipseCallout">
            <a:avLst>
              <a:gd name="adj1" fmla="val -38708"/>
              <a:gd name="adj2" fmla="val 5224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a:spLocks noChangeArrowheads="1"/>
          </p:cNvSpPr>
          <p:nvPr/>
        </p:nvSpPr>
        <p:spPr bwMode="auto">
          <a:xfrm>
            <a:off x="2622014" y="1654878"/>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会社の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税金</a:t>
            </a:r>
          </a:p>
        </p:txBody>
      </p:sp>
      <p:sp>
        <p:nvSpPr>
          <p:cNvPr id="20" name="円形吹き出し 19"/>
          <p:cNvSpPr/>
          <p:nvPr/>
        </p:nvSpPr>
        <p:spPr>
          <a:xfrm>
            <a:off x="291440" y="1398181"/>
            <a:ext cx="1139438" cy="840360"/>
          </a:xfrm>
          <a:prstGeom prst="wedgeEllipseCallout">
            <a:avLst>
              <a:gd name="adj1" fmla="val 49815"/>
              <a:gd name="adj2" fmla="val 3570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a:spLocks noChangeArrowheads="1"/>
          </p:cNvSpPr>
          <p:nvPr/>
        </p:nvSpPr>
        <p:spPr bwMode="auto">
          <a:xfrm>
            <a:off x="444689" y="1489298"/>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経営の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相談</a:t>
            </a:r>
          </a:p>
        </p:txBody>
      </p:sp>
      <p:sp>
        <p:nvSpPr>
          <p:cNvPr id="22" name="テキスト ボックス 21"/>
          <p:cNvSpPr txBox="1">
            <a:spLocks noChangeArrowheads="1"/>
          </p:cNvSpPr>
          <p:nvPr/>
        </p:nvSpPr>
        <p:spPr bwMode="auto">
          <a:xfrm>
            <a:off x="278960" y="3176113"/>
            <a:ext cx="962408" cy="646331"/>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個人の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税金</a:t>
            </a:r>
          </a:p>
        </p:txBody>
      </p:sp>
      <p:sp>
        <p:nvSpPr>
          <p:cNvPr id="23" name="円形吹き出し 22"/>
          <p:cNvSpPr/>
          <p:nvPr/>
        </p:nvSpPr>
        <p:spPr>
          <a:xfrm>
            <a:off x="193454" y="3003970"/>
            <a:ext cx="1133420" cy="874735"/>
          </a:xfrm>
          <a:prstGeom prst="wedgeEllipseCallout">
            <a:avLst>
              <a:gd name="adj1" fmla="val 28413"/>
              <a:gd name="adj2" fmla="val 6411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4" name="円形吹き出し 23"/>
          <p:cNvSpPr/>
          <p:nvPr/>
        </p:nvSpPr>
        <p:spPr>
          <a:xfrm>
            <a:off x="222095" y="4686811"/>
            <a:ext cx="1449450" cy="838486"/>
          </a:xfrm>
          <a:prstGeom prst="wedgeEllipseCallout">
            <a:avLst>
              <a:gd name="adj1" fmla="val 15432"/>
              <a:gd name="adj2" fmla="val 6320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5" name="円形吹き出し 24"/>
          <p:cNvSpPr/>
          <p:nvPr/>
        </p:nvSpPr>
        <p:spPr>
          <a:xfrm>
            <a:off x="2538843" y="3031215"/>
            <a:ext cx="1142080" cy="936129"/>
          </a:xfrm>
          <a:prstGeom prst="wedgeEllipseCallout">
            <a:avLst>
              <a:gd name="adj1" fmla="val -28865"/>
              <a:gd name="adj2" fmla="val 6031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a:spLocks noChangeArrowheads="1"/>
          </p:cNvSpPr>
          <p:nvPr/>
        </p:nvSpPr>
        <p:spPr bwMode="auto">
          <a:xfrm>
            <a:off x="2671301" y="3195897"/>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資金の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相談</a:t>
            </a:r>
          </a:p>
        </p:txBody>
      </p:sp>
      <p:sp>
        <p:nvSpPr>
          <p:cNvPr id="27" name="テキスト ボックス 26"/>
          <p:cNvSpPr txBox="1">
            <a:spLocks noChangeArrowheads="1"/>
          </p:cNvSpPr>
          <p:nvPr/>
        </p:nvSpPr>
        <p:spPr bwMode="auto">
          <a:xfrm>
            <a:off x="167987" y="4671696"/>
            <a:ext cx="1569660"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税金</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かかるかな？</a:t>
            </a:r>
          </a:p>
        </p:txBody>
      </p:sp>
      <p:sp>
        <p:nvSpPr>
          <p:cNvPr id="28" name="テキスト ボックス 27"/>
          <p:cNvSpPr txBox="1">
            <a:spLocks noChangeArrowheads="1"/>
          </p:cNvSpPr>
          <p:nvPr/>
        </p:nvSpPr>
        <p:spPr bwMode="auto">
          <a:xfrm>
            <a:off x="2176883" y="4693816"/>
            <a:ext cx="1569660"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書類は</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どう書くの？</a:t>
            </a:r>
          </a:p>
        </p:txBody>
      </p:sp>
      <p:sp>
        <p:nvSpPr>
          <p:cNvPr id="31" name="円形吹き出し 30"/>
          <p:cNvSpPr/>
          <p:nvPr/>
        </p:nvSpPr>
        <p:spPr>
          <a:xfrm>
            <a:off x="2209934" y="4659610"/>
            <a:ext cx="1470935" cy="892889"/>
          </a:xfrm>
          <a:prstGeom prst="wedgeEllipseCallout">
            <a:avLst>
              <a:gd name="adj1" fmla="val -26220"/>
              <a:gd name="adj2" fmla="val 6229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6" name="右中かっこ 5"/>
          <p:cNvSpPr/>
          <p:nvPr/>
        </p:nvSpPr>
        <p:spPr>
          <a:xfrm>
            <a:off x="3658406" y="1311009"/>
            <a:ext cx="241563" cy="5267354"/>
          </a:xfrm>
          <a:prstGeom prst="rightBrace">
            <a:avLst>
              <a:gd name="adj1" fmla="val 324744"/>
              <a:gd name="adj2" fmla="val 50662"/>
            </a:avLst>
          </a:prstGeom>
          <a:ln w="28575">
            <a:solidFill>
              <a:srgbClr val="04B87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608582" y="1978045"/>
            <a:ext cx="753830" cy="990791"/>
          </a:xfrm>
          <a:prstGeom prst="rect">
            <a:avLst/>
          </a:prstGeom>
          <a:noFill/>
          <a:ln w="9525">
            <a:noFill/>
            <a:miter lim="800000"/>
            <a:headEnd/>
            <a:tailEnd/>
          </a:ln>
        </p:spPr>
      </p:pic>
      <p:sp>
        <p:nvSpPr>
          <p:cNvPr id="3" name="テキスト ボックス 2"/>
          <p:cNvSpPr txBox="1">
            <a:spLocks noChangeArrowheads="1"/>
          </p:cNvSpPr>
          <p:nvPr/>
        </p:nvSpPr>
        <p:spPr bwMode="auto">
          <a:xfrm>
            <a:off x="5793415" y="2540192"/>
            <a:ext cx="700087"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相談</a:t>
            </a:r>
          </a:p>
        </p:txBody>
      </p:sp>
      <p:sp>
        <p:nvSpPr>
          <p:cNvPr id="33" name="テキスト ボックス 32"/>
          <p:cNvSpPr txBox="1">
            <a:spLocks noChangeArrowheads="1"/>
          </p:cNvSpPr>
          <p:nvPr/>
        </p:nvSpPr>
        <p:spPr bwMode="auto">
          <a:xfrm>
            <a:off x="5622448" y="4294371"/>
            <a:ext cx="1217612"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書類作成</a:t>
            </a:r>
          </a:p>
        </p:txBody>
      </p:sp>
      <p:sp>
        <p:nvSpPr>
          <p:cNvPr id="35" name="テキスト ボックス 34"/>
          <p:cNvSpPr txBox="1">
            <a:spLocks noChangeArrowheads="1"/>
          </p:cNvSpPr>
          <p:nvPr/>
        </p:nvSpPr>
        <p:spPr bwMode="auto">
          <a:xfrm>
            <a:off x="5831592" y="6189947"/>
            <a:ext cx="700088" cy="401637"/>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代理</a:t>
            </a:r>
          </a:p>
        </p:txBody>
      </p:sp>
      <p:sp>
        <p:nvSpPr>
          <p:cNvPr id="36" name="テキスト ボックス 35"/>
          <p:cNvSpPr txBox="1">
            <a:spLocks noChangeArrowheads="1"/>
          </p:cNvSpPr>
          <p:nvPr/>
        </p:nvSpPr>
        <p:spPr bwMode="auto">
          <a:xfrm>
            <a:off x="4221161" y="4694421"/>
            <a:ext cx="701675"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信頼</a:t>
            </a:r>
          </a:p>
        </p:txBody>
      </p:sp>
      <p:sp>
        <p:nvSpPr>
          <p:cNvPr id="37"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税理士の仕事</a:t>
            </a:r>
          </a:p>
        </p:txBody>
      </p:sp>
      <p:pic>
        <p:nvPicPr>
          <p:cNvPr id="14350" name="Picture 2" descr="仲の良い老夫婦のイラスト"/>
          <p:cNvPicPr>
            <a:picLocks noChangeAspect="1" noChangeArrowheads="1"/>
          </p:cNvPicPr>
          <p:nvPr/>
        </p:nvPicPr>
        <p:blipFill>
          <a:blip r:embed="rId9"/>
          <a:srcRect/>
          <a:stretch>
            <a:fillRect/>
          </a:stretch>
        </p:blipFill>
        <p:spPr bwMode="auto">
          <a:xfrm>
            <a:off x="1321852" y="5145380"/>
            <a:ext cx="1245385" cy="1245386"/>
          </a:xfrm>
          <a:prstGeom prst="rect">
            <a:avLst/>
          </a:prstGeom>
          <a:noFill/>
          <a:ln w="9525">
            <a:noFill/>
            <a:miter lim="800000"/>
            <a:headEnd/>
            <a:tailEnd/>
          </a:ln>
        </p:spPr>
      </p:pic>
      <p:pic>
        <p:nvPicPr>
          <p:cNvPr id="14347" name="Picture 10" descr="花屋のイラスト（建物）"/>
          <p:cNvPicPr>
            <a:picLocks noChangeAspect="1" noChangeArrowheads="1"/>
          </p:cNvPicPr>
          <p:nvPr/>
        </p:nvPicPr>
        <p:blipFill>
          <a:blip r:embed="rId10"/>
          <a:srcRect/>
          <a:stretch>
            <a:fillRect/>
          </a:stretch>
        </p:blipFill>
        <p:spPr bwMode="auto">
          <a:xfrm>
            <a:off x="1321852" y="3278494"/>
            <a:ext cx="1300162" cy="1298575"/>
          </a:xfrm>
          <a:prstGeom prst="rect">
            <a:avLst/>
          </a:prstGeom>
          <a:noFill/>
          <a:ln w="9525">
            <a:noFill/>
            <a:miter lim="800000"/>
            <a:headEnd/>
            <a:tailEnd/>
          </a:ln>
        </p:spPr>
      </p:pic>
      <p:pic>
        <p:nvPicPr>
          <p:cNvPr id="14348"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660528" y="3680263"/>
            <a:ext cx="614200" cy="1039062"/>
          </a:xfrm>
          <a:prstGeom prst="rect">
            <a:avLst/>
          </a:prstGeom>
          <a:noFill/>
          <a:ln w="9525">
            <a:noFill/>
            <a:miter lim="800000"/>
            <a:headEnd/>
            <a:tailEnd/>
          </a:ln>
        </p:spPr>
      </p:pic>
      <p:pic>
        <p:nvPicPr>
          <p:cNvPr id="14341" name="Picture 1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582347" y="2382038"/>
            <a:ext cx="1941060" cy="2411255"/>
          </a:xfrm>
          <a:prstGeom prst="rect">
            <a:avLst/>
          </a:prstGeom>
          <a:noFill/>
          <a:ln w="9525">
            <a:noFill/>
            <a:miter lim="800000"/>
            <a:headEnd/>
            <a:tailEnd/>
          </a:ln>
        </p:spPr>
      </p:pic>
      <p:sp>
        <p:nvSpPr>
          <p:cNvPr id="18" name="右矢印 17"/>
          <p:cNvSpPr/>
          <p:nvPr/>
        </p:nvSpPr>
        <p:spPr>
          <a:xfrm>
            <a:off x="7219307" y="3606522"/>
            <a:ext cx="426400" cy="642518"/>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4647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fade">
                                      <p:cBhvr>
                                        <p:cTn id="7" dur="500"/>
                                        <p:tgtEl>
                                          <p:spTgt spid="1434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4347"/>
                                        </p:tgtEl>
                                        <p:attrNameLst>
                                          <p:attrName>style.visibility</p:attrName>
                                        </p:attrNameLst>
                                      </p:cBhvr>
                                      <p:to>
                                        <p:strVal val="visible"/>
                                      </p:to>
                                    </p:set>
                                    <p:animEffect transition="in" filter="fade">
                                      <p:cBhvr>
                                        <p:cTn id="28" dur="500"/>
                                        <p:tgtEl>
                                          <p:spTgt spid="14347"/>
                                        </p:tgtEl>
                                      </p:cBhvr>
                                    </p:animEffect>
                                  </p:childTnLst>
                                </p:cTn>
                              </p:par>
                              <p:par>
                                <p:cTn id="29" presetID="10" presetClass="entr" presetSubtype="0" fill="hold" nodeType="withEffect">
                                  <p:stCondLst>
                                    <p:cond delay="0"/>
                                  </p:stCondLst>
                                  <p:childTnLst>
                                    <p:set>
                                      <p:cBhvr>
                                        <p:cTn id="30" dur="1" fill="hold">
                                          <p:stCondLst>
                                            <p:cond delay="0"/>
                                          </p:stCondLst>
                                        </p:cTn>
                                        <p:tgtEl>
                                          <p:spTgt spid="14348"/>
                                        </p:tgtEl>
                                        <p:attrNameLst>
                                          <p:attrName>style.visibility</p:attrName>
                                        </p:attrNameLst>
                                      </p:cBhvr>
                                      <p:to>
                                        <p:strVal val="visible"/>
                                      </p:to>
                                    </p:set>
                                    <p:animEffect transition="in" filter="fade">
                                      <p:cBhvr>
                                        <p:cTn id="31" dur="500"/>
                                        <p:tgtEl>
                                          <p:spTgt spid="1434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4350"/>
                                        </p:tgtEl>
                                        <p:attrNameLst>
                                          <p:attrName>style.visibility</p:attrName>
                                        </p:attrNameLst>
                                      </p:cBhvr>
                                      <p:to>
                                        <p:strVal val="visible"/>
                                      </p:to>
                                    </p:set>
                                    <p:animEffect transition="in" filter="fade">
                                      <p:cBhvr>
                                        <p:cTn id="49" dur="500"/>
                                        <p:tgtEl>
                                          <p:spTgt spid="14350"/>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randombar(horizontal)">
                                      <p:cBhvr>
                                        <p:cTn id="67" dur="500"/>
                                        <p:tgtEl>
                                          <p:spTgt spid="6"/>
                                        </p:tgtEl>
                                      </p:cBhvr>
                                    </p:animEffect>
                                  </p:childTnLst>
                                </p:cTn>
                              </p:par>
                              <p:par>
                                <p:cTn id="68" presetID="16" presetClass="entr" presetSubtype="21" fill="hold" nodeType="withEffect">
                                  <p:stCondLst>
                                    <p:cond delay="0"/>
                                  </p:stCondLst>
                                  <p:childTnLst>
                                    <p:set>
                                      <p:cBhvr>
                                        <p:cTn id="69" dur="1" fill="hold">
                                          <p:stCondLst>
                                            <p:cond delay="0"/>
                                          </p:stCondLst>
                                        </p:cTn>
                                        <p:tgtEl>
                                          <p:spTgt spid="14341"/>
                                        </p:tgtEl>
                                        <p:attrNameLst>
                                          <p:attrName>style.visibility</p:attrName>
                                        </p:attrNameLst>
                                      </p:cBhvr>
                                      <p:to>
                                        <p:strVal val="visible"/>
                                      </p:to>
                                    </p:set>
                                    <p:animEffect transition="in" filter="barn(inVertical)">
                                      <p:cBhvr>
                                        <p:cTn id="70" dur="500"/>
                                        <p:tgtEl>
                                          <p:spTgt spid="1434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barn(inVertical)">
                                      <p:cBhvr>
                                        <p:cTn id="73" dur="500"/>
                                        <p:tgtEl>
                                          <p:spTgt spid="36"/>
                                        </p:tgtEl>
                                      </p:cBhvr>
                                    </p:animEffect>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14338"/>
                                        </p:tgtEl>
                                        <p:attrNameLst>
                                          <p:attrName>style.visibility</p:attrName>
                                        </p:attrNameLst>
                                      </p:cBhvr>
                                      <p:to>
                                        <p:strVal val="visible"/>
                                      </p:to>
                                    </p:set>
                                    <p:animEffect transition="in" filter="fade">
                                      <p:cBhvr>
                                        <p:cTn id="81" dur="1000"/>
                                        <p:tgtEl>
                                          <p:spTgt spid="14338"/>
                                        </p:tgtEl>
                                      </p:cBhvr>
                                    </p:animEffect>
                                    <p:anim calcmode="lin" valueType="num">
                                      <p:cBhvr>
                                        <p:cTn id="82" dur="1000" fill="hold"/>
                                        <p:tgtEl>
                                          <p:spTgt spid="14338"/>
                                        </p:tgtEl>
                                        <p:attrNameLst>
                                          <p:attrName>ppt_x</p:attrName>
                                        </p:attrNameLst>
                                      </p:cBhvr>
                                      <p:tavLst>
                                        <p:tav tm="0">
                                          <p:val>
                                            <p:strVal val="#ppt_x"/>
                                          </p:val>
                                        </p:tav>
                                        <p:tav tm="100000">
                                          <p:val>
                                            <p:strVal val="#ppt_x"/>
                                          </p:val>
                                        </p:tav>
                                      </p:tavLst>
                                    </p:anim>
                                    <p:anim calcmode="lin" valueType="num">
                                      <p:cBhvr>
                                        <p:cTn id="83" dur="1000" fill="hold"/>
                                        <p:tgtEl>
                                          <p:spTgt spid="1433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1000"/>
                                        <p:tgtEl>
                                          <p:spTgt spid="3"/>
                                        </p:tgtEl>
                                      </p:cBhvr>
                                    </p:animEffect>
                                    <p:anim calcmode="lin" valueType="num">
                                      <p:cBhvr>
                                        <p:cTn id="87" dur="1000" fill="hold"/>
                                        <p:tgtEl>
                                          <p:spTgt spid="3"/>
                                        </p:tgtEl>
                                        <p:attrNameLst>
                                          <p:attrName>ppt_x</p:attrName>
                                        </p:attrNameLst>
                                      </p:cBhvr>
                                      <p:tavLst>
                                        <p:tav tm="0">
                                          <p:val>
                                            <p:strVal val="#ppt_x"/>
                                          </p:val>
                                        </p:tav>
                                        <p:tav tm="100000">
                                          <p:val>
                                            <p:strVal val="#ppt_x"/>
                                          </p:val>
                                        </p:tav>
                                      </p:tavLst>
                                    </p:anim>
                                    <p:anim calcmode="lin" valueType="num">
                                      <p:cBhvr>
                                        <p:cTn id="88" dur="1000" fill="hold"/>
                                        <p:tgtEl>
                                          <p:spTgt spid="3"/>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nodeType="afterEffect">
                                  <p:stCondLst>
                                    <p:cond delay="0"/>
                                  </p:stCondLst>
                                  <p:childTnLst>
                                    <p:set>
                                      <p:cBhvr>
                                        <p:cTn id="91" dur="1" fill="hold">
                                          <p:stCondLst>
                                            <p:cond delay="0"/>
                                          </p:stCondLst>
                                        </p:cTn>
                                        <p:tgtEl>
                                          <p:spTgt spid="14342"/>
                                        </p:tgtEl>
                                        <p:attrNameLst>
                                          <p:attrName>style.visibility</p:attrName>
                                        </p:attrNameLst>
                                      </p:cBhvr>
                                      <p:to>
                                        <p:strVal val="visible"/>
                                      </p:to>
                                    </p:set>
                                    <p:animEffect transition="in" filter="fade">
                                      <p:cBhvr>
                                        <p:cTn id="92" dur="1000"/>
                                        <p:tgtEl>
                                          <p:spTgt spid="14342"/>
                                        </p:tgtEl>
                                      </p:cBhvr>
                                    </p:animEffect>
                                    <p:anim calcmode="lin" valueType="num">
                                      <p:cBhvr>
                                        <p:cTn id="93" dur="1000" fill="hold"/>
                                        <p:tgtEl>
                                          <p:spTgt spid="14342"/>
                                        </p:tgtEl>
                                        <p:attrNameLst>
                                          <p:attrName>ppt_x</p:attrName>
                                        </p:attrNameLst>
                                      </p:cBhvr>
                                      <p:tavLst>
                                        <p:tav tm="0">
                                          <p:val>
                                            <p:strVal val="#ppt_x"/>
                                          </p:val>
                                        </p:tav>
                                        <p:tav tm="100000">
                                          <p:val>
                                            <p:strVal val="#ppt_x"/>
                                          </p:val>
                                        </p:tav>
                                      </p:tavLst>
                                    </p:anim>
                                    <p:anim calcmode="lin" valueType="num">
                                      <p:cBhvr>
                                        <p:cTn id="94" dur="1000" fill="hold"/>
                                        <p:tgtEl>
                                          <p:spTgt spid="1434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childTnLst>
                          </p:cTn>
                        </p:par>
                        <p:par>
                          <p:cTn id="100" fill="hold">
                            <p:stCondLst>
                              <p:cond delay="7500"/>
                            </p:stCondLst>
                            <p:childTnLst>
                              <p:par>
                                <p:cTn id="101" presetID="42" presetClass="entr" presetSubtype="0" fill="hold" nodeType="afterEffect">
                                  <p:stCondLst>
                                    <p:cond delay="0"/>
                                  </p:stCondLst>
                                  <p:childTnLst>
                                    <p:set>
                                      <p:cBhvr>
                                        <p:cTn id="102" dur="1" fill="hold">
                                          <p:stCondLst>
                                            <p:cond delay="0"/>
                                          </p:stCondLst>
                                        </p:cTn>
                                        <p:tgtEl>
                                          <p:spTgt spid="14340"/>
                                        </p:tgtEl>
                                        <p:attrNameLst>
                                          <p:attrName>style.visibility</p:attrName>
                                        </p:attrNameLst>
                                      </p:cBhvr>
                                      <p:to>
                                        <p:strVal val="visible"/>
                                      </p:to>
                                    </p:set>
                                    <p:animEffect transition="in" filter="fade">
                                      <p:cBhvr>
                                        <p:cTn id="103" dur="1000"/>
                                        <p:tgtEl>
                                          <p:spTgt spid="14340"/>
                                        </p:tgtEl>
                                      </p:cBhvr>
                                    </p:animEffect>
                                    <p:anim calcmode="lin" valueType="num">
                                      <p:cBhvr>
                                        <p:cTn id="104" dur="1000" fill="hold"/>
                                        <p:tgtEl>
                                          <p:spTgt spid="14340"/>
                                        </p:tgtEl>
                                        <p:attrNameLst>
                                          <p:attrName>ppt_x</p:attrName>
                                        </p:attrNameLst>
                                      </p:cBhvr>
                                      <p:tavLst>
                                        <p:tav tm="0">
                                          <p:val>
                                            <p:strVal val="#ppt_x"/>
                                          </p:val>
                                        </p:tav>
                                        <p:tav tm="100000">
                                          <p:val>
                                            <p:strVal val="#ppt_x"/>
                                          </p:val>
                                        </p:tav>
                                      </p:tavLst>
                                    </p:anim>
                                    <p:anim calcmode="lin" valueType="num">
                                      <p:cBhvr>
                                        <p:cTn id="105" dur="1000" fill="hold"/>
                                        <p:tgtEl>
                                          <p:spTgt spid="1434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1000"/>
                                        <p:tgtEl>
                                          <p:spTgt spid="35"/>
                                        </p:tgtEl>
                                      </p:cBhvr>
                                    </p:animEffect>
                                    <p:anim calcmode="lin" valueType="num">
                                      <p:cBhvr>
                                        <p:cTn id="109" dur="1000" fill="hold"/>
                                        <p:tgtEl>
                                          <p:spTgt spid="35"/>
                                        </p:tgtEl>
                                        <p:attrNameLst>
                                          <p:attrName>ppt_x</p:attrName>
                                        </p:attrNameLst>
                                      </p:cBhvr>
                                      <p:tavLst>
                                        <p:tav tm="0">
                                          <p:val>
                                            <p:strVal val="#ppt_x"/>
                                          </p:val>
                                        </p:tav>
                                        <p:tav tm="100000">
                                          <p:val>
                                            <p:strVal val="#ppt_x"/>
                                          </p:val>
                                        </p:tav>
                                      </p:tavLst>
                                    </p:anim>
                                    <p:anim calcmode="lin" valueType="num">
                                      <p:cBhvr>
                                        <p:cTn id="110" dur="1000" fill="hold"/>
                                        <p:tgtEl>
                                          <p:spTgt spid="35"/>
                                        </p:tgtEl>
                                        <p:attrNameLst>
                                          <p:attrName>ppt_y</p:attrName>
                                        </p:attrNameLst>
                                      </p:cBhvr>
                                      <p:tavLst>
                                        <p:tav tm="0">
                                          <p:val>
                                            <p:strVal val="#ppt_y+.1"/>
                                          </p:val>
                                        </p:tav>
                                        <p:tav tm="100000">
                                          <p:val>
                                            <p:strVal val="#ppt_y"/>
                                          </p:val>
                                        </p:tav>
                                      </p:tavLst>
                                    </p:anim>
                                  </p:childTnLst>
                                </p:cTn>
                              </p:par>
                            </p:childTnLst>
                          </p:cTn>
                        </p:par>
                        <p:par>
                          <p:cTn id="111" fill="hold">
                            <p:stCondLst>
                              <p:cond delay="8500"/>
                            </p:stCondLst>
                            <p:childTnLst>
                              <p:par>
                                <p:cTn id="112" presetID="14" presetClass="entr" presetSubtype="10" fill="hold" grpId="0" nodeType="after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randombar(horizontal)">
                                      <p:cBhvr>
                                        <p:cTn id="114" dur="500"/>
                                        <p:tgtEl>
                                          <p:spTgt spid="18"/>
                                        </p:tgtEl>
                                      </p:cBhvr>
                                    </p:animEffect>
                                  </p:childTnLst>
                                </p:cTn>
                              </p:par>
                              <p:par>
                                <p:cTn id="115" presetID="10" presetClass="entr" presetSubtype="0" fill="hold" nodeType="withEffect">
                                  <p:stCondLst>
                                    <p:cond delay="0"/>
                                  </p:stCondLst>
                                  <p:childTnLst>
                                    <p:set>
                                      <p:cBhvr>
                                        <p:cTn id="116" dur="1" fill="hold">
                                          <p:stCondLst>
                                            <p:cond delay="0"/>
                                          </p:stCondLst>
                                        </p:cTn>
                                        <p:tgtEl>
                                          <p:spTgt spid="14343"/>
                                        </p:tgtEl>
                                        <p:attrNameLst>
                                          <p:attrName>style.visibility</p:attrName>
                                        </p:attrNameLst>
                                      </p:cBhvr>
                                      <p:to>
                                        <p:strVal val="visible"/>
                                      </p:to>
                                    </p:set>
                                    <p:animEffect transition="in" filter="fade">
                                      <p:cBhvr>
                                        <p:cTn id="11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p:bldP spid="20" grpId="0" animBg="1"/>
      <p:bldP spid="21" grpId="0"/>
      <p:bldP spid="22" grpId="0"/>
      <p:bldP spid="23" grpId="0" animBg="1"/>
      <p:bldP spid="24" grpId="0" animBg="1"/>
      <p:bldP spid="25" grpId="0" animBg="1"/>
      <p:bldP spid="26" grpId="0"/>
      <p:bldP spid="27" grpId="0"/>
      <p:bldP spid="28" grpId="0"/>
      <p:bldP spid="31" grpId="0" animBg="1"/>
      <p:bldP spid="6" grpId="0" animBg="1"/>
      <p:bldP spid="3" grpId="0"/>
      <p:bldP spid="33" grpId="0"/>
      <p:bldP spid="35" grpId="0"/>
      <p:bldP spid="36"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457200" y="376052"/>
            <a:ext cx="8229600" cy="1239683"/>
          </a:xfrm>
        </p:spPr>
        <p:txBody>
          <a:bodyPr/>
          <a:lstStyle/>
          <a:p>
            <a:r>
              <a:rPr lang="ja-JP" altLang="en-US" sz="7200" b="1" dirty="0">
                <a:solidFill>
                  <a:schemeClr val="accent5">
                    <a:lumMod val="75000"/>
                  </a:schemeClr>
                </a:solidFill>
                <a:latin typeface="ＭＳ 明朝" pitchFamily="17" charset="-128"/>
                <a:ea typeface="ＭＳ 明朝" pitchFamily="17" charset="-128"/>
              </a:rPr>
              <a:t>今日のお話</a:t>
            </a:r>
          </a:p>
        </p:txBody>
      </p:sp>
      <p:sp>
        <p:nvSpPr>
          <p:cNvPr id="18434" name="コンテンツ プレースホルダー 2"/>
          <p:cNvSpPr>
            <a:spLocks noGrp="1"/>
          </p:cNvSpPr>
          <p:nvPr>
            <p:ph idx="1"/>
          </p:nvPr>
        </p:nvSpPr>
        <p:spPr>
          <a:xfrm>
            <a:off x="1393115" y="2410691"/>
            <a:ext cx="6271220" cy="3723778"/>
          </a:xfrm>
        </p:spPr>
        <p:txBody>
          <a:bodyPr/>
          <a:lstStyle/>
          <a:p>
            <a:r>
              <a:rPr lang="ja-JP" altLang="en-US" sz="4400" b="1" dirty="0">
                <a:latin typeface="ＭＳ 明朝" pitchFamily="17" charset="-128"/>
                <a:ea typeface="ＭＳ 明朝" pitchFamily="17" charset="-128"/>
              </a:rPr>
              <a:t>税金はなぜ必要なの？</a:t>
            </a:r>
            <a:endParaRPr lang="en-US" altLang="ja-JP" sz="4400" b="1" dirty="0">
              <a:latin typeface="ＭＳ 明朝" pitchFamily="17" charset="-128"/>
              <a:ea typeface="ＭＳ 明朝" pitchFamily="17" charset="-128"/>
            </a:endParaRPr>
          </a:p>
          <a:p>
            <a:r>
              <a:rPr lang="ja-JP" altLang="en-US" sz="4400" b="1" dirty="0">
                <a:latin typeface="ＭＳ 明朝" pitchFamily="17" charset="-128"/>
                <a:ea typeface="ＭＳ 明朝" pitchFamily="17" charset="-128"/>
              </a:rPr>
              <a:t>日本の財政と課題</a:t>
            </a:r>
            <a:endParaRPr lang="en-US" altLang="ja-JP" sz="4400" b="1" dirty="0">
              <a:latin typeface="ＭＳ 明朝" pitchFamily="17" charset="-128"/>
              <a:ea typeface="ＭＳ 明朝" pitchFamily="17" charset="-128"/>
            </a:endParaRPr>
          </a:p>
          <a:p>
            <a:r>
              <a:rPr lang="ja-JP" altLang="en-US" sz="4400" b="1" dirty="0">
                <a:latin typeface="ＭＳ 明朝" pitchFamily="17" charset="-128"/>
                <a:ea typeface="ＭＳ 明朝" pitchFamily="17" charset="-128"/>
              </a:rPr>
              <a:t>公平に集めるって？</a:t>
            </a:r>
            <a:endParaRPr lang="en-US" altLang="ja-JP" sz="4400" b="1" dirty="0">
              <a:latin typeface="ＭＳ 明朝" pitchFamily="17" charset="-128"/>
              <a:ea typeface="ＭＳ 明朝" pitchFamily="17" charset="-128"/>
            </a:endParaRPr>
          </a:p>
          <a:p>
            <a:pPr marL="0" indent="0">
              <a:buNone/>
            </a:pPr>
            <a:endParaRPr lang="ja-JP" altLang="en-US" dirty="0">
              <a:latin typeface="ＭＳ 明朝" pitchFamily="17" charset="-128"/>
              <a:ea typeface="ＭＳ 明朝" pitchFamily="17" charset="-128"/>
            </a:endParaRPr>
          </a:p>
          <a:p>
            <a:endParaRPr lang="ja-JP" altLang="en-US" dirty="0">
              <a:latin typeface="ＭＳ 明朝" pitchFamily="17" charset="-128"/>
              <a:ea typeface="ＭＳ 明朝" pitchFamily="17" charset="-128"/>
            </a:endParaRPr>
          </a:p>
        </p:txBody>
      </p:sp>
    </p:spTree>
    <p:extLst>
      <p:ext uri="{BB962C8B-B14F-4D97-AF65-F5344CB8AC3E}">
        <p14:creationId xmlns:p14="http://schemas.microsoft.com/office/powerpoint/2010/main" val="1422801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1000" fill="hold"/>
                                        <p:tgtEl>
                                          <p:spTgt spid="1843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43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43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84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8434">
                                            <p:txEl>
                                              <p:pRg st="1" end="1"/>
                                            </p:txEl>
                                          </p:spTgt>
                                        </p:tgtEl>
                                        <p:attrNameLst>
                                          <p:attrName>style.visibility</p:attrName>
                                        </p:attrNameLst>
                                      </p:cBhvr>
                                      <p:to>
                                        <p:strVal val="visible"/>
                                      </p:to>
                                    </p:set>
                                    <p:anim calcmode="lin" valueType="num">
                                      <p:cBhvr>
                                        <p:cTn id="15" dur="1000" fill="hold"/>
                                        <p:tgtEl>
                                          <p:spTgt spid="1843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843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843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843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8434">
                                            <p:txEl>
                                              <p:pRg st="2" end="2"/>
                                            </p:txEl>
                                          </p:spTgt>
                                        </p:tgtEl>
                                        <p:attrNameLst>
                                          <p:attrName>style.visibility</p:attrName>
                                        </p:attrNameLst>
                                      </p:cBhvr>
                                      <p:to>
                                        <p:strVal val="visible"/>
                                      </p:to>
                                    </p:set>
                                    <p:anim calcmode="lin" valueType="num">
                                      <p:cBhvr>
                                        <p:cTn id="23" dur="1000" fill="hold"/>
                                        <p:tgtEl>
                                          <p:spTgt spid="1843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843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843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税 金 ク イ ズ</a:t>
            </a:r>
          </a:p>
        </p:txBody>
      </p:sp>
      <p:sp>
        <p:nvSpPr>
          <p:cNvPr id="4" name="四角形吹き出し 3"/>
          <p:cNvSpPr/>
          <p:nvPr/>
        </p:nvSpPr>
        <p:spPr>
          <a:xfrm>
            <a:off x="2709045" y="1791730"/>
            <a:ext cx="5977755" cy="4400684"/>
          </a:xfrm>
          <a:prstGeom prst="wedgeRectCallout">
            <a:avLst>
              <a:gd name="adj1" fmla="val -55197"/>
              <a:gd name="adj2" fmla="val -1530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2846734" y="2075963"/>
            <a:ext cx="5626057" cy="2246769"/>
          </a:xfrm>
          <a:prstGeom prst="rect">
            <a:avLst/>
          </a:prstGeom>
          <a:noFill/>
        </p:spPr>
        <p:txBody>
          <a:bodyPr wrap="square" rtlCol="0">
            <a:spAutoFit/>
          </a:bodyPr>
          <a:lstStyle/>
          <a:p>
            <a:r>
              <a:rPr kumimoji="1" lang="ja-JP" altLang="en-US" sz="2800" b="1" dirty="0">
                <a:latin typeface="ＭＳ 明朝" panose="02020609040205080304" pitchFamily="17" charset="-128"/>
                <a:ea typeface="ＭＳ 明朝" panose="02020609040205080304" pitchFamily="17" charset="-128"/>
              </a:rPr>
              <a:t>次のうち、</a:t>
            </a:r>
            <a:r>
              <a:rPr lang="ja-JP" altLang="en-US" sz="2800" b="1" dirty="0">
                <a:latin typeface="ＭＳ 明朝" pitchFamily="17" charset="-128"/>
                <a:ea typeface="ＭＳ 明朝" pitchFamily="17" charset="-128"/>
              </a:rPr>
              <a:t>税ができたのはどの</a:t>
            </a:r>
          </a:p>
          <a:p>
            <a:r>
              <a:rPr lang="ja-JP" altLang="en-US" sz="2800" b="1" dirty="0">
                <a:latin typeface="ＭＳ 明朝" pitchFamily="17" charset="-128"/>
                <a:ea typeface="ＭＳ 明朝" pitchFamily="17" charset="-128"/>
              </a:rPr>
              <a:t>時代でしょうか？</a:t>
            </a:r>
          </a:p>
          <a:p>
            <a:endParaRPr lang="en-US" altLang="ja-JP" sz="2800" b="1" dirty="0">
              <a:latin typeface="ＭＳ 明朝" pitchFamily="17" charset="-128"/>
              <a:ea typeface="ＭＳ 明朝" pitchFamily="17" charset="-128"/>
            </a:endParaRPr>
          </a:p>
          <a:p>
            <a:endParaRPr kumimoji="1" lang="en-US" altLang="ja-JP" sz="2800" b="1" dirty="0">
              <a:latin typeface="ＭＳ 明朝" panose="02020609040205080304" pitchFamily="17" charset="-128"/>
              <a:ea typeface="ＭＳ 明朝" panose="02020609040205080304" pitchFamily="17" charset="-128"/>
            </a:endParaRPr>
          </a:p>
          <a:p>
            <a:endParaRPr lang="en-US" altLang="ja-JP" sz="2800" b="1" dirty="0">
              <a:latin typeface="ＭＳ 明朝" panose="02020609040205080304" pitchFamily="17" charset="-128"/>
              <a:ea typeface="ＭＳ 明朝" panose="02020609040205080304" pitchFamily="17" charset="-128"/>
            </a:endParaRPr>
          </a:p>
        </p:txBody>
      </p:sp>
      <p:sp>
        <p:nvSpPr>
          <p:cNvPr id="2" name="テキスト ボックス 1"/>
          <p:cNvSpPr txBox="1"/>
          <p:nvPr/>
        </p:nvSpPr>
        <p:spPr>
          <a:xfrm>
            <a:off x="3852913" y="4490451"/>
            <a:ext cx="2194832" cy="492443"/>
          </a:xfrm>
          <a:prstGeom prst="rect">
            <a:avLst/>
          </a:prstGeom>
          <a:noFill/>
        </p:spPr>
        <p:txBody>
          <a:bodyPr wrap="none" rtlCol="0">
            <a:spAutoFit/>
          </a:bodyPr>
          <a:lstStyle/>
          <a:p>
            <a:r>
              <a:rPr lang="ja-JP" altLang="en-US" sz="2600" b="1" dirty="0">
                <a:latin typeface="ＭＳ 明朝" panose="02020609040205080304" pitchFamily="17" charset="-128"/>
                <a:ea typeface="ＭＳ 明朝" panose="02020609040205080304" pitchFamily="17" charset="-128"/>
              </a:rPr>
              <a:t>２．飛鳥時代</a:t>
            </a:r>
          </a:p>
        </p:txBody>
      </p:sp>
      <p:sp>
        <p:nvSpPr>
          <p:cNvPr id="3" name="テキスト ボックス 2"/>
          <p:cNvSpPr txBox="1"/>
          <p:nvPr/>
        </p:nvSpPr>
        <p:spPr>
          <a:xfrm>
            <a:off x="3852912" y="3807991"/>
            <a:ext cx="2194832" cy="492443"/>
          </a:xfrm>
          <a:prstGeom prst="rect">
            <a:avLst/>
          </a:prstGeom>
          <a:noFill/>
        </p:spPr>
        <p:txBody>
          <a:bodyPr wrap="none" rtlCol="0">
            <a:spAutoFit/>
          </a:bodyPr>
          <a:lstStyle/>
          <a:p>
            <a:r>
              <a:rPr lang="ja-JP" altLang="en-US" sz="2600" b="1" dirty="0">
                <a:latin typeface="ＭＳ 明朝" panose="02020609040205080304" pitchFamily="17" charset="-128"/>
                <a:ea typeface="ＭＳ 明朝" panose="02020609040205080304" pitchFamily="17" charset="-128"/>
              </a:rPr>
              <a:t>１．弥生時代</a:t>
            </a:r>
          </a:p>
        </p:txBody>
      </p:sp>
      <p:sp>
        <p:nvSpPr>
          <p:cNvPr id="5" name="テキスト ボックス 4"/>
          <p:cNvSpPr txBox="1"/>
          <p:nvPr/>
        </p:nvSpPr>
        <p:spPr>
          <a:xfrm>
            <a:off x="3852913" y="5153420"/>
            <a:ext cx="2194832" cy="492443"/>
          </a:xfrm>
          <a:prstGeom prst="rect">
            <a:avLst/>
          </a:prstGeom>
          <a:noFill/>
        </p:spPr>
        <p:txBody>
          <a:bodyPr wrap="none" rtlCol="0">
            <a:spAutoFit/>
          </a:bodyPr>
          <a:lstStyle/>
          <a:p>
            <a:r>
              <a:rPr lang="ja-JP" altLang="en-US" sz="2600" b="1" dirty="0">
                <a:latin typeface="ＭＳ 明朝" panose="02020609040205080304" pitchFamily="17" charset="-128"/>
                <a:ea typeface="ＭＳ 明朝" panose="02020609040205080304" pitchFamily="17" charset="-128"/>
              </a:rPr>
              <a:t>３．明治時代</a:t>
            </a:r>
          </a:p>
        </p:txBody>
      </p:sp>
      <p:pic>
        <p:nvPicPr>
          <p:cNvPr id="7" name="Picture 2">
            <a:extLst>
              <a:ext uri="{FF2B5EF4-FFF2-40B4-BE49-F238E27FC236}">
                <a16:creationId xmlns:a16="http://schemas.microsoft.com/office/drawing/2014/main" id="{44A99F53-087D-AB02-ADEF-6AD28C8B37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 b="37774"/>
          <a:stretch/>
        </p:blipFill>
        <p:spPr bwMode="auto">
          <a:xfrm>
            <a:off x="13605" y="1674564"/>
            <a:ext cx="2833129" cy="262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650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答え</a:t>
            </a:r>
          </a:p>
        </p:txBody>
      </p:sp>
      <p:sp>
        <p:nvSpPr>
          <p:cNvPr id="2" name="正方形/長方形 1"/>
          <p:cNvSpPr/>
          <p:nvPr/>
        </p:nvSpPr>
        <p:spPr>
          <a:xfrm>
            <a:off x="1115616" y="1887241"/>
            <a:ext cx="6912767" cy="218521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txBody>
          <a:bodyPr wrap="square" lIns="91440" tIns="45720" rIns="91440" bIns="45720">
            <a:spAutoFit/>
          </a:bodyPr>
          <a:lstStyle/>
          <a:p>
            <a:pPr algn="ctr"/>
            <a:r>
              <a:rPr lang="ja-JP" altLang="en-US" sz="9600" b="1" cap="none" spc="0" dirty="0">
                <a:ln w="12700">
                  <a:solidFill>
                    <a:schemeClr val="tx2">
                      <a:lumMod val="75000"/>
                    </a:schemeClr>
                  </a:solidFill>
                  <a:prstDash val="solid"/>
                </a:ln>
                <a:solidFill>
                  <a:schemeClr val="accent5">
                    <a:lumMod val="60000"/>
                    <a:lumOff val="40000"/>
                  </a:schemeClr>
                </a:solidFill>
                <a:effectLst>
                  <a:outerShdw dist="38100" dir="2640000" algn="bl" rotWithShape="0">
                    <a:schemeClr val="tx2">
                      <a:lumMod val="75000"/>
                    </a:schemeClr>
                  </a:outerShdw>
                </a:effectLst>
              </a:rPr>
              <a:t>１番</a:t>
            </a:r>
          </a:p>
          <a:p>
            <a:pPr algn="ctr"/>
            <a:endParaRPr lang="ja-JP" alt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9257597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stretch>
            <a:fillRect/>
          </a:stretch>
        </p:blipFill>
        <p:spPr>
          <a:xfrm>
            <a:off x="0" y="69670"/>
            <a:ext cx="9144000" cy="6788330"/>
          </a:xfrm>
          <a:prstGeom prst="rect">
            <a:avLst/>
          </a:prstGeom>
        </p:spPr>
      </p:pic>
    </p:spTree>
    <p:extLst>
      <p:ext uri="{BB962C8B-B14F-4D97-AF65-F5344CB8AC3E}">
        <p14:creationId xmlns:p14="http://schemas.microsoft.com/office/powerpoint/2010/main" val="9783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0" y="-1"/>
            <a:ext cx="9143999" cy="1156771"/>
          </a:xfrm>
        </p:spPr>
        <p:txBody>
          <a:bodyPr/>
          <a:lstStyle/>
          <a:p>
            <a:r>
              <a:rPr lang="ja-JP" altLang="en-US" dirty="0">
                <a:latin typeface="ＭＳ ゴシック" panose="020B0609070205080204" pitchFamily="49" charset="-128"/>
                <a:ea typeface="ＭＳ ゴシック" panose="020B0609070205080204" pitchFamily="49" charset="-128"/>
              </a:rPr>
              <a:t>税金はなぜ必要なの？</a:t>
            </a:r>
          </a:p>
        </p:txBody>
      </p:sp>
      <p:sp>
        <p:nvSpPr>
          <p:cNvPr id="14340" name="テキスト ボックス 6"/>
          <p:cNvSpPr txBox="1">
            <a:spLocks noChangeArrowheads="1"/>
          </p:cNvSpPr>
          <p:nvPr/>
        </p:nvSpPr>
        <p:spPr bwMode="auto">
          <a:xfrm>
            <a:off x="573793" y="1642353"/>
            <a:ext cx="3583458" cy="1631216"/>
          </a:xfrm>
          <a:prstGeom prst="rect">
            <a:avLst/>
          </a:prstGeom>
          <a:noFill/>
          <a:ln w="9525">
            <a:noFill/>
            <a:miter lim="800000"/>
            <a:headEnd/>
            <a:tailEnd/>
          </a:ln>
        </p:spPr>
        <p:txBody>
          <a:bodyPr wrap="square">
            <a:spAutoFit/>
          </a:bodyPr>
          <a:lstStyle/>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なくても困らないし、</a:t>
            </a:r>
          </a:p>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使えるお金が増えるから</a:t>
            </a:r>
          </a:p>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ない方がいいと思う。</a:t>
            </a:r>
          </a:p>
        </p:txBody>
      </p:sp>
      <p:pic>
        <p:nvPicPr>
          <p:cNvPr id="1032" name="Picture 8" descr="困った女性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582" y="3598572"/>
            <a:ext cx="2592553" cy="3086373"/>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p:cNvSpPr/>
          <p:nvPr/>
        </p:nvSpPr>
        <p:spPr>
          <a:xfrm>
            <a:off x="387276" y="1322024"/>
            <a:ext cx="4024086" cy="2225023"/>
          </a:xfrm>
          <a:prstGeom prst="wedgeEllipseCallout">
            <a:avLst>
              <a:gd name="adj1" fmla="val -9183"/>
              <a:gd name="adj2" fmla="val 62853"/>
            </a:avLst>
          </a:prstGeom>
          <a:noFill/>
          <a:ln w="31750">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dirty="0"/>
          </a:p>
        </p:txBody>
      </p:sp>
      <p:sp>
        <p:nvSpPr>
          <p:cNvPr id="12" name="円形吹き出し 11"/>
          <p:cNvSpPr/>
          <p:nvPr/>
        </p:nvSpPr>
        <p:spPr>
          <a:xfrm>
            <a:off x="5030268" y="1486264"/>
            <a:ext cx="3739162" cy="2104851"/>
          </a:xfrm>
          <a:prstGeom prst="wedgeEllipseCallout">
            <a:avLst>
              <a:gd name="adj1" fmla="val 12908"/>
              <a:gd name="adj2" fmla="val 57535"/>
            </a:avLst>
          </a:prstGeom>
          <a:noFill/>
          <a:ln w="31750">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 y="3655444"/>
            <a:ext cx="2363239" cy="297262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6"/>
          <p:cNvSpPr txBox="1">
            <a:spLocks noChangeArrowheads="1"/>
          </p:cNvSpPr>
          <p:nvPr/>
        </p:nvSpPr>
        <p:spPr bwMode="auto">
          <a:xfrm>
            <a:off x="5290490" y="1916490"/>
            <a:ext cx="3401822" cy="1361911"/>
          </a:xfrm>
          <a:prstGeom prst="rect">
            <a:avLst/>
          </a:prstGeom>
          <a:noFill/>
          <a:ln w="9525">
            <a:noFill/>
            <a:miter lim="800000"/>
            <a:headEnd/>
            <a:tailEnd/>
          </a:ln>
        </p:spPr>
        <p:txBody>
          <a:bodyPr wrap="square">
            <a:spAutoFit/>
          </a:bodyPr>
          <a:lstStyle/>
          <a:p>
            <a:pPr fontAlgn="base">
              <a:lnSpc>
                <a:spcPts val="33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もしなかったら、困ることが出てくるんじゃないかしら？</a:t>
            </a:r>
          </a:p>
        </p:txBody>
      </p:sp>
      <p:grpSp>
        <p:nvGrpSpPr>
          <p:cNvPr id="4" name="グループ化 3"/>
          <p:cNvGrpSpPr/>
          <p:nvPr/>
        </p:nvGrpSpPr>
        <p:grpSpPr>
          <a:xfrm>
            <a:off x="2608600" y="4444655"/>
            <a:ext cx="4843333" cy="1394205"/>
            <a:chOff x="2637120" y="4391589"/>
            <a:chExt cx="4843333" cy="1394205"/>
          </a:xfrm>
        </p:grpSpPr>
        <p:sp>
          <p:nvSpPr>
            <p:cNvPr id="11" name="テキスト ボックス 6"/>
            <p:cNvSpPr txBox="1">
              <a:spLocks noChangeArrowheads="1"/>
            </p:cNvSpPr>
            <p:nvPr/>
          </p:nvSpPr>
          <p:spPr bwMode="auto">
            <a:xfrm>
              <a:off x="2637120" y="4391589"/>
              <a:ext cx="4843333" cy="1372171"/>
            </a:xfrm>
            <a:prstGeom prst="rect">
              <a:avLst/>
            </a:prstGeom>
            <a:noFill/>
            <a:ln w="9525">
              <a:noFill/>
              <a:miter lim="800000"/>
              <a:headEnd/>
              <a:tailEnd/>
            </a:ln>
          </p:spPr>
          <p:txBody>
            <a:bodyPr wrap="square">
              <a:spAutoFit/>
            </a:bodyPr>
            <a:lstStyle/>
            <a:p>
              <a:pPr fontAlgn="base">
                <a:lnSpc>
                  <a:spcPct val="150000"/>
                </a:lnSpc>
                <a:spcBef>
                  <a:spcPct val="0"/>
                </a:spcBef>
                <a:spcAft>
                  <a:spcPct val="0"/>
                </a:spcAft>
              </a:pPr>
              <a:r>
                <a:rPr lang="ja-JP" altLang="en-US" sz="3600" dirty="0">
                  <a:solidFill>
                    <a:prstClr val="black"/>
                  </a:solidFill>
                  <a:latin typeface="HG丸ｺﾞｼｯｸM-PRO" panose="020F0600000000000000" pitchFamily="50" charset="-128"/>
                  <a:ea typeface="HG丸ｺﾞｼｯｸM-PRO" panose="020F0600000000000000" pitchFamily="50" charset="-128"/>
                </a:rPr>
                <a:t>税金は、何に</a:t>
              </a:r>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a:p>
              <a:pPr fontAlgn="base">
                <a:lnSpc>
                  <a:spcPts val="3500"/>
                </a:lnSpc>
                <a:spcBef>
                  <a:spcPct val="0"/>
                </a:spcBef>
                <a:spcAft>
                  <a:spcPct val="0"/>
                </a:spcAft>
              </a:pPr>
              <a:r>
                <a:rPr lang="ja-JP" altLang="en-US" sz="3600" dirty="0">
                  <a:solidFill>
                    <a:prstClr val="black"/>
                  </a:solidFill>
                  <a:latin typeface="HG丸ｺﾞｼｯｸM-PRO" panose="020F0600000000000000" pitchFamily="50" charset="-128"/>
                  <a:ea typeface="HG丸ｺﾞｼｯｸM-PRO" panose="020F0600000000000000" pitchFamily="50" charset="-128"/>
                </a:rPr>
                <a:t>使われてるのかな？</a:t>
              </a:r>
            </a:p>
          </p:txBody>
        </p:sp>
        <p:grpSp>
          <p:nvGrpSpPr>
            <p:cNvPr id="3" name="グループ化 2"/>
            <p:cNvGrpSpPr/>
            <p:nvPr/>
          </p:nvGrpSpPr>
          <p:grpSpPr>
            <a:xfrm>
              <a:off x="2637120" y="5069400"/>
              <a:ext cx="4262729" cy="716394"/>
              <a:chOff x="2637120" y="5069400"/>
              <a:chExt cx="4262729" cy="716394"/>
            </a:xfrm>
          </p:grpSpPr>
          <p:sp>
            <p:nvSpPr>
              <p:cNvPr id="13" name="角丸四角形 12"/>
              <p:cNvSpPr/>
              <p:nvPr/>
            </p:nvSpPr>
            <p:spPr>
              <a:xfrm>
                <a:off x="2637120" y="5069400"/>
                <a:ext cx="2988000"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663251" y="5641794"/>
                <a:ext cx="4236598"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19129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fade">
                                      <p:cBhvr>
                                        <p:cTn id="13" dur="2000"/>
                                        <p:tgtEl>
                                          <p:spTgt spid="1434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40">
                                            <p:txEl>
                                              <p:pRg st="1" end="1"/>
                                            </p:txEl>
                                          </p:spTgt>
                                        </p:tgtEl>
                                        <p:attrNameLst>
                                          <p:attrName>style.visibility</p:attrName>
                                        </p:attrNameLst>
                                      </p:cBhvr>
                                      <p:to>
                                        <p:strVal val="visible"/>
                                      </p:to>
                                    </p:set>
                                    <p:animEffect transition="in" filter="fade">
                                      <p:cBhvr>
                                        <p:cTn id="16" dur="2000"/>
                                        <p:tgtEl>
                                          <p:spTgt spid="14340">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Effect transition="in" filter="fade">
                                      <p:cBhvr>
                                        <p:cTn id="19" dur="2000"/>
                                        <p:tgtEl>
                                          <p:spTgt spid="14340">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2000"/>
                                        <p:tgtEl>
                                          <p:spTgt spid="14">
                                            <p:txEl>
                                              <p:pRg st="0" end="0"/>
                                            </p:txEl>
                                          </p:spTgt>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rtlCol="0" anchor="t"/>
      <a:lstStyle>
        <a:defPPr>
          <a:defRPr kumimoji="1" sz="1100" dirty="0" smtClean="0">
            <a:latin typeface="HG丸ｺﾞｼｯｸM-PRO" panose="020F0600000000000000" pitchFamily="50" charset="-128"/>
            <a:ea typeface="HG丸ｺﾞｼｯｸM-PRO" panose="020F0600000000000000" pitchFamily="50" charset="-128"/>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2_Office テーマ">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9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5523</Words>
  <Application>Microsoft Office PowerPoint</Application>
  <PresentationFormat>画面に合わせる (4:3)</PresentationFormat>
  <Paragraphs>670</Paragraphs>
  <Slides>30</Slides>
  <Notes>30</Notes>
  <HiddenSlides>0</HiddenSlides>
  <MMClips>0</MMClips>
  <ScaleCrop>false</ScaleCrop>
  <HeadingPairs>
    <vt:vector size="6" baseType="variant">
      <vt:variant>
        <vt:lpstr>使用されているフォント</vt:lpstr>
      </vt:variant>
      <vt:variant>
        <vt:i4>16</vt:i4>
      </vt:variant>
      <vt:variant>
        <vt:lpstr>テーマ</vt:lpstr>
      </vt:variant>
      <vt:variant>
        <vt:i4>5</vt:i4>
      </vt:variant>
      <vt:variant>
        <vt:lpstr>スライド タイトル</vt:lpstr>
      </vt:variant>
      <vt:variant>
        <vt:i4>30</vt:i4>
      </vt:variant>
    </vt:vector>
  </HeadingPairs>
  <TitlesOfParts>
    <vt:vector size="51" baseType="lpstr">
      <vt:lpstr>HG丸ｺﾞｼｯｸM-PRO</vt:lpstr>
      <vt:lpstr>Wingdings 3</vt:lpstr>
      <vt:lpstr>Calibri Light</vt:lpstr>
      <vt:lpstr>Calibri</vt:lpstr>
      <vt:lpstr>ＭＳ 明朝</vt:lpstr>
      <vt:lpstr>Arial</vt:lpstr>
      <vt:lpstr>HG創英角ﾎﾟｯﾌﾟ体</vt:lpstr>
      <vt:lpstr>ＭＳ Ｐゴシック</vt:lpstr>
      <vt:lpstr>HGP創英角ｺﾞｼｯｸUB</vt:lpstr>
      <vt:lpstr>HGSｺﾞｼｯｸM</vt:lpstr>
      <vt:lpstr>Trebuchet MS</vt:lpstr>
      <vt:lpstr>HGP創英角ﾎﾟｯﾌﾟ体</vt:lpstr>
      <vt:lpstr>HGSｺﾞｼｯｸE</vt:lpstr>
      <vt:lpstr>HGP教科書体</vt:lpstr>
      <vt:lpstr>Century Schoolbook</vt:lpstr>
      <vt:lpstr>ＭＳ ゴシック</vt:lpstr>
      <vt:lpstr>1_Office テーマ</vt:lpstr>
      <vt:lpstr>2_Office テーマ</vt:lpstr>
      <vt:lpstr>ファセット</vt:lpstr>
      <vt:lpstr>9_Office テーマ</vt:lpstr>
      <vt:lpstr>3_Office テーマ</vt:lpstr>
      <vt:lpstr> ぜ い り し 税理士による 　租税教室　</vt:lpstr>
      <vt:lpstr>PowerPoint プレゼンテーション</vt:lpstr>
      <vt:lpstr>PowerPoint プレゼンテーション</vt:lpstr>
      <vt:lpstr>PowerPoint プレゼンテーション</vt:lpstr>
      <vt:lpstr>今日のお話</vt:lpstr>
      <vt:lpstr>税 金 ク イ ズ</vt:lpstr>
      <vt:lpstr>答え</vt:lpstr>
      <vt:lpstr>PowerPoint プレゼンテーション</vt:lpstr>
      <vt:lpstr>税金はなぜ必要なの？</vt:lpstr>
      <vt:lpstr>PowerPoint プレゼンテーション</vt:lpstr>
      <vt:lpstr>PowerPoint プレゼンテーション</vt:lpstr>
      <vt:lpstr>PowerPoint プレゼンテーション</vt:lpstr>
      <vt:lpstr>税 金 ク イ ズ</vt:lpstr>
      <vt:lpstr>答え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公平に集めるって？</vt:lpstr>
      <vt:lpstr>PowerPoint プレゼンテーション</vt:lpstr>
      <vt:lpstr>いろいろ組み合わせたら公平かな？</vt:lpstr>
      <vt:lpstr>公平に使うって？</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2014-07-17T06:09:38Z</dcterms:created>
  <dcterms:modified xsi:type="dcterms:W3CDTF">2024-01-16T08:23:00Z</dcterms:modified>
</cp:coreProperties>
</file>